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48" r:id="rId1"/>
    <p:sldMasterId id="2147483663" r:id="rId2"/>
    <p:sldMasterId id="2147483675" r:id="rId3"/>
  </p:sldMasterIdLst>
  <p:notesMasterIdLst>
    <p:notesMasterId r:id="rId120"/>
  </p:notesMasterIdLst>
  <p:sldIdLst>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1" r:id="rId84"/>
    <p:sldId id="342" r:id="rId85"/>
    <p:sldId id="343" r:id="rId86"/>
    <p:sldId id="344" r:id="rId87"/>
    <p:sldId id="345" r:id="rId88"/>
    <p:sldId id="346" r:id="rId89"/>
    <p:sldId id="347" r:id="rId90"/>
    <p:sldId id="348" r:id="rId91"/>
    <p:sldId id="349" r:id="rId92"/>
    <p:sldId id="350" r:id="rId93"/>
    <p:sldId id="351" r:id="rId94"/>
    <p:sldId id="352" r:id="rId95"/>
    <p:sldId id="353" r:id="rId96"/>
    <p:sldId id="354" r:id="rId97"/>
    <p:sldId id="355" r:id="rId98"/>
    <p:sldId id="356" r:id="rId99"/>
    <p:sldId id="357" r:id="rId100"/>
    <p:sldId id="358" r:id="rId101"/>
    <p:sldId id="359" r:id="rId102"/>
    <p:sldId id="360" r:id="rId103"/>
    <p:sldId id="361" r:id="rId104"/>
    <p:sldId id="362" r:id="rId105"/>
    <p:sldId id="363" r:id="rId106"/>
    <p:sldId id="364" r:id="rId107"/>
    <p:sldId id="365" r:id="rId108"/>
    <p:sldId id="366" r:id="rId109"/>
    <p:sldId id="367" r:id="rId110"/>
    <p:sldId id="368" r:id="rId111"/>
    <p:sldId id="369" r:id="rId112"/>
    <p:sldId id="370" r:id="rId113"/>
    <p:sldId id="371" r:id="rId114"/>
    <p:sldId id="372" r:id="rId115"/>
    <p:sldId id="373" r:id="rId116"/>
    <p:sldId id="374" r:id="rId117"/>
    <p:sldId id="375" r:id="rId118"/>
    <p:sldId id="376" r:id="rId119"/>
  </p:sldIdLst>
  <p:sldSz cx="9144000" cy="5143500" type="screen16x9"/>
  <p:notesSz cx="6858000" cy="9144000"/>
  <p:embeddedFontLst>
    <p:embeddedFont>
      <p:font typeface="Abel" panose="02000506030000020004" pitchFamily="2" charset="0"/>
      <p:regular r:id="rId121"/>
    </p:embeddedFont>
    <p:embeddedFont>
      <p:font typeface="Calibri" panose="020F0502020204030204" pitchFamily="34" charset="0"/>
      <p:regular r:id="rId122"/>
      <p:bold r:id="rId123"/>
      <p:italic r:id="rId124"/>
      <p:boldItalic r:id="rId125"/>
    </p:embeddedFont>
    <p:embeddedFont>
      <p:font typeface="Caveat" panose="020B0604020202020204" charset="0"/>
      <p:regular r:id="rId126"/>
      <p:bold r:id="rId127"/>
    </p:embeddedFont>
    <p:embeddedFont>
      <p:font typeface="Josefin Sans" pitchFamily="2" charset="0"/>
      <p:regular r:id="rId128"/>
      <p:bold r:id="rId129"/>
      <p:italic r:id="rId130"/>
      <p:boldItalic r:id="rId131"/>
    </p:embeddedFont>
    <p:embeddedFont>
      <p:font typeface="Lato" panose="020F0502020204030203" pitchFamily="34" charset="0"/>
      <p:regular r:id="rId132"/>
      <p:bold r:id="rId133"/>
      <p:italic r:id="rId134"/>
      <p:boldItalic r:id="rId135"/>
    </p:embeddedFont>
    <p:embeddedFont>
      <p:font typeface="Montserrat" panose="00000500000000000000" pitchFamily="2" charset="0"/>
      <p:regular r:id="rId136"/>
      <p:bold r:id="rId137"/>
      <p:italic r:id="rId138"/>
      <p:boldItalic r:id="rId139"/>
    </p:embeddedFont>
    <p:embeddedFont>
      <p:font typeface="Open Sans" panose="020B0606030504020204" pitchFamily="34" charset="0"/>
      <p:regular r:id="rId140"/>
      <p:bold r:id="rId141"/>
      <p:italic r:id="rId142"/>
      <p:boldItalic r:id="rId143"/>
    </p:embeddedFont>
    <p:embeddedFont>
      <p:font typeface="Oswald" panose="00000500000000000000" pitchFamily="2" charset="0"/>
      <p:regular r:id="rId144"/>
      <p:bold r:id="rId145"/>
    </p:embeddedFont>
    <p:embeddedFont>
      <p:font typeface="Playfair Display" panose="00000500000000000000" pitchFamily="2" charset="0"/>
      <p:regular r:id="rId146"/>
      <p:bold r:id="rId147"/>
      <p:italic r:id="rId148"/>
      <p:boldItalic r:id="rId149"/>
    </p:embeddedFont>
    <p:embeddedFont>
      <p:font typeface="Proxima Nova" panose="020B0604020202020204" charset="0"/>
      <p:regular r:id="rId150"/>
      <p:bold r:id="rId151"/>
      <p:italic r:id="rId152"/>
      <p:boldItalic r:id="rId153"/>
    </p:embeddedFont>
    <p:embeddedFont>
      <p:font typeface="Quicksand" panose="020B0604020202020204" charset="0"/>
      <p:regular r:id="rId154"/>
      <p:bold r:id="rId155"/>
    </p:embeddedFont>
    <p:embeddedFont>
      <p:font typeface="Roboto" panose="02000000000000000000" pitchFamily="2" charset="0"/>
      <p:regular r:id="rId156"/>
      <p:bold r:id="rId157"/>
      <p:italic r:id="rId158"/>
      <p:boldItalic r:id="rId1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44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66" roundtripDataSignature="AMtx7mjdhmjFd/Hht+zOZPdMPXe5Aivg6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48C318C-F7FA-4459-B29A-DD2CE91ECA4A}">
  <a:tblStyle styleId="{C48C318C-F7FA-4459-B29A-DD2CE91ECA4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875D084-12EB-4DBC-9970-9F7329CEF0E5}"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1E8"/>
          </a:solidFill>
        </a:fill>
      </a:tcStyle>
    </a:wholeTbl>
    <a:band1H>
      <a:tcTxStyle b="off" i="off"/>
      <a:tcStyle>
        <a:tcBdr/>
        <a:fill>
          <a:solidFill>
            <a:srgbClr val="FFE2CD"/>
          </a:solidFill>
        </a:fill>
      </a:tcStyle>
    </a:band1H>
    <a:band2H>
      <a:tcTxStyle b="off" i="off"/>
      <a:tcStyle>
        <a:tcBdr/>
      </a:tcStyle>
    </a:band2H>
    <a:band1V>
      <a:tcTxStyle b="off" i="off"/>
      <a:tcStyle>
        <a:tcBdr/>
        <a:fill>
          <a:solidFill>
            <a:srgbClr val="FFE2CD"/>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31464744-0047-4051-8C89-B57AE3D90864}" styleName="Table_2">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75C4828A-02DD-4A32-B4B4-CDA08EAF002C}" styleName="Table_3">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114" y="246"/>
      </p:cViewPr>
      <p:guideLst>
        <p:guide orient="horz" pos="144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font" Target="fonts/font18.fntdata"/><Relationship Id="rId159" Type="http://schemas.openxmlformats.org/officeDocument/2006/relationships/font" Target="fonts/font39.fntdata"/><Relationship Id="rId170" Type="http://schemas.openxmlformats.org/officeDocument/2006/relationships/theme" Target="theme/theme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font" Target="fonts/font8.fntdata"/><Relationship Id="rId149" Type="http://schemas.openxmlformats.org/officeDocument/2006/relationships/font" Target="fonts/font29.fntdata"/><Relationship Id="rId5" Type="http://schemas.openxmlformats.org/officeDocument/2006/relationships/slide" Target="slides/slide2.xml"/><Relationship Id="rId95" Type="http://schemas.openxmlformats.org/officeDocument/2006/relationships/slide" Target="slides/slide92.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font" Target="fonts/font19.fntdata"/><Relationship Id="rId85" Type="http://schemas.openxmlformats.org/officeDocument/2006/relationships/slide" Target="slides/slide82.xml"/><Relationship Id="rId150" Type="http://schemas.openxmlformats.org/officeDocument/2006/relationships/font" Target="fonts/font30.fntdata"/><Relationship Id="rId171" Type="http://schemas.openxmlformats.org/officeDocument/2006/relationships/tableStyles" Target="tableStyle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font" Target="fonts/font4.fntdata"/><Relationship Id="rId129" Type="http://schemas.openxmlformats.org/officeDocument/2006/relationships/font" Target="fonts/font9.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font" Target="fonts/font20.fntdata"/><Relationship Id="rId145" Type="http://schemas.openxmlformats.org/officeDocument/2006/relationships/font" Target="fonts/font25.fntdata"/><Relationship Id="rId166"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font" Target="fonts/font10.fntdata"/><Relationship Id="rId135" Type="http://schemas.openxmlformats.org/officeDocument/2006/relationships/font" Target="fonts/font15.fntdata"/><Relationship Id="rId151" Type="http://schemas.openxmlformats.org/officeDocument/2006/relationships/font" Target="fonts/font31.fntdata"/><Relationship Id="rId156" Type="http://schemas.openxmlformats.org/officeDocument/2006/relationships/font" Target="fonts/font36.fntdata"/><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notesMaster" Target="notesMasters/notesMaster1.xml"/><Relationship Id="rId125" Type="http://schemas.openxmlformats.org/officeDocument/2006/relationships/font" Target="fonts/font5.fntdata"/><Relationship Id="rId141" Type="http://schemas.openxmlformats.org/officeDocument/2006/relationships/font" Target="fonts/font21.fntdata"/><Relationship Id="rId146" Type="http://schemas.openxmlformats.org/officeDocument/2006/relationships/font" Target="fonts/font26.fntdata"/><Relationship Id="rId167"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font" Target="fonts/font11.fntdata"/><Relationship Id="rId136" Type="http://schemas.openxmlformats.org/officeDocument/2006/relationships/font" Target="fonts/font16.fntdata"/><Relationship Id="rId157" Type="http://schemas.openxmlformats.org/officeDocument/2006/relationships/font" Target="fonts/font37.fntdata"/><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font" Target="fonts/font32.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font" Target="fonts/font6.fntdata"/><Relationship Id="rId147" Type="http://schemas.openxmlformats.org/officeDocument/2006/relationships/font" Target="fonts/font27.fntdata"/><Relationship Id="rId16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font" Target="fonts/font1.fntdata"/><Relationship Id="rId142" Type="http://schemas.openxmlformats.org/officeDocument/2006/relationships/font" Target="fonts/font22.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font" Target="fonts/font17.fntdata"/><Relationship Id="rId158" Type="http://schemas.openxmlformats.org/officeDocument/2006/relationships/font" Target="fonts/font38.fntdata"/><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font" Target="fonts/font12.fntdata"/><Relationship Id="rId153" Type="http://schemas.openxmlformats.org/officeDocument/2006/relationships/font" Target="fonts/font33.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font" Target="fonts/font7.fntdata"/><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font" Target="fonts/font2.fntdata"/><Relationship Id="rId143" Type="http://schemas.openxmlformats.org/officeDocument/2006/relationships/font" Target="fonts/font23.fntdata"/><Relationship Id="rId148" Type="http://schemas.openxmlformats.org/officeDocument/2006/relationships/font" Target="fonts/font28.fntdata"/><Relationship Id="rId16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font" Target="fonts/font13.fntdata"/><Relationship Id="rId154" Type="http://schemas.openxmlformats.org/officeDocument/2006/relationships/font" Target="fonts/font34.fntdata"/><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font" Target="fonts/font3.fntdata"/><Relationship Id="rId144" Type="http://schemas.openxmlformats.org/officeDocument/2006/relationships/font" Target="fonts/font24.fntdata"/><Relationship Id="rId90" Type="http://schemas.openxmlformats.org/officeDocument/2006/relationships/slide" Target="slides/slide87.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font" Target="fonts/font14.fntdata"/><Relationship Id="rId80" Type="http://schemas.openxmlformats.org/officeDocument/2006/relationships/slide" Target="slides/slide77.xml"/><Relationship Id="rId155" Type="http://schemas.openxmlformats.org/officeDocument/2006/relationships/font" Target="fonts/font3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5a7f7d0751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 name="Google Shape;274;g25a7f7d0751_0_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25a7d83c6e0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25a7d83c6e0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25be4e79794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8" name="Google Shape;968;g25be4e79794_1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9" name="Google Shape;969;g25be4e79794_1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25ae0393c9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25ae0393c9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25ae0393c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 name="Google Shape;984;g25ae0393c9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25ae0393c9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25ae0393c9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25ae0393c9a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7" name="Google Shape;997;g25ae0393c9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25ae055a812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25ae055a812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25ae055a812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25ae055a812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25a7d83c6e0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25a7d83c6e0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25ae055a81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 name="Google Shape;1022;g25ae055a81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5a7d83c6e0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Google Shape;280;g25a7d83c6e0_0_194: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25ae055a812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0" name="Google Shape;1030;g25ae055a812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25aa67d3794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25aa67d3794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25a7d83c6e0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0" name="Google Shape;1050;g25a7d83c6e0_0_3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p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7" name="Google Shape;1057;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4" name="Google Shape;1064;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2" name="Google Shape;1072;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9" name="Google Shape;1079;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5a7d83c6e0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 name="Google Shape;286;g25a7d83c6e0_0_1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307" name="Google Shape;307;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5a7f7d0751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5a7f7d0751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5be4e79794_5_4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25be4e79794_5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5be4e79794_5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5be4e79794_5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5be4e79794_5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5be4e79794_5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5be4e79794_5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25be4e79794_5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5a7f7d075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g25a7f7d0751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5be4e79794_5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25be4e79794_5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4" name="Google Shape;36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5a7f7d0751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0" name="Google Shape;370;g25a7f7d0751_0_3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5a7f7d0751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9" name="Google Shape;379;g25a7f7d0751_0_3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7" name="Google Shape;38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4" name="Google Shape;394;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02" name="Google Shape;402;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9" name="Google Shape;40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16" name="Google Shape;416;p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3" name="Google Shape;42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5a7d83c6e0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25a7d83c6e0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5a7d83c6e0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25a7d83c6e0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5a7f7d0751_0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25a7f7d0751_0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5a7d83c6e0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1" name="Google Shape;451;g25a7d83c6e0_0_2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5a7d83c6e0_0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25a7d83c6e0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5b7f73bf5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25b7f73bf5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25a7d83c6e0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25a7d83c6e0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9" name="Google Shape;47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5a7d83c6e0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25a7d83c6e0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5a7d83c6e0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25a7d83c6e0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5a7f7d075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25a7f7d075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5a7d83c6e0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25a7d83c6e0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25b6c0f19ed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25b6c0f19e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25be4e79794_9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25be4e79794_9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5be4e79794_9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25be4e79794_9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25be4e79794_9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25be4e79794_9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25a7d83c6e0_0_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25a7d83c6e0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25b6c0f19ed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25b6c0f19ed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5ae055a812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0" name="Google Shape;580;g25ae055a812_0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25ae055a812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6" name="Google Shape;586;g25ae055a812_0_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25ae055a812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3" name="Google Shape;593;g25ae055a812_0_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5a7f7d0751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 name="Google Shape;242;g25a7f7d0751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25ae055a812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9" name="Google Shape;599;g25ae055a812_0_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25ae055a812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5" name="Google Shape;605;g25ae055a812_0_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25ae055a812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1" name="Google Shape;611;g25ae055a812_0_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25ae055a812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7" name="Google Shape;617;g25ae055a812_0_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25ae055a812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2" name="Google Shape;622;g25ae055a812_0_1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25a7d83c6e0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8" name="Google Shape;628;g25a7d83c6e0_0_3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25a7d83c6e0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25a7d83c6e0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25be4e79794_1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25be4e79794_1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25a7d83c6e0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25a7d83c6e0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7" name="Google Shape;657;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5a7d83c6e0_0_3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25a7d83c6e0_0_3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25b7f73bf55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2" name="Google Shape;662;g25b7f73bf55_1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9" name="Google Shape;669;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25b7f73bf55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4" name="Google Shape;674;g25b7f73bf55_1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25a7d83c6e0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0" name="Google Shape;680;g25a7d83c6e0_0_3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25a7f7d0751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25a7f7d0751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25bb8c49f8c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25bb8c49f8c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25bd60c76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25bd60c76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9" name="Google Shape;709;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6" name="Google Shape;71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25a7d83c6e0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25a7d83c6e0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5bd60c769c_4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5bd60c769c_4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25c2de6d1a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25c2de6d1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9" name="Google Shape;739;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25a7d83c6e0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25a7d83c6e0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4" name="Google Shape;75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25a7d83c6e0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0" name="Google Shape;760;g25a7d83c6e0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7" name="Google Shape;767;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5" name="Google Shape;775;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3" name="Google Shape;783;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0" name="Google Shape;790;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2" name="Google Shape;802;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 name="Google Shape;25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3300"/>
              <a:buFont typeface="Calibri"/>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25be4e79794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25be4e79794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25a7d83c6e0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25a7d83c6e0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25c0ff7025d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 name="Google Shape;831;g25c0ff7025d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25a7d83c6e0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25a7d83c6e0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25a7d83c6e0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25a7d83c6e0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25a7d83c6e0_0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3" name="Google Shape;853;g25a7d83c6e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25a7d83c6e0_0_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g25a7d83c6e0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25a7d83c6e0_0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25a7d83c6e0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25a7d83c6e0_0_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25a7d83c6e0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25a7d83c6e0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25a7d83c6e0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4: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268" name="Google Shape;268;p4:notes"/>
          <p:cNvSpPr txBox="1">
            <a:spLocks noGrp="1"/>
          </p:cNvSpPr>
          <p:nvPr>
            <p:ph type="sldNum" idx="12"/>
          </p:nvPr>
        </p:nvSpPr>
        <p:spPr>
          <a:xfrm>
            <a:off x="0" y="0"/>
            <a:ext cx="2934900" cy="2950800"/>
          </a:xfrm>
          <a:prstGeom prst="rect">
            <a:avLst/>
          </a:prstGeom>
          <a:noFill/>
          <a:ln>
            <a:noFill/>
          </a:ln>
        </p:spPr>
        <p:txBody>
          <a:bodyPr spcFirstLastPara="1" wrap="square" lIns="89600" tIns="44800" rIns="89600" bIns="448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25bb8c49f8c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8" name="Google Shape;888;g25bb8c49f8c_0_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25bb8c49f8c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4" name="Google Shape;894;g25bb8c49f8c_0_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25bb8c49f8c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0" name="Google Shape;900;g25bb8c49f8c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25bb8c49f8c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7" name="Google Shape;907;g25bb8c49f8c_0_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25bb8c49f8c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5" name="Google Shape;915;g25bb8c49f8c_0_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25bb8c49f8c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1" name="Google Shape;921;g25bb8c49f8c_0_1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25bb8c49f8c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7" name="Google Shape;927;g25bb8c49f8c_0_1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4" name="Google Shape;934;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5" name="Google Shape;945;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25a7d83c6e0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 name="Google Shape;952;g25a7d83c6e0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6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6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7"/>
        <p:cNvGrpSpPr/>
        <p:nvPr/>
      </p:nvGrpSpPr>
      <p:grpSpPr>
        <a:xfrm>
          <a:off x="0" y="0"/>
          <a:ext cx="0" cy="0"/>
          <a:chOff x="0" y="0"/>
          <a:chExt cx="0" cy="0"/>
        </a:xfrm>
      </p:grpSpPr>
      <p:sp>
        <p:nvSpPr>
          <p:cNvPr id="48" name="Google Shape;48;p7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9" name="Google Shape;49;p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0"/>
        <p:cNvGrpSpPr/>
        <p:nvPr/>
      </p:nvGrpSpPr>
      <p:grpSpPr>
        <a:xfrm>
          <a:off x="0" y="0"/>
          <a:ext cx="0" cy="0"/>
          <a:chOff x="0" y="0"/>
          <a:chExt cx="0" cy="0"/>
        </a:xfrm>
      </p:grpSpPr>
      <p:sp>
        <p:nvSpPr>
          <p:cNvPr id="51" name="Google Shape;51;p7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2" name="Google Shape;52;p7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3" name="Google Shape;53;p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6">
    <p:spTree>
      <p:nvGrpSpPr>
        <p:cNvPr id="1" name="Shape 56"/>
        <p:cNvGrpSpPr/>
        <p:nvPr/>
      </p:nvGrpSpPr>
      <p:grpSpPr>
        <a:xfrm>
          <a:off x="0" y="0"/>
          <a:ext cx="0" cy="0"/>
          <a:chOff x="0" y="0"/>
          <a:chExt cx="0" cy="0"/>
        </a:xfrm>
      </p:grpSpPr>
      <p:sp>
        <p:nvSpPr>
          <p:cNvPr id="57" name="Google Shape;57;p73"/>
          <p:cNvSpPr txBox="1">
            <a:spLocks noGrp="1"/>
          </p:cNvSpPr>
          <p:nvPr>
            <p:ph type="title"/>
          </p:nvPr>
        </p:nvSpPr>
        <p:spPr>
          <a:xfrm>
            <a:off x="3145775" y="363275"/>
            <a:ext cx="2852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atin typeface="Open Sans"/>
                <a:ea typeface="Open Sans"/>
                <a:cs typeface="Open Sans"/>
                <a:sym typeface="Open Sans"/>
              </a:defRPr>
            </a:lvl2pPr>
            <a:lvl3pPr lvl="2" algn="l">
              <a:lnSpc>
                <a:spcPct val="100000"/>
              </a:lnSpc>
              <a:spcBef>
                <a:spcPts val="0"/>
              </a:spcBef>
              <a:spcAft>
                <a:spcPts val="0"/>
              </a:spcAft>
              <a:buSzPts val="2800"/>
              <a:buNone/>
              <a:defRPr>
                <a:latin typeface="Open Sans"/>
                <a:ea typeface="Open Sans"/>
                <a:cs typeface="Open Sans"/>
                <a:sym typeface="Open Sans"/>
              </a:defRPr>
            </a:lvl3pPr>
            <a:lvl4pPr lvl="3" algn="l">
              <a:lnSpc>
                <a:spcPct val="100000"/>
              </a:lnSpc>
              <a:spcBef>
                <a:spcPts val="0"/>
              </a:spcBef>
              <a:spcAft>
                <a:spcPts val="0"/>
              </a:spcAft>
              <a:buSzPts val="2800"/>
              <a:buNone/>
              <a:defRPr>
                <a:latin typeface="Open Sans"/>
                <a:ea typeface="Open Sans"/>
                <a:cs typeface="Open Sans"/>
                <a:sym typeface="Open Sans"/>
              </a:defRPr>
            </a:lvl4pPr>
            <a:lvl5pPr lvl="4" algn="l">
              <a:lnSpc>
                <a:spcPct val="100000"/>
              </a:lnSpc>
              <a:spcBef>
                <a:spcPts val="0"/>
              </a:spcBef>
              <a:spcAft>
                <a:spcPts val="0"/>
              </a:spcAft>
              <a:buSzPts val="2800"/>
              <a:buNone/>
              <a:defRPr>
                <a:latin typeface="Open Sans"/>
                <a:ea typeface="Open Sans"/>
                <a:cs typeface="Open Sans"/>
                <a:sym typeface="Open Sans"/>
              </a:defRPr>
            </a:lvl5pPr>
            <a:lvl6pPr lvl="5" algn="l">
              <a:lnSpc>
                <a:spcPct val="100000"/>
              </a:lnSpc>
              <a:spcBef>
                <a:spcPts val="0"/>
              </a:spcBef>
              <a:spcAft>
                <a:spcPts val="0"/>
              </a:spcAft>
              <a:buSzPts val="2800"/>
              <a:buNone/>
              <a:defRPr>
                <a:latin typeface="Open Sans"/>
                <a:ea typeface="Open Sans"/>
                <a:cs typeface="Open Sans"/>
                <a:sym typeface="Open Sans"/>
              </a:defRPr>
            </a:lvl6pPr>
            <a:lvl7pPr lvl="6" algn="l">
              <a:lnSpc>
                <a:spcPct val="100000"/>
              </a:lnSpc>
              <a:spcBef>
                <a:spcPts val="0"/>
              </a:spcBef>
              <a:spcAft>
                <a:spcPts val="0"/>
              </a:spcAft>
              <a:buSzPts val="2800"/>
              <a:buNone/>
              <a:defRPr>
                <a:latin typeface="Open Sans"/>
                <a:ea typeface="Open Sans"/>
                <a:cs typeface="Open Sans"/>
                <a:sym typeface="Open Sans"/>
              </a:defRPr>
            </a:lvl7pPr>
            <a:lvl8pPr lvl="7" algn="l">
              <a:lnSpc>
                <a:spcPct val="100000"/>
              </a:lnSpc>
              <a:spcBef>
                <a:spcPts val="0"/>
              </a:spcBef>
              <a:spcAft>
                <a:spcPts val="0"/>
              </a:spcAft>
              <a:buSzPts val="2800"/>
              <a:buNone/>
              <a:defRPr>
                <a:latin typeface="Open Sans"/>
                <a:ea typeface="Open Sans"/>
                <a:cs typeface="Open Sans"/>
                <a:sym typeface="Open Sans"/>
              </a:defRPr>
            </a:lvl8pPr>
            <a:lvl9pPr lvl="8" algn="l">
              <a:lnSpc>
                <a:spcPct val="100000"/>
              </a:lnSpc>
              <a:spcBef>
                <a:spcPts val="0"/>
              </a:spcBef>
              <a:spcAft>
                <a:spcPts val="0"/>
              </a:spcAft>
              <a:buSzPts val="2800"/>
              <a:buNone/>
              <a:defRPr>
                <a:latin typeface="Open Sans"/>
                <a:ea typeface="Open Sans"/>
                <a:cs typeface="Open Sans"/>
                <a:sym typeface="Open Sans"/>
              </a:defRPr>
            </a:lvl9pPr>
          </a:lstStyle>
          <a:p>
            <a:endParaRPr/>
          </a:p>
        </p:txBody>
      </p:sp>
      <p:sp>
        <p:nvSpPr>
          <p:cNvPr id="58" name="Google Shape;58;p73"/>
          <p:cNvSpPr txBox="1">
            <a:spLocks noGrp="1"/>
          </p:cNvSpPr>
          <p:nvPr>
            <p:ph type="subTitle" idx="1"/>
          </p:nvPr>
        </p:nvSpPr>
        <p:spPr>
          <a:xfrm>
            <a:off x="3328941" y="1904475"/>
            <a:ext cx="2486100" cy="3570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59" name="Google Shape;59;p73"/>
          <p:cNvSpPr txBox="1">
            <a:spLocks noGrp="1"/>
          </p:cNvSpPr>
          <p:nvPr>
            <p:ph type="subTitle" idx="2"/>
          </p:nvPr>
        </p:nvSpPr>
        <p:spPr>
          <a:xfrm>
            <a:off x="3610941" y="2223600"/>
            <a:ext cx="1922100" cy="618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a:endParaRPr/>
          </a:p>
        </p:txBody>
      </p:sp>
      <p:sp>
        <p:nvSpPr>
          <p:cNvPr id="60" name="Google Shape;60;p73"/>
          <p:cNvSpPr txBox="1">
            <a:spLocks noGrp="1"/>
          </p:cNvSpPr>
          <p:nvPr>
            <p:ph type="subTitle" idx="3"/>
          </p:nvPr>
        </p:nvSpPr>
        <p:spPr>
          <a:xfrm>
            <a:off x="659663" y="1904475"/>
            <a:ext cx="2486100" cy="3570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61" name="Google Shape;61;p73"/>
          <p:cNvSpPr txBox="1">
            <a:spLocks noGrp="1"/>
          </p:cNvSpPr>
          <p:nvPr>
            <p:ph type="subTitle" idx="4"/>
          </p:nvPr>
        </p:nvSpPr>
        <p:spPr>
          <a:xfrm>
            <a:off x="941663" y="2223600"/>
            <a:ext cx="1922100" cy="618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a:endParaRPr/>
          </a:p>
        </p:txBody>
      </p:sp>
      <p:sp>
        <p:nvSpPr>
          <p:cNvPr id="62" name="Google Shape;62;p73"/>
          <p:cNvSpPr txBox="1">
            <a:spLocks noGrp="1"/>
          </p:cNvSpPr>
          <p:nvPr>
            <p:ph type="subTitle" idx="5"/>
          </p:nvPr>
        </p:nvSpPr>
        <p:spPr>
          <a:xfrm>
            <a:off x="3328941" y="3814500"/>
            <a:ext cx="2486100" cy="3570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63" name="Google Shape;63;p73"/>
          <p:cNvSpPr txBox="1">
            <a:spLocks noGrp="1"/>
          </p:cNvSpPr>
          <p:nvPr>
            <p:ph type="subTitle" idx="6"/>
          </p:nvPr>
        </p:nvSpPr>
        <p:spPr>
          <a:xfrm>
            <a:off x="3610941" y="4133628"/>
            <a:ext cx="1922100" cy="618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a:endParaRPr/>
          </a:p>
        </p:txBody>
      </p:sp>
      <p:sp>
        <p:nvSpPr>
          <p:cNvPr id="64" name="Google Shape;64;p73"/>
          <p:cNvSpPr txBox="1">
            <a:spLocks noGrp="1"/>
          </p:cNvSpPr>
          <p:nvPr>
            <p:ph type="subTitle" idx="7"/>
          </p:nvPr>
        </p:nvSpPr>
        <p:spPr>
          <a:xfrm>
            <a:off x="659663" y="3814500"/>
            <a:ext cx="2486100" cy="3570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65" name="Google Shape;65;p73"/>
          <p:cNvSpPr txBox="1">
            <a:spLocks noGrp="1"/>
          </p:cNvSpPr>
          <p:nvPr>
            <p:ph type="subTitle" idx="8"/>
          </p:nvPr>
        </p:nvSpPr>
        <p:spPr>
          <a:xfrm>
            <a:off x="941663" y="4133628"/>
            <a:ext cx="1922100" cy="618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a:endParaRPr/>
          </a:p>
        </p:txBody>
      </p:sp>
      <p:sp>
        <p:nvSpPr>
          <p:cNvPr id="66" name="Google Shape;66;p73"/>
          <p:cNvSpPr txBox="1">
            <a:spLocks noGrp="1"/>
          </p:cNvSpPr>
          <p:nvPr>
            <p:ph type="subTitle" idx="9"/>
          </p:nvPr>
        </p:nvSpPr>
        <p:spPr>
          <a:xfrm>
            <a:off x="5998216" y="1904475"/>
            <a:ext cx="2486100" cy="3570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67" name="Google Shape;67;p73"/>
          <p:cNvSpPr txBox="1">
            <a:spLocks noGrp="1"/>
          </p:cNvSpPr>
          <p:nvPr>
            <p:ph type="subTitle" idx="13"/>
          </p:nvPr>
        </p:nvSpPr>
        <p:spPr>
          <a:xfrm>
            <a:off x="6280216" y="2223600"/>
            <a:ext cx="1922100" cy="618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a:endParaRPr/>
          </a:p>
        </p:txBody>
      </p:sp>
      <p:sp>
        <p:nvSpPr>
          <p:cNvPr id="68" name="Google Shape;68;p73"/>
          <p:cNvSpPr txBox="1">
            <a:spLocks noGrp="1"/>
          </p:cNvSpPr>
          <p:nvPr>
            <p:ph type="subTitle" idx="14"/>
          </p:nvPr>
        </p:nvSpPr>
        <p:spPr>
          <a:xfrm>
            <a:off x="5998216" y="3814500"/>
            <a:ext cx="2486100" cy="3570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69" name="Google Shape;69;p73"/>
          <p:cNvSpPr txBox="1">
            <a:spLocks noGrp="1"/>
          </p:cNvSpPr>
          <p:nvPr>
            <p:ph type="subTitle" idx="15"/>
          </p:nvPr>
        </p:nvSpPr>
        <p:spPr>
          <a:xfrm>
            <a:off x="6280216" y="4133628"/>
            <a:ext cx="1922100" cy="618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a:endParaRPr/>
          </a:p>
        </p:txBody>
      </p:sp>
      <p:sp>
        <p:nvSpPr>
          <p:cNvPr id="70" name="Google Shape;70;p73"/>
          <p:cNvSpPr/>
          <p:nvPr/>
        </p:nvSpPr>
        <p:spPr>
          <a:xfrm>
            <a:off x="5587299" y="-209550"/>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73"/>
          <p:cNvSpPr/>
          <p:nvPr/>
        </p:nvSpPr>
        <p:spPr>
          <a:xfrm rot="10800000" flipH="1">
            <a:off x="6906325" y="-525151"/>
            <a:ext cx="2379314" cy="97210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73"/>
          <p:cNvSpPr/>
          <p:nvPr/>
        </p:nvSpPr>
        <p:spPr>
          <a:xfrm rot="-3279262">
            <a:off x="7901589" y="-973008"/>
            <a:ext cx="1404819" cy="2093810"/>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73"/>
          <p:cNvSpPr/>
          <p:nvPr/>
        </p:nvSpPr>
        <p:spPr>
          <a:xfrm rot="10800000">
            <a:off x="6406991" y="11359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73"/>
          <p:cNvSpPr/>
          <p:nvPr/>
        </p:nvSpPr>
        <p:spPr>
          <a:xfrm rot="10800000">
            <a:off x="8154416" y="34986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73"/>
          <p:cNvSpPr/>
          <p:nvPr/>
        </p:nvSpPr>
        <p:spPr>
          <a:xfrm rot="10800000">
            <a:off x="7681066" y="739068"/>
            <a:ext cx="98400" cy="98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73"/>
          <p:cNvSpPr/>
          <p:nvPr/>
        </p:nvSpPr>
        <p:spPr>
          <a:xfrm flipH="1">
            <a:off x="-3333926" y="-210750"/>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73"/>
          <p:cNvSpPr/>
          <p:nvPr/>
        </p:nvSpPr>
        <p:spPr>
          <a:xfrm rot="10800000">
            <a:off x="-142195" y="-526351"/>
            <a:ext cx="2379314" cy="97210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73"/>
          <p:cNvSpPr/>
          <p:nvPr/>
        </p:nvSpPr>
        <p:spPr>
          <a:xfrm rot="3279262" flipH="1">
            <a:off x="-162965" y="-974208"/>
            <a:ext cx="1404819" cy="2093810"/>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73"/>
          <p:cNvSpPr/>
          <p:nvPr/>
        </p:nvSpPr>
        <p:spPr>
          <a:xfrm rot="10800000" flipH="1">
            <a:off x="2572953" y="11239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73"/>
          <p:cNvSpPr/>
          <p:nvPr/>
        </p:nvSpPr>
        <p:spPr>
          <a:xfrm rot="10800000" flipH="1">
            <a:off x="890628" y="34866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73"/>
          <p:cNvSpPr/>
          <p:nvPr/>
        </p:nvSpPr>
        <p:spPr>
          <a:xfrm rot="10800000" flipH="1">
            <a:off x="201303" y="105274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73"/>
          <p:cNvSpPr/>
          <p:nvPr/>
        </p:nvSpPr>
        <p:spPr>
          <a:xfrm rot="10800000" flipH="1">
            <a:off x="1363978" y="737868"/>
            <a:ext cx="98400" cy="98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73"/>
          <p:cNvSpPr/>
          <p:nvPr/>
        </p:nvSpPr>
        <p:spPr>
          <a:xfrm rot="10800000">
            <a:off x="8843741" y="105394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5">
  <p:cSld name="CUSTOM_8_1">
    <p:spTree>
      <p:nvGrpSpPr>
        <p:cNvPr id="1" name="Shape 84"/>
        <p:cNvGrpSpPr/>
        <p:nvPr/>
      </p:nvGrpSpPr>
      <p:grpSpPr>
        <a:xfrm>
          <a:off x="0" y="0"/>
          <a:ext cx="0" cy="0"/>
          <a:chOff x="0" y="0"/>
          <a:chExt cx="0" cy="0"/>
        </a:xfrm>
      </p:grpSpPr>
      <p:sp>
        <p:nvSpPr>
          <p:cNvPr id="85" name="Google Shape;85;g25a7f7d0751_0_149"/>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g25a7f7d0751_0_149"/>
          <p:cNvSpPr txBox="1">
            <a:spLocks noGrp="1"/>
          </p:cNvSpPr>
          <p:nvPr>
            <p:ph type="title"/>
          </p:nvPr>
        </p:nvSpPr>
        <p:spPr>
          <a:xfrm>
            <a:off x="720000" y="445025"/>
            <a:ext cx="58527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1"/>
        <p:cNvGrpSpPr/>
        <p:nvPr/>
      </p:nvGrpSpPr>
      <p:grpSpPr>
        <a:xfrm>
          <a:off x="0" y="0"/>
          <a:ext cx="0" cy="0"/>
          <a:chOff x="0" y="0"/>
          <a:chExt cx="0" cy="0"/>
        </a:xfrm>
      </p:grpSpPr>
      <p:sp>
        <p:nvSpPr>
          <p:cNvPr id="92" name="Google Shape;92;g25bb8c49f8c_0_129"/>
          <p:cNvSpPr/>
          <p:nvPr/>
        </p:nvSpPr>
        <p:spPr>
          <a:xfrm>
            <a:off x="4286250" y="0"/>
            <a:ext cx="72300" cy="5143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g25bb8c49f8c_0_129"/>
          <p:cNvSpPr/>
          <p:nvPr/>
        </p:nvSpPr>
        <p:spPr>
          <a:xfrm>
            <a:off x="4358475" y="0"/>
            <a:ext cx="3853200" cy="5143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g25bb8c49f8c_0_129"/>
          <p:cNvSpPr txBox="1">
            <a:spLocks noGrp="1"/>
          </p:cNvSpPr>
          <p:nvPr>
            <p:ph type="ctrTitle"/>
          </p:nvPr>
        </p:nvSpPr>
        <p:spPr>
          <a:xfrm>
            <a:off x="344250" y="1403850"/>
            <a:ext cx="8455500" cy="2146800"/>
          </a:xfrm>
          <a:prstGeom prst="rect">
            <a:avLst/>
          </a:prstGeom>
          <a:solidFill>
            <a:srgbClr val="FFFFFF"/>
          </a:solid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6800"/>
              <a:buFont typeface="Playfair Display"/>
              <a:buNone/>
              <a:defRPr sz="6800" b="1">
                <a:latin typeface="Playfair Display"/>
                <a:ea typeface="Playfair Display"/>
                <a:cs typeface="Playfair Display"/>
                <a:sym typeface="Playfair Display"/>
              </a:defRPr>
            </a:lvl1pPr>
            <a:lvl2pPr lvl="1" algn="ctr" rtl="0">
              <a:lnSpc>
                <a:spcPct val="100000"/>
              </a:lnSpc>
              <a:spcBef>
                <a:spcPts val="0"/>
              </a:spcBef>
              <a:spcAft>
                <a:spcPts val="0"/>
              </a:spcAft>
              <a:buSzPts val="6800"/>
              <a:buFont typeface="Playfair Display"/>
              <a:buNone/>
              <a:defRPr sz="6800" b="1">
                <a:latin typeface="Playfair Display"/>
                <a:ea typeface="Playfair Display"/>
                <a:cs typeface="Playfair Display"/>
                <a:sym typeface="Playfair Display"/>
              </a:defRPr>
            </a:lvl2pPr>
            <a:lvl3pPr lvl="2" algn="ctr" rtl="0">
              <a:lnSpc>
                <a:spcPct val="100000"/>
              </a:lnSpc>
              <a:spcBef>
                <a:spcPts val="0"/>
              </a:spcBef>
              <a:spcAft>
                <a:spcPts val="0"/>
              </a:spcAft>
              <a:buSzPts val="6800"/>
              <a:buFont typeface="Playfair Display"/>
              <a:buNone/>
              <a:defRPr sz="6800" b="1">
                <a:latin typeface="Playfair Display"/>
                <a:ea typeface="Playfair Display"/>
                <a:cs typeface="Playfair Display"/>
                <a:sym typeface="Playfair Display"/>
              </a:defRPr>
            </a:lvl3pPr>
            <a:lvl4pPr lvl="3" algn="ctr" rtl="0">
              <a:lnSpc>
                <a:spcPct val="100000"/>
              </a:lnSpc>
              <a:spcBef>
                <a:spcPts val="0"/>
              </a:spcBef>
              <a:spcAft>
                <a:spcPts val="0"/>
              </a:spcAft>
              <a:buSzPts val="6800"/>
              <a:buFont typeface="Playfair Display"/>
              <a:buNone/>
              <a:defRPr sz="6800" b="1">
                <a:latin typeface="Playfair Display"/>
                <a:ea typeface="Playfair Display"/>
                <a:cs typeface="Playfair Display"/>
                <a:sym typeface="Playfair Display"/>
              </a:defRPr>
            </a:lvl4pPr>
            <a:lvl5pPr lvl="4" algn="ctr" rtl="0">
              <a:lnSpc>
                <a:spcPct val="100000"/>
              </a:lnSpc>
              <a:spcBef>
                <a:spcPts val="0"/>
              </a:spcBef>
              <a:spcAft>
                <a:spcPts val="0"/>
              </a:spcAft>
              <a:buSzPts val="6800"/>
              <a:buFont typeface="Playfair Display"/>
              <a:buNone/>
              <a:defRPr sz="6800" b="1">
                <a:latin typeface="Playfair Display"/>
                <a:ea typeface="Playfair Display"/>
                <a:cs typeface="Playfair Display"/>
                <a:sym typeface="Playfair Display"/>
              </a:defRPr>
            </a:lvl5pPr>
            <a:lvl6pPr lvl="5" algn="ctr" rtl="0">
              <a:lnSpc>
                <a:spcPct val="100000"/>
              </a:lnSpc>
              <a:spcBef>
                <a:spcPts val="0"/>
              </a:spcBef>
              <a:spcAft>
                <a:spcPts val="0"/>
              </a:spcAft>
              <a:buSzPts val="6800"/>
              <a:buFont typeface="Playfair Display"/>
              <a:buNone/>
              <a:defRPr sz="6800" b="1">
                <a:latin typeface="Playfair Display"/>
                <a:ea typeface="Playfair Display"/>
                <a:cs typeface="Playfair Display"/>
                <a:sym typeface="Playfair Display"/>
              </a:defRPr>
            </a:lvl6pPr>
            <a:lvl7pPr lvl="6" algn="ctr" rtl="0">
              <a:lnSpc>
                <a:spcPct val="100000"/>
              </a:lnSpc>
              <a:spcBef>
                <a:spcPts val="0"/>
              </a:spcBef>
              <a:spcAft>
                <a:spcPts val="0"/>
              </a:spcAft>
              <a:buSzPts val="6800"/>
              <a:buFont typeface="Playfair Display"/>
              <a:buNone/>
              <a:defRPr sz="6800" b="1">
                <a:latin typeface="Playfair Display"/>
                <a:ea typeface="Playfair Display"/>
                <a:cs typeface="Playfair Display"/>
                <a:sym typeface="Playfair Display"/>
              </a:defRPr>
            </a:lvl7pPr>
            <a:lvl8pPr lvl="7" algn="ctr" rtl="0">
              <a:lnSpc>
                <a:spcPct val="100000"/>
              </a:lnSpc>
              <a:spcBef>
                <a:spcPts val="0"/>
              </a:spcBef>
              <a:spcAft>
                <a:spcPts val="0"/>
              </a:spcAft>
              <a:buSzPts val="6800"/>
              <a:buFont typeface="Playfair Display"/>
              <a:buNone/>
              <a:defRPr sz="6800" b="1">
                <a:latin typeface="Playfair Display"/>
                <a:ea typeface="Playfair Display"/>
                <a:cs typeface="Playfair Display"/>
                <a:sym typeface="Playfair Display"/>
              </a:defRPr>
            </a:lvl8pPr>
            <a:lvl9pPr lvl="8" algn="ctr" rtl="0">
              <a:lnSpc>
                <a:spcPct val="100000"/>
              </a:lnSpc>
              <a:spcBef>
                <a:spcPts val="0"/>
              </a:spcBef>
              <a:spcAft>
                <a:spcPts val="0"/>
              </a:spcAft>
              <a:buSzPts val="6800"/>
              <a:buFont typeface="Playfair Display"/>
              <a:buNone/>
              <a:defRPr sz="6800" b="1">
                <a:latin typeface="Playfair Display"/>
                <a:ea typeface="Playfair Display"/>
                <a:cs typeface="Playfair Display"/>
                <a:sym typeface="Playfair Display"/>
              </a:defRPr>
            </a:lvl9pPr>
          </a:lstStyle>
          <a:p>
            <a:endParaRPr/>
          </a:p>
        </p:txBody>
      </p:sp>
      <p:sp>
        <p:nvSpPr>
          <p:cNvPr id="95" name="Google Shape;95;g25bb8c49f8c_0_129"/>
          <p:cNvSpPr txBox="1">
            <a:spLocks noGrp="1"/>
          </p:cNvSpPr>
          <p:nvPr>
            <p:ph type="subTitle" idx="1"/>
          </p:nvPr>
        </p:nvSpPr>
        <p:spPr>
          <a:xfrm>
            <a:off x="344250" y="3550650"/>
            <a:ext cx="4910100" cy="577800"/>
          </a:xfrm>
          <a:prstGeom prst="rect">
            <a:avLst/>
          </a:prstGeom>
          <a:solidFill>
            <a:schemeClr val="dk2"/>
          </a:solid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gn="l"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2pPr>
            <a:lvl3pPr lvl="2" algn="l"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3pPr>
            <a:lvl4pPr lvl="3" algn="l"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4pPr>
            <a:lvl5pPr lvl="4" algn="l"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5pPr>
            <a:lvl6pPr lvl="5" algn="l"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6pPr>
            <a:lvl7pPr lvl="6" algn="l"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7pPr>
            <a:lvl8pPr lvl="7" algn="l"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8pPr>
            <a:lvl9pPr lvl="8" algn="l"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9pPr>
          </a:lstStyle>
          <a:p>
            <a:endParaRPr/>
          </a:p>
        </p:txBody>
      </p:sp>
      <p:sp>
        <p:nvSpPr>
          <p:cNvPr id="96" name="Google Shape;96;g25bb8c49f8c_0_129"/>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4"/>
        </a:solidFill>
        <a:effectLst/>
      </p:bgPr>
    </p:bg>
    <p:spTree>
      <p:nvGrpSpPr>
        <p:cNvPr id="1" name="Shape 97"/>
        <p:cNvGrpSpPr/>
        <p:nvPr/>
      </p:nvGrpSpPr>
      <p:grpSpPr>
        <a:xfrm>
          <a:off x="0" y="0"/>
          <a:ext cx="0" cy="0"/>
          <a:chOff x="0" y="0"/>
          <a:chExt cx="0" cy="0"/>
        </a:xfrm>
      </p:grpSpPr>
      <p:sp>
        <p:nvSpPr>
          <p:cNvPr id="98" name="Google Shape;98;g25bb8c49f8c_0_135"/>
          <p:cNvSpPr/>
          <p:nvPr/>
        </p:nvSpPr>
        <p:spPr>
          <a:xfrm rot="5400000">
            <a:off x="4550700" y="-498600"/>
            <a:ext cx="42600" cy="84558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g25bb8c49f8c_0_135"/>
          <p:cNvSpPr txBox="1">
            <a:spLocks noGrp="1"/>
          </p:cNvSpPr>
          <p:nvPr>
            <p:ph type="title"/>
          </p:nvPr>
        </p:nvSpPr>
        <p:spPr>
          <a:xfrm>
            <a:off x="344250" y="1403850"/>
            <a:ext cx="8455500" cy="2146800"/>
          </a:xfrm>
          <a:prstGeom prst="rect">
            <a:avLst/>
          </a:prstGeom>
          <a:solidFill>
            <a:srgbClr val="FFFFFF"/>
          </a:solid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4800"/>
              <a:buFont typeface="Playfair Display"/>
              <a:buNone/>
              <a:defRPr sz="4800" b="1">
                <a:latin typeface="Playfair Display"/>
                <a:ea typeface="Playfair Display"/>
                <a:cs typeface="Playfair Display"/>
                <a:sym typeface="Playfair Display"/>
              </a:defRPr>
            </a:lvl1pPr>
            <a:lvl2pPr lvl="1" algn="ctr" rtl="0">
              <a:lnSpc>
                <a:spcPct val="100000"/>
              </a:lnSpc>
              <a:spcBef>
                <a:spcPts val="0"/>
              </a:spcBef>
              <a:spcAft>
                <a:spcPts val="0"/>
              </a:spcAft>
              <a:buSzPts val="4800"/>
              <a:buFont typeface="Playfair Display"/>
              <a:buNone/>
              <a:defRPr sz="4800" b="1">
                <a:latin typeface="Playfair Display"/>
                <a:ea typeface="Playfair Display"/>
                <a:cs typeface="Playfair Display"/>
                <a:sym typeface="Playfair Display"/>
              </a:defRPr>
            </a:lvl2pPr>
            <a:lvl3pPr lvl="2" algn="ctr" rtl="0">
              <a:lnSpc>
                <a:spcPct val="100000"/>
              </a:lnSpc>
              <a:spcBef>
                <a:spcPts val="0"/>
              </a:spcBef>
              <a:spcAft>
                <a:spcPts val="0"/>
              </a:spcAft>
              <a:buSzPts val="4800"/>
              <a:buFont typeface="Playfair Display"/>
              <a:buNone/>
              <a:defRPr sz="4800" b="1">
                <a:latin typeface="Playfair Display"/>
                <a:ea typeface="Playfair Display"/>
                <a:cs typeface="Playfair Display"/>
                <a:sym typeface="Playfair Display"/>
              </a:defRPr>
            </a:lvl3pPr>
            <a:lvl4pPr lvl="3" algn="ctr" rtl="0">
              <a:lnSpc>
                <a:spcPct val="100000"/>
              </a:lnSpc>
              <a:spcBef>
                <a:spcPts val="0"/>
              </a:spcBef>
              <a:spcAft>
                <a:spcPts val="0"/>
              </a:spcAft>
              <a:buSzPts val="4800"/>
              <a:buFont typeface="Playfair Display"/>
              <a:buNone/>
              <a:defRPr sz="4800" b="1">
                <a:latin typeface="Playfair Display"/>
                <a:ea typeface="Playfair Display"/>
                <a:cs typeface="Playfair Display"/>
                <a:sym typeface="Playfair Display"/>
              </a:defRPr>
            </a:lvl4pPr>
            <a:lvl5pPr lvl="4" algn="ctr" rtl="0">
              <a:lnSpc>
                <a:spcPct val="100000"/>
              </a:lnSpc>
              <a:spcBef>
                <a:spcPts val="0"/>
              </a:spcBef>
              <a:spcAft>
                <a:spcPts val="0"/>
              </a:spcAft>
              <a:buSzPts val="4800"/>
              <a:buFont typeface="Playfair Display"/>
              <a:buNone/>
              <a:defRPr sz="4800" b="1">
                <a:latin typeface="Playfair Display"/>
                <a:ea typeface="Playfair Display"/>
                <a:cs typeface="Playfair Display"/>
                <a:sym typeface="Playfair Display"/>
              </a:defRPr>
            </a:lvl5pPr>
            <a:lvl6pPr lvl="5" algn="ctr" rtl="0">
              <a:lnSpc>
                <a:spcPct val="100000"/>
              </a:lnSpc>
              <a:spcBef>
                <a:spcPts val="0"/>
              </a:spcBef>
              <a:spcAft>
                <a:spcPts val="0"/>
              </a:spcAft>
              <a:buSzPts val="4800"/>
              <a:buFont typeface="Playfair Display"/>
              <a:buNone/>
              <a:defRPr sz="4800" b="1">
                <a:latin typeface="Playfair Display"/>
                <a:ea typeface="Playfair Display"/>
                <a:cs typeface="Playfair Display"/>
                <a:sym typeface="Playfair Display"/>
              </a:defRPr>
            </a:lvl6pPr>
            <a:lvl7pPr lvl="6" algn="ctr" rtl="0">
              <a:lnSpc>
                <a:spcPct val="100000"/>
              </a:lnSpc>
              <a:spcBef>
                <a:spcPts val="0"/>
              </a:spcBef>
              <a:spcAft>
                <a:spcPts val="0"/>
              </a:spcAft>
              <a:buSzPts val="4800"/>
              <a:buFont typeface="Playfair Display"/>
              <a:buNone/>
              <a:defRPr sz="4800" b="1">
                <a:latin typeface="Playfair Display"/>
                <a:ea typeface="Playfair Display"/>
                <a:cs typeface="Playfair Display"/>
                <a:sym typeface="Playfair Display"/>
              </a:defRPr>
            </a:lvl7pPr>
            <a:lvl8pPr lvl="7" algn="ctr" rtl="0">
              <a:lnSpc>
                <a:spcPct val="100000"/>
              </a:lnSpc>
              <a:spcBef>
                <a:spcPts val="0"/>
              </a:spcBef>
              <a:spcAft>
                <a:spcPts val="0"/>
              </a:spcAft>
              <a:buSzPts val="4800"/>
              <a:buFont typeface="Playfair Display"/>
              <a:buNone/>
              <a:defRPr sz="4800" b="1">
                <a:latin typeface="Playfair Display"/>
                <a:ea typeface="Playfair Display"/>
                <a:cs typeface="Playfair Display"/>
                <a:sym typeface="Playfair Display"/>
              </a:defRPr>
            </a:lvl8pPr>
            <a:lvl9pPr lvl="8" algn="ctr" rtl="0">
              <a:lnSpc>
                <a:spcPct val="100000"/>
              </a:lnSpc>
              <a:spcBef>
                <a:spcPts val="0"/>
              </a:spcBef>
              <a:spcAft>
                <a:spcPts val="0"/>
              </a:spcAft>
              <a:buSzPts val="4800"/>
              <a:buFont typeface="Playfair Display"/>
              <a:buNone/>
              <a:defRPr sz="4800" b="1">
                <a:latin typeface="Playfair Display"/>
                <a:ea typeface="Playfair Display"/>
                <a:cs typeface="Playfair Display"/>
                <a:sym typeface="Playfair Display"/>
              </a:defRPr>
            </a:lvl9pPr>
          </a:lstStyle>
          <a:p>
            <a:endParaRPr/>
          </a:p>
        </p:txBody>
      </p:sp>
      <p:sp>
        <p:nvSpPr>
          <p:cNvPr id="100" name="Google Shape;100;g25bb8c49f8c_0_135"/>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1"/>
        <p:cNvGrpSpPr/>
        <p:nvPr/>
      </p:nvGrpSpPr>
      <p:grpSpPr>
        <a:xfrm>
          <a:off x="0" y="0"/>
          <a:ext cx="0" cy="0"/>
          <a:chOff x="0" y="0"/>
          <a:chExt cx="0" cy="0"/>
        </a:xfrm>
      </p:grpSpPr>
      <p:sp>
        <p:nvSpPr>
          <p:cNvPr id="102" name="Google Shape;102;g25bb8c49f8c_0_13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03" name="Google Shape;103;g25bb8c49f8c_0_139"/>
          <p:cNvCxnSpPr/>
          <p:nvPr/>
        </p:nvCxnSpPr>
        <p:spPr>
          <a:xfrm>
            <a:off x="5029675" y="4495500"/>
            <a:ext cx="468300" cy="0"/>
          </a:xfrm>
          <a:prstGeom prst="straightConnector1">
            <a:avLst/>
          </a:prstGeom>
          <a:noFill/>
          <a:ln w="19050" cap="flat" cmpd="sng">
            <a:solidFill>
              <a:schemeClr val="dk2"/>
            </a:solidFill>
            <a:prstDash val="solid"/>
            <a:round/>
            <a:headEnd type="none" w="sm" len="sm"/>
            <a:tailEnd type="none" w="sm" len="sm"/>
          </a:ln>
        </p:spPr>
      </p:cxnSp>
      <p:sp>
        <p:nvSpPr>
          <p:cNvPr id="104" name="Google Shape;104;g25bb8c49f8c_0_139"/>
          <p:cNvSpPr txBox="1">
            <a:spLocks noGrp="1"/>
          </p:cNvSpPr>
          <p:nvPr>
            <p:ph type="title"/>
          </p:nvPr>
        </p:nvSpPr>
        <p:spPr>
          <a:xfrm>
            <a:off x="265500" y="1081675"/>
            <a:ext cx="4045200" cy="17862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105" name="Google Shape;105;g25bb8c49f8c_0_139"/>
          <p:cNvSpPr txBox="1">
            <a:spLocks noGrp="1"/>
          </p:cNvSpPr>
          <p:nvPr>
            <p:ph type="subTitle" idx="1"/>
          </p:nvPr>
        </p:nvSpPr>
        <p:spPr>
          <a:xfrm>
            <a:off x="265500" y="2921401"/>
            <a:ext cx="4045200" cy="13455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6" name="Google Shape;106;g25bb8c49f8c_0_139"/>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lvl1pPr marL="457200" lvl="0" indent="-342900" algn="l" rtl="0">
              <a:lnSpc>
                <a:spcPct val="115000"/>
              </a:lnSpc>
              <a:spcBef>
                <a:spcPts val="0"/>
              </a:spcBef>
              <a:spcAft>
                <a:spcPts val="0"/>
              </a:spcAft>
              <a:buSzPts val="1800"/>
              <a:buChar char="●"/>
              <a:defRPr>
                <a:highlight>
                  <a:schemeClr val="lt1"/>
                </a:highlight>
              </a:defRPr>
            </a:lvl1pPr>
            <a:lvl2pPr marL="914400" lvl="1" indent="-317500" algn="l" rtl="0">
              <a:lnSpc>
                <a:spcPct val="115000"/>
              </a:lnSpc>
              <a:spcBef>
                <a:spcPts val="0"/>
              </a:spcBef>
              <a:spcAft>
                <a:spcPts val="0"/>
              </a:spcAft>
              <a:buSzPts val="1400"/>
              <a:buChar char="○"/>
              <a:defRPr>
                <a:highlight>
                  <a:schemeClr val="lt1"/>
                </a:highlight>
              </a:defRPr>
            </a:lvl2pPr>
            <a:lvl3pPr marL="1371600" lvl="2" indent="-317500" algn="l" rtl="0">
              <a:lnSpc>
                <a:spcPct val="115000"/>
              </a:lnSpc>
              <a:spcBef>
                <a:spcPts val="0"/>
              </a:spcBef>
              <a:spcAft>
                <a:spcPts val="0"/>
              </a:spcAft>
              <a:buSzPts val="1400"/>
              <a:buChar char="■"/>
              <a:defRPr>
                <a:highlight>
                  <a:schemeClr val="lt1"/>
                </a:highlight>
              </a:defRPr>
            </a:lvl3pPr>
            <a:lvl4pPr marL="1828800" lvl="3" indent="-317500" algn="l" rtl="0">
              <a:lnSpc>
                <a:spcPct val="115000"/>
              </a:lnSpc>
              <a:spcBef>
                <a:spcPts val="0"/>
              </a:spcBef>
              <a:spcAft>
                <a:spcPts val="0"/>
              </a:spcAft>
              <a:buSzPts val="1400"/>
              <a:buChar char="●"/>
              <a:defRPr>
                <a:highlight>
                  <a:schemeClr val="lt1"/>
                </a:highlight>
              </a:defRPr>
            </a:lvl4pPr>
            <a:lvl5pPr marL="2286000" lvl="4" indent="-317500" algn="l" rtl="0">
              <a:lnSpc>
                <a:spcPct val="115000"/>
              </a:lnSpc>
              <a:spcBef>
                <a:spcPts val="0"/>
              </a:spcBef>
              <a:spcAft>
                <a:spcPts val="0"/>
              </a:spcAft>
              <a:buSzPts val="1400"/>
              <a:buChar char="○"/>
              <a:defRPr>
                <a:highlight>
                  <a:schemeClr val="lt1"/>
                </a:highlight>
              </a:defRPr>
            </a:lvl5pPr>
            <a:lvl6pPr marL="2743200" lvl="5" indent="-317500" algn="l" rtl="0">
              <a:lnSpc>
                <a:spcPct val="115000"/>
              </a:lnSpc>
              <a:spcBef>
                <a:spcPts val="0"/>
              </a:spcBef>
              <a:spcAft>
                <a:spcPts val="0"/>
              </a:spcAft>
              <a:buSzPts val="1400"/>
              <a:buChar char="■"/>
              <a:defRPr>
                <a:highlight>
                  <a:schemeClr val="lt1"/>
                </a:highlight>
              </a:defRPr>
            </a:lvl6pPr>
            <a:lvl7pPr marL="3200400" lvl="6" indent="-317500" algn="l" rtl="0">
              <a:lnSpc>
                <a:spcPct val="115000"/>
              </a:lnSpc>
              <a:spcBef>
                <a:spcPts val="0"/>
              </a:spcBef>
              <a:spcAft>
                <a:spcPts val="0"/>
              </a:spcAft>
              <a:buSzPts val="1400"/>
              <a:buChar char="●"/>
              <a:defRPr>
                <a:highlight>
                  <a:schemeClr val="lt1"/>
                </a:highlight>
              </a:defRPr>
            </a:lvl7pPr>
            <a:lvl8pPr marL="3657600" lvl="7" indent="-317500" algn="l" rtl="0">
              <a:lnSpc>
                <a:spcPct val="115000"/>
              </a:lnSpc>
              <a:spcBef>
                <a:spcPts val="0"/>
              </a:spcBef>
              <a:spcAft>
                <a:spcPts val="0"/>
              </a:spcAft>
              <a:buSzPts val="1400"/>
              <a:buChar char="○"/>
              <a:defRPr>
                <a:highlight>
                  <a:schemeClr val="lt1"/>
                </a:highlight>
              </a:defRPr>
            </a:lvl8pPr>
            <a:lvl9pPr marL="4114800" lvl="8" indent="-317500" algn="l" rtl="0">
              <a:lnSpc>
                <a:spcPct val="115000"/>
              </a:lnSpc>
              <a:spcBef>
                <a:spcPts val="0"/>
              </a:spcBef>
              <a:spcAft>
                <a:spcPts val="0"/>
              </a:spcAft>
              <a:buSzPts val="1400"/>
              <a:buChar char="■"/>
              <a:defRPr>
                <a:highlight>
                  <a:schemeClr val="lt1"/>
                </a:highlight>
              </a:defRPr>
            </a:lvl9pPr>
          </a:lstStyle>
          <a:p>
            <a:endParaRPr/>
          </a:p>
        </p:txBody>
      </p:sp>
      <p:sp>
        <p:nvSpPr>
          <p:cNvPr id="107" name="Google Shape;107;g25bb8c49f8c_0_139"/>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8"/>
        <p:cNvGrpSpPr/>
        <p:nvPr/>
      </p:nvGrpSpPr>
      <p:grpSpPr>
        <a:xfrm>
          <a:off x="0" y="0"/>
          <a:ext cx="0" cy="0"/>
          <a:chOff x="0" y="0"/>
          <a:chExt cx="0" cy="0"/>
        </a:xfrm>
      </p:grpSpPr>
      <p:sp>
        <p:nvSpPr>
          <p:cNvPr id="109" name="Google Shape;109;g25bb8c49f8c_0_146"/>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0"/>
        <p:cNvGrpSpPr/>
        <p:nvPr/>
      </p:nvGrpSpPr>
      <p:grpSpPr>
        <a:xfrm>
          <a:off x="0" y="0"/>
          <a:ext cx="0" cy="0"/>
          <a:chOff x="0" y="0"/>
          <a:chExt cx="0" cy="0"/>
        </a:xfrm>
      </p:grpSpPr>
      <p:sp>
        <p:nvSpPr>
          <p:cNvPr id="111" name="Google Shape;111;g25bb8c49f8c_0_1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3000"/>
              <a:buNone/>
              <a:defRPr/>
            </a:lvl1pPr>
            <a:lvl2pPr lvl="1" algn="l" rtl="0">
              <a:lnSpc>
                <a:spcPct val="100000"/>
              </a:lnSpc>
              <a:spcBef>
                <a:spcPts val="0"/>
              </a:spcBef>
              <a:spcAft>
                <a:spcPts val="0"/>
              </a:spcAft>
              <a:buSzPts val="3000"/>
              <a:buNone/>
              <a:defRPr/>
            </a:lvl2pPr>
            <a:lvl3pPr lvl="2" algn="l" rtl="0">
              <a:lnSpc>
                <a:spcPct val="100000"/>
              </a:lnSpc>
              <a:spcBef>
                <a:spcPts val="0"/>
              </a:spcBef>
              <a:spcAft>
                <a:spcPts val="0"/>
              </a:spcAft>
              <a:buSzPts val="3000"/>
              <a:buNone/>
              <a:defRPr/>
            </a:lvl3pPr>
            <a:lvl4pPr lvl="3" algn="l" rtl="0">
              <a:lnSpc>
                <a:spcPct val="100000"/>
              </a:lnSpc>
              <a:spcBef>
                <a:spcPts val="0"/>
              </a:spcBef>
              <a:spcAft>
                <a:spcPts val="0"/>
              </a:spcAft>
              <a:buSzPts val="3000"/>
              <a:buNone/>
              <a:defRPr/>
            </a:lvl4pPr>
            <a:lvl5pPr lvl="4" algn="l" rtl="0">
              <a:lnSpc>
                <a:spcPct val="100000"/>
              </a:lnSpc>
              <a:spcBef>
                <a:spcPts val="0"/>
              </a:spcBef>
              <a:spcAft>
                <a:spcPts val="0"/>
              </a:spcAft>
              <a:buSzPts val="3000"/>
              <a:buNone/>
              <a:defRPr/>
            </a:lvl5pPr>
            <a:lvl6pPr lvl="5" algn="l" rtl="0">
              <a:lnSpc>
                <a:spcPct val="100000"/>
              </a:lnSpc>
              <a:spcBef>
                <a:spcPts val="0"/>
              </a:spcBef>
              <a:spcAft>
                <a:spcPts val="0"/>
              </a:spcAft>
              <a:buSzPts val="3000"/>
              <a:buNone/>
              <a:defRPr/>
            </a:lvl6pPr>
            <a:lvl7pPr lvl="6" algn="l" rtl="0">
              <a:lnSpc>
                <a:spcPct val="100000"/>
              </a:lnSpc>
              <a:spcBef>
                <a:spcPts val="0"/>
              </a:spcBef>
              <a:spcAft>
                <a:spcPts val="0"/>
              </a:spcAft>
              <a:buSzPts val="3000"/>
              <a:buNone/>
              <a:defRPr/>
            </a:lvl7pPr>
            <a:lvl8pPr lvl="7" algn="l" rtl="0">
              <a:lnSpc>
                <a:spcPct val="100000"/>
              </a:lnSpc>
              <a:spcBef>
                <a:spcPts val="0"/>
              </a:spcBef>
              <a:spcAft>
                <a:spcPts val="0"/>
              </a:spcAft>
              <a:buSzPts val="3000"/>
              <a:buNone/>
              <a:defRPr/>
            </a:lvl8pPr>
            <a:lvl9pPr lvl="8" algn="l" rtl="0">
              <a:lnSpc>
                <a:spcPct val="100000"/>
              </a:lnSpc>
              <a:spcBef>
                <a:spcPts val="0"/>
              </a:spcBef>
              <a:spcAft>
                <a:spcPts val="0"/>
              </a:spcAft>
              <a:buSzPts val="3000"/>
              <a:buNone/>
              <a:defRPr/>
            </a:lvl9pPr>
          </a:lstStyle>
          <a:p>
            <a:endParaRPr/>
          </a:p>
        </p:txBody>
      </p:sp>
      <p:sp>
        <p:nvSpPr>
          <p:cNvPr id="112" name="Google Shape;112;g25bb8c49f8c_0_148"/>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113" name="Google Shape;113;g25bb8c49f8c_0_148"/>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
        <p:cNvGrpSpPr/>
        <p:nvPr/>
      </p:nvGrpSpPr>
      <p:grpSpPr>
        <a:xfrm>
          <a:off x="0" y="0"/>
          <a:ext cx="0" cy="0"/>
          <a:chOff x="0" y="0"/>
          <a:chExt cx="0" cy="0"/>
        </a:xfrm>
      </p:grpSpPr>
      <p:sp>
        <p:nvSpPr>
          <p:cNvPr id="14" name="Google Shape;14;p6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 name="Google Shape;15;p6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 name="Google Shape;16;p6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7" name="Google Shape;17;p6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8" name="Google Shape;18;p6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4"/>
        <p:cNvGrpSpPr/>
        <p:nvPr/>
      </p:nvGrpSpPr>
      <p:grpSpPr>
        <a:xfrm>
          <a:off x="0" y="0"/>
          <a:ext cx="0" cy="0"/>
          <a:chOff x="0" y="0"/>
          <a:chExt cx="0" cy="0"/>
        </a:xfrm>
      </p:grpSpPr>
      <p:sp>
        <p:nvSpPr>
          <p:cNvPr id="115" name="Google Shape;115;g25bb8c49f8c_0_15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3000"/>
              <a:buNone/>
              <a:defRPr/>
            </a:lvl1pPr>
            <a:lvl2pPr lvl="1" algn="l" rtl="0">
              <a:lnSpc>
                <a:spcPct val="100000"/>
              </a:lnSpc>
              <a:spcBef>
                <a:spcPts val="0"/>
              </a:spcBef>
              <a:spcAft>
                <a:spcPts val="0"/>
              </a:spcAft>
              <a:buSzPts val="3000"/>
              <a:buNone/>
              <a:defRPr/>
            </a:lvl2pPr>
            <a:lvl3pPr lvl="2" algn="l" rtl="0">
              <a:lnSpc>
                <a:spcPct val="100000"/>
              </a:lnSpc>
              <a:spcBef>
                <a:spcPts val="0"/>
              </a:spcBef>
              <a:spcAft>
                <a:spcPts val="0"/>
              </a:spcAft>
              <a:buSzPts val="3000"/>
              <a:buNone/>
              <a:defRPr/>
            </a:lvl3pPr>
            <a:lvl4pPr lvl="3" algn="l" rtl="0">
              <a:lnSpc>
                <a:spcPct val="100000"/>
              </a:lnSpc>
              <a:spcBef>
                <a:spcPts val="0"/>
              </a:spcBef>
              <a:spcAft>
                <a:spcPts val="0"/>
              </a:spcAft>
              <a:buSzPts val="3000"/>
              <a:buNone/>
              <a:defRPr/>
            </a:lvl4pPr>
            <a:lvl5pPr lvl="4" algn="l" rtl="0">
              <a:lnSpc>
                <a:spcPct val="100000"/>
              </a:lnSpc>
              <a:spcBef>
                <a:spcPts val="0"/>
              </a:spcBef>
              <a:spcAft>
                <a:spcPts val="0"/>
              </a:spcAft>
              <a:buSzPts val="3000"/>
              <a:buNone/>
              <a:defRPr/>
            </a:lvl5pPr>
            <a:lvl6pPr lvl="5" algn="l" rtl="0">
              <a:lnSpc>
                <a:spcPct val="100000"/>
              </a:lnSpc>
              <a:spcBef>
                <a:spcPts val="0"/>
              </a:spcBef>
              <a:spcAft>
                <a:spcPts val="0"/>
              </a:spcAft>
              <a:buSzPts val="3000"/>
              <a:buNone/>
              <a:defRPr/>
            </a:lvl6pPr>
            <a:lvl7pPr lvl="6" algn="l" rtl="0">
              <a:lnSpc>
                <a:spcPct val="100000"/>
              </a:lnSpc>
              <a:spcBef>
                <a:spcPts val="0"/>
              </a:spcBef>
              <a:spcAft>
                <a:spcPts val="0"/>
              </a:spcAft>
              <a:buSzPts val="3000"/>
              <a:buNone/>
              <a:defRPr/>
            </a:lvl7pPr>
            <a:lvl8pPr lvl="7" algn="l" rtl="0">
              <a:lnSpc>
                <a:spcPct val="100000"/>
              </a:lnSpc>
              <a:spcBef>
                <a:spcPts val="0"/>
              </a:spcBef>
              <a:spcAft>
                <a:spcPts val="0"/>
              </a:spcAft>
              <a:buSzPts val="3000"/>
              <a:buNone/>
              <a:defRPr/>
            </a:lvl8pPr>
            <a:lvl9pPr lvl="8" algn="l" rtl="0">
              <a:lnSpc>
                <a:spcPct val="100000"/>
              </a:lnSpc>
              <a:spcBef>
                <a:spcPts val="0"/>
              </a:spcBef>
              <a:spcAft>
                <a:spcPts val="0"/>
              </a:spcAft>
              <a:buSzPts val="3000"/>
              <a:buNone/>
              <a:defRPr/>
            </a:lvl9pPr>
          </a:lstStyle>
          <a:p>
            <a:endParaRPr/>
          </a:p>
        </p:txBody>
      </p:sp>
      <p:sp>
        <p:nvSpPr>
          <p:cNvPr id="116" name="Google Shape;116;g25bb8c49f8c_0_152"/>
          <p:cNvSpPr txBox="1">
            <a:spLocks noGrp="1"/>
          </p:cNvSpPr>
          <p:nvPr>
            <p:ph type="body" idx="1"/>
          </p:nvPr>
        </p:nvSpPr>
        <p:spPr>
          <a:xfrm>
            <a:off x="311700" y="1234050"/>
            <a:ext cx="3999900" cy="33348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117" name="Google Shape;117;g25bb8c49f8c_0_152"/>
          <p:cNvSpPr txBox="1">
            <a:spLocks noGrp="1"/>
          </p:cNvSpPr>
          <p:nvPr>
            <p:ph type="body" idx="2"/>
          </p:nvPr>
        </p:nvSpPr>
        <p:spPr>
          <a:xfrm>
            <a:off x="4832400" y="1234050"/>
            <a:ext cx="3999900" cy="33348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118" name="Google Shape;118;g25bb8c49f8c_0_152"/>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9"/>
        <p:cNvGrpSpPr/>
        <p:nvPr/>
      </p:nvGrpSpPr>
      <p:grpSpPr>
        <a:xfrm>
          <a:off x="0" y="0"/>
          <a:ext cx="0" cy="0"/>
          <a:chOff x="0" y="0"/>
          <a:chExt cx="0" cy="0"/>
        </a:xfrm>
      </p:grpSpPr>
      <p:sp>
        <p:nvSpPr>
          <p:cNvPr id="120" name="Google Shape;120;g25bb8c49f8c_0_15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3000"/>
              <a:buNone/>
              <a:defRPr/>
            </a:lvl1pPr>
            <a:lvl2pPr lvl="1" algn="l" rtl="0">
              <a:lnSpc>
                <a:spcPct val="100000"/>
              </a:lnSpc>
              <a:spcBef>
                <a:spcPts val="0"/>
              </a:spcBef>
              <a:spcAft>
                <a:spcPts val="0"/>
              </a:spcAft>
              <a:buSzPts val="3000"/>
              <a:buNone/>
              <a:defRPr/>
            </a:lvl2pPr>
            <a:lvl3pPr lvl="2" algn="l" rtl="0">
              <a:lnSpc>
                <a:spcPct val="100000"/>
              </a:lnSpc>
              <a:spcBef>
                <a:spcPts val="0"/>
              </a:spcBef>
              <a:spcAft>
                <a:spcPts val="0"/>
              </a:spcAft>
              <a:buSzPts val="3000"/>
              <a:buNone/>
              <a:defRPr/>
            </a:lvl3pPr>
            <a:lvl4pPr lvl="3" algn="l" rtl="0">
              <a:lnSpc>
                <a:spcPct val="100000"/>
              </a:lnSpc>
              <a:spcBef>
                <a:spcPts val="0"/>
              </a:spcBef>
              <a:spcAft>
                <a:spcPts val="0"/>
              </a:spcAft>
              <a:buSzPts val="3000"/>
              <a:buNone/>
              <a:defRPr/>
            </a:lvl4pPr>
            <a:lvl5pPr lvl="4" algn="l" rtl="0">
              <a:lnSpc>
                <a:spcPct val="100000"/>
              </a:lnSpc>
              <a:spcBef>
                <a:spcPts val="0"/>
              </a:spcBef>
              <a:spcAft>
                <a:spcPts val="0"/>
              </a:spcAft>
              <a:buSzPts val="3000"/>
              <a:buNone/>
              <a:defRPr/>
            </a:lvl5pPr>
            <a:lvl6pPr lvl="5" algn="l" rtl="0">
              <a:lnSpc>
                <a:spcPct val="100000"/>
              </a:lnSpc>
              <a:spcBef>
                <a:spcPts val="0"/>
              </a:spcBef>
              <a:spcAft>
                <a:spcPts val="0"/>
              </a:spcAft>
              <a:buSzPts val="3000"/>
              <a:buNone/>
              <a:defRPr/>
            </a:lvl6pPr>
            <a:lvl7pPr lvl="6" algn="l" rtl="0">
              <a:lnSpc>
                <a:spcPct val="100000"/>
              </a:lnSpc>
              <a:spcBef>
                <a:spcPts val="0"/>
              </a:spcBef>
              <a:spcAft>
                <a:spcPts val="0"/>
              </a:spcAft>
              <a:buSzPts val="3000"/>
              <a:buNone/>
              <a:defRPr/>
            </a:lvl7pPr>
            <a:lvl8pPr lvl="7" algn="l" rtl="0">
              <a:lnSpc>
                <a:spcPct val="100000"/>
              </a:lnSpc>
              <a:spcBef>
                <a:spcPts val="0"/>
              </a:spcBef>
              <a:spcAft>
                <a:spcPts val="0"/>
              </a:spcAft>
              <a:buSzPts val="3000"/>
              <a:buNone/>
              <a:defRPr/>
            </a:lvl8pPr>
            <a:lvl9pPr lvl="8" algn="l" rtl="0">
              <a:lnSpc>
                <a:spcPct val="100000"/>
              </a:lnSpc>
              <a:spcBef>
                <a:spcPts val="0"/>
              </a:spcBef>
              <a:spcAft>
                <a:spcPts val="0"/>
              </a:spcAft>
              <a:buSzPts val="3000"/>
              <a:buNone/>
              <a:defRPr/>
            </a:lvl9pPr>
          </a:lstStyle>
          <a:p>
            <a:endParaRPr/>
          </a:p>
        </p:txBody>
      </p:sp>
      <p:sp>
        <p:nvSpPr>
          <p:cNvPr id="121" name="Google Shape;121;g25bb8c49f8c_0_157"/>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2"/>
        <p:cNvGrpSpPr/>
        <p:nvPr/>
      </p:nvGrpSpPr>
      <p:grpSpPr>
        <a:xfrm>
          <a:off x="0" y="0"/>
          <a:ext cx="0" cy="0"/>
          <a:chOff x="0" y="0"/>
          <a:chExt cx="0" cy="0"/>
        </a:xfrm>
      </p:grpSpPr>
      <p:sp>
        <p:nvSpPr>
          <p:cNvPr id="123" name="Google Shape;123;g25bb8c49f8c_0_16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124" name="Google Shape;124;g25bb8c49f8c_0_16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125" name="Google Shape;125;g25bb8c49f8c_0_160"/>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126"/>
        <p:cNvGrpSpPr/>
        <p:nvPr/>
      </p:nvGrpSpPr>
      <p:grpSpPr>
        <a:xfrm>
          <a:off x="0" y="0"/>
          <a:ext cx="0" cy="0"/>
          <a:chOff x="0" y="0"/>
          <a:chExt cx="0" cy="0"/>
        </a:xfrm>
      </p:grpSpPr>
      <p:sp>
        <p:nvSpPr>
          <p:cNvPr id="127" name="Google Shape;127;g25bb8c49f8c_0_164"/>
          <p:cNvSpPr txBox="1">
            <a:spLocks noGrp="1"/>
          </p:cNvSpPr>
          <p:nvPr>
            <p:ph type="title"/>
          </p:nvPr>
        </p:nvSpPr>
        <p:spPr>
          <a:xfrm>
            <a:off x="490250" y="526350"/>
            <a:ext cx="5618700" cy="40908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lgn="l" rtl="0">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lgn="l" rtl="0">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lgn="l" rtl="0">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lgn="l" rtl="0">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lgn="l" rtl="0">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lgn="l" rtl="0">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lgn="l" rtl="0">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lgn="l" rtl="0">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a:endParaRPr/>
          </a:p>
        </p:txBody>
      </p:sp>
      <p:sp>
        <p:nvSpPr>
          <p:cNvPr id="128" name="Google Shape;128;g25bb8c49f8c_0_164"/>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9"/>
        <p:cNvGrpSpPr/>
        <p:nvPr/>
      </p:nvGrpSpPr>
      <p:grpSpPr>
        <a:xfrm>
          <a:off x="0" y="0"/>
          <a:ext cx="0" cy="0"/>
          <a:chOff x="0" y="0"/>
          <a:chExt cx="0" cy="0"/>
        </a:xfrm>
      </p:grpSpPr>
      <p:sp>
        <p:nvSpPr>
          <p:cNvPr id="130" name="Google Shape;130;g25bb8c49f8c_0_16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rtl="0">
              <a:lnSpc>
                <a:spcPct val="100000"/>
              </a:lnSpc>
              <a:spcBef>
                <a:spcPts val="0"/>
              </a:spcBef>
              <a:spcAft>
                <a:spcPts val="0"/>
              </a:spcAft>
              <a:buSzPts val="1800"/>
              <a:buNone/>
              <a:defRPr>
                <a:highlight>
                  <a:schemeClr val="dk1"/>
                </a:highlight>
              </a:defRPr>
            </a:lvl1pPr>
          </a:lstStyle>
          <a:p>
            <a:endParaRPr/>
          </a:p>
        </p:txBody>
      </p:sp>
      <p:sp>
        <p:nvSpPr>
          <p:cNvPr id="131" name="Google Shape;131;g25bb8c49f8c_0_167"/>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2"/>
        <p:cNvGrpSpPr/>
        <p:nvPr/>
      </p:nvGrpSpPr>
      <p:grpSpPr>
        <a:xfrm>
          <a:off x="0" y="0"/>
          <a:ext cx="0" cy="0"/>
          <a:chOff x="0" y="0"/>
          <a:chExt cx="0" cy="0"/>
        </a:xfrm>
      </p:grpSpPr>
      <p:sp>
        <p:nvSpPr>
          <p:cNvPr id="133" name="Google Shape;133;g25bb8c49f8c_0_170"/>
          <p:cNvSpPr txBox="1">
            <a:spLocks noGrp="1"/>
          </p:cNvSpPr>
          <p:nvPr>
            <p:ph type="title" hasCustomPrompt="1"/>
          </p:nvPr>
        </p:nvSpPr>
        <p:spPr>
          <a:xfrm>
            <a:off x="311700" y="999925"/>
            <a:ext cx="8520600" cy="21462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14000"/>
              <a:buFont typeface="Montserrat"/>
              <a:buNone/>
              <a:defRPr sz="14000">
                <a:latin typeface="Montserrat"/>
                <a:ea typeface="Montserrat"/>
                <a:cs typeface="Montserrat"/>
                <a:sym typeface="Montserrat"/>
              </a:defRPr>
            </a:lvl1pPr>
            <a:lvl2pPr lvl="1" algn="ctr" rtl="0">
              <a:lnSpc>
                <a:spcPct val="100000"/>
              </a:lnSpc>
              <a:spcBef>
                <a:spcPts val="0"/>
              </a:spcBef>
              <a:spcAft>
                <a:spcPts val="0"/>
              </a:spcAft>
              <a:buSzPts val="14000"/>
              <a:buFont typeface="Montserrat"/>
              <a:buNone/>
              <a:defRPr sz="14000">
                <a:latin typeface="Montserrat"/>
                <a:ea typeface="Montserrat"/>
                <a:cs typeface="Montserrat"/>
                <a:sym typeface="Montserrat"/>
              </a:defRPr>
            </a:lvl2pPr>
            <a:lvl3pPr lvl="2" algn="ctr" rtl="0">
              <a:lnSpc>
                <a:spcPct val="100000"/>
              </a:lnSpc>
              <a:spcBef>
                <a:spcPts val="0"/>
              </a:spcBef>
              <a:spcAft>
                <a:spcPts val="0"/>
              </a:spcAft>
              <a:buSzPts val="14000"/>
              <a:buFont typeface="Montserrat"/>
              <a:buNone/>
              <a:defRPr sz="14000">
                <a:latin typeface="Montserrat"/>
                <a:ea typeface="Montserrat"/>
                <a:cs typeface="Montserrat"/>
                <a:sym typeface="Montserrat"/>
              </a:defRPr>
            </a:lvl3pPr>
            <a:lvl4pPr lvl="3" algn="ctr" rtl="0">
              <a:lnSpc>
                <a:spcPct val="100000"/>
              </a:lnSpc>
              <a:spcBef>
                <a:spcPts val="0"/>
              </a:spcBef>
              <a:spcAft>
                <a:spcPts val="0"/>
              </a:spcAft>
              <a:buSzPts val="14000"/>
              <a:buFont typeface="Montserrat"/>
              <a:buNone/>
              <a:defRPr sz="14000">
                <a:latin typeface="Montserrat"/>
                <a:ea typeface="Montserrat"/>
                <a:cs typeface="Montserrat"/>
                <a:sym typeface="Montserrat"/>
              </a:defRPr>
            </a:lvl4pPr>
            <a:lvl5pPr lvl="4" algn="ctr" rtl="0">
              <a:lnSpc>
                <a:spcPct val="100000"/>
              </a:lnSpc>
              <a:spcBef>
                <a:spcPts val="0"/>
              </a:spcBef>
              <a:spcAft>
                <a:spcPts val="0"/>
              </a:spcAft>
              <a:buSzPts val="14000"/>
              <a:buFont typeface="Montserrat"/>
              <a:buNone/>
              <a:defRPr sz="14000">
                <a:latin typeface="Montserrat"/>
                <a:ea typeface="Montserrat"/>
                <a:cs typeface="Montserrat"/>
                <a:sym typeface="Montserrat"/>
              </a:defRPr>
            </a:lvl5pPr>
            <a:lvl6pPr lvl="5" algn="ctr" rtl="0">
              <a:lnSpc>
                <a:spcPct val="100000"/>
              </a:lnSpc>
              <a:spcBef>
                <a:spcPts val="0"/>
              </a:spcBef>
              <a:spcAft>
                <a:spcPts val="0"/>
              </a:spcAft>
              <a:buSzPts val="14000"/>
              <a:buFont typeface="Montserrat"/>
              <a:buNone/>
              <a:defRPr sz="14000">
                <a:latin typeface="Montserrat"/>
                <a:ea typeface="Montserrat"/>
                <a:cs typeface="Montserrat"/>
                <a:sym typeface="Montserrat"/>
              </a:defRPr>
            </a:lvl6pPr>
            <a:lvl7pPr lvl="6" algn="ctr" rtl="0">
              <a:lnSpc>
                <a:spcPct val="100000"/>
              </a:lnSpc>
              <a:spcBef>
                <a:spcPts val="0"/>
              </a:spcBef>
              <a:spcAft>
                <a:spcPts val="0"/>
              </a:spcAft>
              <a:buSzPts val="14000"/>
              <a:buFont typeface="Montserrat"/>
              <a:buNone/>
              <a:defRPr sz="14000">
                <a:latin typeface="Montserrat"/>
                <a:ea typeface="Montserrat"/>
                <a:cs typeface="Montserrat"/>
                <a:sym typeface="Montserrat"/>
              </a:defRPr>
            </a:lvl7pPr>
            <a:lvl8pPr lvl="7" algn="ctr" rtl="0">
              <a:lnSpc>
                <a:spcPct val="100000"/>
              </a:lnSpc>
              <a:spcBef>
                <a:spcPts val="0"/>
              </a:spcBef>
              <a:spcAft>
                <a:spcPts val="0"/>
              </a:spcAft>
              <a:buSzPts val="14000"/>
              <a:buFont typeface="Montserrat"/>
              <a:buNone/>
              <a:defRPr sz="14000">
                <a:latin typeface="Montserrat"/>
                <a:ea typeface="Montserrat"/>
                <a:cs typeface="Montserrat"/>
                <a:sym typeface="Montserrat"/>
              </a:defRPr>
            </a:lvl8pPr>
            <a:lvl9pPr lvl="8" algn="ctr" rtl="0">
              <a:lnSpc>
                <a:spcPct val="100000"/>
              </a:lnSpc>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134" name="Google Shape;134;g25bb8c49f8c_0_170"/>
          <p:cNvSpPr txBox="1">
            <a:spLocks noGrp="1"/>
          </p:cNvSpPr>
          <p:nvPr>
            <p:ph type="body" idx="1"/>
          </p:nvPr>
        </p:nvSpPr>
        <p:spPr>
          <a:xfrm>
            <a:off x="311700" y="32284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rtl="0">
              <a:lnSpc>
                <a:spcPct val="115000"/>
              </a:lnSpc>
              <a:spcBef>
                <a:spcPts val="0"/>
              </a:spcBef>
              <a:spcAft>
                <a:spcPts val="0"/>
              </a:spcAft>
              <a:buSzPts val="1800"/>
              <a:buChar char="●"/>
              <a:defRPr>
                <a:highlight>
                  <a:schemeClr val="dk1"/>
                </a:highlight>
              </a:defRPr>
            </a:lvl1pPr>
            <a:lvl2pPr marL="914400" lvl="1" indent="-317500" algn="ctr" rtl="0">
              <a:lnSpc>
                <a:spcPct val="115000"/>
              </a:lnSpc>
              <a:spcBef>
                <a:spcPts val="0"/>
              </a:spcBef>
              <a:spcAft>
                <a:spcPts val="0"/>
              </a:spcAft>
              <a:buSzPts val="1400"/>
              <a:buChar char="○"/>
              <a:defRPr>
                <a:highlight>
                  <a:schemeClr val="dk1"/>
                </a:highlight>
              </a:defRPr>
            </a:lvl2pPr>
            <a:lvl3pPr marL="1371600" lvl="2" indent="-317500" algn="ctr" rtl="0">
              <a:lnSpc>
                <a:spcPct val="115000"/>
              </a:lnSpc>
              <a:spcBef>
                <a:spcPts val="0"/>
              </a:spcBef>
              <a:spcAft>
                <a:spcPts val="0"/>
              </a:spcAft>
              <a:buSzPts val="1400"/>
              <a:buChar char="■"/>
              <a:defRPr>
                <a:highlight>
                  <a:schemeClr val="dk1"/>
                </a:highlight>
              </a:defRPr>
            </a:lvl3pPr>
            <a:lvl4pPr marL="1828800" lvl="3" indent="-317500" algn="ctr" rtl="0">
              <a:lnSpc>
                <a:spcPct val="115000"/>
              </a:lnSpc>
              <a:spcBef>
                <a:spcPts val="0"/>
              </a:spcBef>
              <a:spcAft>
                <a:spcPts val="0"/>
              </a:spcAft>
              <a:buSzPts val="1400"/>
              <a:buChar char="●"/>
              <a:defRPr>
                <a:highlight>
                  <a:schemeClr val="dk1"/>
                </a:highlight>
              </a:defRPr>
            </a:lvl4pPr>
            <a:lvl5pPr marL="2286000" lvl="4" indent="-317500" algn="ctr" rtl="0">
              <a:lnSpc>
                <a:spcPct val="115000"/>
              </a:lnSpc>
              <a:spcBef>
                <a:spcPts val="0"/>
              </a:spcBef>
              <a:spcAft>
                <a:spcPts val="0"/>
              </a:spcAft>
              <a:buSzPts val="1400"/>
              <a:buChar char="○"/>
              <a:defRPr>
                <a:highlight>
                  <a:schemeClr val="dk1"/>
                </a:highlight>
              </a:defRPr>
            </a:lvl5pPr>
            <a:lvl6pPr marL="2743200" lvl="5" indent="-317500" algn="ctr" rtl="0">
              <a:lnSpc>
                <a:spcPct val="115000"/>
              </a:lnSpc>
              <a:spcBef>
                <a:spcPts val="0"/>
              </a:spcBef>
              <a:spcAft>
                <a:spcPts val="0"/>
              </a:spcAft>
              <a:buSzPts val="1400"/>
              <a:buChar char="■"/>
              <a:defRPr>
                <a:highlight>
                  <a:schemeClr val="dk1"/>
                </a:highlight>
              </a:defRPr>
            </a:lvl6pPr>
            <a:lvl7pPr marL="3200400" lvl="6" indent="-317500" algn="ctr" rtl="0">
              <a:lnSpc>
                <a:spcPct val="115000"/>
              </a:lnSpc>
              <a:spcBef>
                <a:spcPts val="0"/>
              </a:spcBef>
              <a:spcAft>
                <a:spcPts val="0"/>
              </a:spcAft>
              <a:buSzPts val="1400"/>
              <a:buChar char="●"/>
              <a:defRPr>
                <a:highlight>
                  <a:schemeClr val="dk1"/>
                </a:highlight>
              </a:defRPr>
            </a:lvl7pPr>
            <a:lvl8pPr marL="3657600" lvl="7" indent="-317500" algn="ctr" rtl="0">
              <a:lnSpc>
                <a:spcPct val="115000"/>
              </a:lnSpc>
              <a:spcBef>
                <a:spcPts val="0"/>
              </a:spcBef>
              <a:spcAft>
                <a:spcPts val="0"/>
              </a:spcAft>
              <a:buSzPts val="1400"/>
              <a:buChar char="○"/>
              <a:defRPr>
                <a:highlight>
                  <a:schemeClr val="dk1"/>
                </a:highlight>
              </a:defRPr>
            </a:lvl8pPr>
            <a:lvl9pPr marL="4114800" lvl="8" indent="-317500" algn="ctr" rtl="0">
              <a:lnSpc>
                <a:spcPct val="115000"/>
              </a:lnSpc>
              <a:spcBef>
                <a:spcPts val="0"/>
              </a:spcBef>
              <a:spcAft>
                <a:spcPts val="0"/>
              </a:spcAft>
              <a:buSzPts val="1400"/>
              <a:buChar char="■"/>
              <a:defRPr>
                <a:highlight>
                  <a:schemeClr val="dk1"/>
                </a:highlight>
              </a:defRPr>
            </a:lvl9pPr>
          </a:lstStyle>
          <a:p>
            <a:endParaRPr/>
          </a:p>
        </p:txBody>
      </p:sp>
      <p:sp>
        <p:nvSpPr>
          <p:cNvPr id="135" name="Google Shape;135;g25bb8c49f8c_0_170"/>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0"/>
        <p:cNvGrpSpPr/>
        <p:nvPr/>
      </p:nvGrpSpPr>
      <p:grpSpPr>
        <a:xfrm>
          <a:off x="0" y="0"/>
          <a:ext cx="0" cy="0"/>
          <a:chOff x="0" y="0"/>
          <a:chExt cx="0" cy="0"/>
        </a:xfrm>
      </p:grpSpPr>
      <p:sp>
        <p:nvSpPr>
          <p:cNvPr id="141" name="Google Shape;141;g25be4e79794_5_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42" name="Google Shape;142;g25be4e79794_5_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3" name="Google Shape;143;g25be4e79794_5_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4"/>
        <p:cNvGrpSpPr/>
        <p:nvPr/>
      </p:nvGrpSpPr>
      <p:grpSpPr>
        <a:xfrm>
          <a:off x="0" y="0"/>
          <a:ext cx="0" cy="0"/>
          <a:chOff x="0" y="0"/>
          <a:chExt cx="0" cy="0"/>
        </a:xfrm>
      </p:grpSpPr>
      <p:sp>
        <p:nvSpPr>
          <p:cNvPr id="145" name="Google Shape;145;g25be4e79794_5_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6" name="Google Shape;146;g25be4e79794_5_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7"/>
        <p:cNvGrpSpPr/>
        <p:nvPr/>
      </p:nvGrpSpPr>
      <p:grpSpPr>
        <a:xfrm>
          <a:off x="0" y="0"/>
          <a:ext cx="0" cy="0"/>
          <a:chOff x="0" y="0"/>
          <a:chExt cx="0" cy="0"/>
        </a:xfrm>
      </p:grpSpPr>
      <p:sp>
        <p:nvSpPr>
          <p:cNvPr id="148" name="Google Shape;148;g25be4e79794_5_1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9" name="Google Shape;149;g25be4e79794_5_1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50" name="Google Shape;150;g25be4e79794_5_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1"/>
        <p:cNvGrpSpPr/>
        <p:nvPr/>
      </p:nvGrpSpPr>
      <p:grpSpPr>
        <a:xfrm>
          <a:off x="0" y="0"/>
          <a:ext cx="0" cy="0"/>
          <a:chOff x="0" y="0"/>
          <a:chExt cx="0" cy="0"/>
        </a:xfrm>
      </p:grpSpPr>
      <p:sp>
        <p:nvSpPr>
          <p:cNvPr id="152" name="Google Shape;152;g25be4e79794_5_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3" name="Google Shape;153;g25be4e79794_5_1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54" name="Google Shape;154;g25be4e79794_5_1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55" name="Google Shape;155;g25be4e79794_5_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6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 name="Google Shape;21;p6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2" name="Google Shape;22;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6"/>
        <p:cNvGrpSpPr/>
        <p:nvPr/>
      </p:nvGrpSpPr>
      <p:grpSpPr>
        <a:xfrm>
          <a:off x="0" y="0"/>
          <a:ext cx="0" cy="0"/>
          <a:chOff x="0" y="0"/>
          <a:chExt cx="0" cy="0"/>
        </a:xfrm>
      </p:grpSpPr>
      <p:sp>
        <p:nvSpPr>
          <p:cNvPr id="157" name="Google Shape;157;g25be4e79794_5_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8" name="Google Shape;158;g25be4e79794_5_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9"/>
        <p:cNvGrpSpPr/>
        <p:nvPr/>
      </p:nvGrpSpPr>
      <p:grpSpPr>
        <a:xfrm>
          <a:off x="0" y="0"/>
          <a:ext cx="0" cy="0"/>
          <a:chOff x="0" y="0"/>
          <a:chExt cx="0" cy="0"/>
        </a:xfrm>
      </p:grpSpPr>
      <p:sp>
        <p:nvSpPr>
          <p:cNvPr id="160" name="Google Shape;160;g25be4e79794_5_2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61" name="Google Shape;161;g25be4e79794_5_2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62" name="Google Shape;162;g25be4e79794_5_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3"/>
        <p:cNvGrpSpPr/>
        <p:nvPr/>
      </p:nvGrpSpPr>
      <p:grpSpPr>
        <a:xfrm>
          <a:off x="0" y="0"/>
          <a:ext cx="0" cy="0"/>
          <a:chOff x="0" y="0"/>
          <a:chExt cx="0" cy="0"/>
        </a:xfrm>
      </p:grpSpPr>
      <p:sp>
        <p:nvSpPr>
          <p:cNvPr id="164" name="Google Shape;164;g25be4e79794_5_27"/>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65" name="Google Shape;165;g25be4e79794_5_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6"/>
        <p:cNvGrpSpPr/>
        <p:nvPr/>
      </p:nvGrpSpPr>
      <p:grpSpPr>
        <a:xfrm>
          <a:off x="0" y="0"/>
          <a:ext cx="0" cy="0"/>
          <a:chOff x="0" y="0"/>
          <a:chExt cx="0" cy="0"/>
        </a:xfrm>
      </p:grpSpPr>
      <p:sp>
        <p:nvSpPr>
          <p:cNvPr id="167" name="Google Shape;167;g25be4e79794_5_3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g25be4e79794_5_3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69" name="Google Shape;169;g25be4e79794_5_3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70" name="Google Shape;170;g25be4e79794_5_3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71" name="Google Shape;171;g25be4e79794_5_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72"/>
        <p:cNvGrpSpPr/>
        <p:nvPr/>
      </p:nvGrpSpPr>
      <p:grpSpPr>
        <a:xfrm>
          <a:off x="0" y="0"/>
          <a:ext cx="0" cy="0"/>
          <a:chOff x="0" y="0"/>
          <a:chExt cx="0" cy="0"/>
        </a:xfrm>
      </p:grpSpPr>
      <p:sp>
        <p:nvSpPr>
          <p:cNvPr id="173" name="Google Shape;173;g25be4e79794_5_3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174" name="Google Shape;174;g25be4e79794_5_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5"/>
        <p:cNvGrpSpPr/>
        <p:nvPr/>
      </p:nvGrpSpPr>
      <p:grpSpPr>
        <a:xfrm>
          <a:off x="0" y="0"/>
          <a:ext cx="0" cy="0"/>
          <a:chOff x="0" y="0"/>
          <a:chExt cx="0" cy="0"/>
        </a:xfrm>
      </p:grpSpPr>
      <p:sp>
        <p:nvSpPr>
          <p:cNvPr id="176" name="Google Shape;176;g25be4e79794_5_3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77" name="Google Shape;177;g25be4e79794_5_3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178" name="Google Shape;178;g25be4e79794_5_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9"/>
        <p:cNvGrpSpPr/>
        <p:nvPr/>
      </p:nvGrpSpPr>
      <p:grpSpPr>
        <a:xfrm>
          <a:off x="0" y="0"/>
          <a:ext cx="0" cy="0"/>
          <a:chOff x="0" y="0"/>
          <a:chExt cx="0" cy="0"/>
        </a:xfrm>
      </p:grpSpPr>
      <p:sp>
        <p:nvSpPr>
          <p:cNvPr id="180" name="Google Shape;180;g25be4e79794_5_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1"/>
        <p:cNvGrpSpPr/>
        <p:nvPr/>
      </p:nvGrpSpPr>
      <p:grpSpPr>
        <a:xfrm>
          <a:off x="0" y="0"/>
          <a:ext cx="0" cy="0"/>
          <a:chOff x="0" y="0"/>
          <a:chExt cx="0" cy="0"/>
        </a:xfrm>
      </p:grpSpPr>
      <p:sp>
        <p:nvSpPr>
          <p:cNvPr id="182" name="Google Shape;182;g25be4e79794_9_1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3" name="Google Shape;183;g25be4e79794_9_1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84" name="Google Shape;184;g25be4e79794_9_1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85" name="Google Shape;185;g25be4e79794_9_1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86" name="Google Shape;186;g25be4e79794_9_1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87"/>
        <p:cNvGrpSpPr/>
        <p:nvPr/>
      </p:nvGrpSpPr>
      <p:grpSpPr>
        <a:xfrm>
          <a:off x="0" y="0"/>
          <a:ext cx="0" cy="0"/>
          <a:chOff x="0" y="0"/>
          <a:chExt cx="0" cy="0"/>
        </a:xfrm>
      </p:grpSpPr>
      <p:sp>
        <p:nvSpPr>
          <p:cNvPr id="188" name="Google Shape;188;g25be4e79794_9_17"/>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g25be4e79794_9_17"/>
          <p:cNvSpPr txBox="1">
            <a:spLocks noGrp="1"/>
          </p:cNvSpPr>
          <p:nvPr>
            <p:ph type="title"/>
          </p:nvPr>
        </p:nvSpPr>
        <p:spPr>
          <a:xfrm>
            <a:off x="720000" y="445025"/>
            <a:ext cx="58527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0" name="Google Shape;190;g25be4e79794_9_17"/>
          <p:cNvSpPr txBox="1">
            <a:spLocks noGrp="1"/>
          </p:cNvSpPr>
          <p:nvPr>
            <p:ph type="subTitle" idx="1"/>
          </p:nvPr>
        </p:nvSpPr>
        <p:spPr>
          <a:xfrm>
            <a:off x="1214800" y="1948213"/>
            <a:ext cx="2438400" cy="3774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800"/>
              <a:buNone/>
              <a:defRPr sz="2000"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1" name="Google Shape;191;g25be4e79794_9_17"/>
          <p:cNvSpPr txBox="1">
            <a:spLocks noGrp="1"/>
          </p:cNvSpPr>
          <p:nvPr>
            <p:ph type="subTitle" idx="2"/>
          </p:nvPr>
        </p:nvSpPr>
        <p:spPr>
          <a:xfrm>
            <a:off x="1214800" y="2261988"/>
            <a:ext cx="2438400" cy="114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2" name="Google Shape;192;g25be4e79794_9_17"/>
          <p:cNvSpPr txBox="1">
            <a:spLocks noGrp="1"/>
          </p:cNvSpPr>
          <p:nvPr>
            <p:ph type="subTitle" idx="3"/>
          </p:nvPr>
        </p:nvSpPr>
        <p:spPr>
          <a:xfrm>
            <a:off x="5490800" y="1948213"/>
            <a:ext cx="2438400" cy="3774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800"/>
              <a:buNone/>
              <a:defRPr sz="2000"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3" name="Google Shape;193;g25be4e79794_9_17"/>
          <p:cNvSpPr txBox="1">
            <a:spLocks noGrp="1"/>
          </p:cNvSpPr>
          <p:nvPr>
            <p:ph type="subTitle" idx="4"/>
          </p:nvPr>
        </p:nvSpPr>
        <p:spPr>
          <a:xfrm>
            <a:off x="5490800" y="2261988"/>
            <a:ext cx="2438400" cy="114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6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5" name="Google Shape;25;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0" name="Google Shape;30;p6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 name="Google Shape;31;p6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2" name="Google Shape;32;p6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3" name="Google Shape;33;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6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 name="Google Shape;36;p6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7" name="Google Shape;37;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6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0" name="Google Shape;40;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6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6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4" name="Google Shape;44;p6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5" name="Google Shape;45;p6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6" name="Google Shape;46;p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6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6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pop">
    <p:bg>
      <p:bgPr>
        <a:solidFill>
          <a:schemeClr val="lt1"/>
        </a:solidFill>
        <a:effectLst/>
      </p:bgPr>
    </p:bg>
    <p:spTree>
      <p:nvGrpSpPr>
        <p:cNvPr id="1" name="Shape 87"/>
        <p:cNvGrpSpPr/>
        <p:nvPr/>
      </p:nvGrpSpPr>
      <p:grpSpPr>
        <a:xfrm>
          <a:off x="0" y="0"/>
          <a:ext cx="0" cy="0"/>
          <a:chOff x="0" y="0"/>
          <a:chExt cx="0" cy="0"/>
        </a:xfrm>
      </p:grpSpPr>
      <p:sp>
        <p:nvSpPr>
          <p:cNvPr id="88" name="Google Shape;88;g25bb8c49f8c_0_1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2"/>
              </a:buClr>
              <a:buSzPts val="3000"/>
              <a:buFont typeface="Oswald"/>
              <a:buNone/>
              <a:defRPr sz="3000" b="0" i="0" u="none" strike="noStrike" cap="none">
                <a:solidFill>
                  <a:schemeClr val="dk2"/>
                </a:solidFill>
                <a:highlight>
                  <a:schemeClr val="dk1"/>
                </a:highlight>
                <a:latin typeface="Oswald"/>
                <a:ea typeface="Oswald"/>
                <a:cs typeface="Oswald"/>
                <a:sym typeface="Oswald"/>
              </a:defRPr>
            </a:lvl1pPr>
            <a:lvl2pPr marR="0" lvl="1" algn="l" rtl="0">
              <a:lnSpc>
                <a:spcPct val="100000"/>
              </a:lnSpc>
              <a:spcBef>
                <a:spcPts val="0"/>
              </a:spcBef>
              <a:spcAft>
                <a:spcPts val="0"/>
              </a:spcAft>
              <a:buClr>
                <a:schemeClr val="dk2"/>
              </a:buClr>
              <a:buSzPts val="3000"/>
              <a:buFont typeface="Oswald"/>
              <a:buNone/>
              <a:defRPr sz="3000" b="0" i="0" u="none" strike="noStrike" cap="none">
                <a:solidFill>
                  <a:schemeClr val="dk2"/>
                </a:solidFill>
                <a:highlight>
                  <a:schemeClr val="dk1"/>
                </a:highlight>
                <a:latin typeface="Oswald"/>
                <a:ea typeface="Oswald"/>
                <a:cs typeface="Oswald"/>
                <a:sym typeface="Oswald"/>
              </a:defRPr>
            </a:lvl2pPr>
            <a:lvl3pPr marR="0" lvl="2" algn="l" rtl="0">
              <a:lnSpc>
                <a:spcPct val="100000"/>
              </a:lnSpc>
              <a:spcBef>
                <a:spcPts val="0"/>
              </a:spcBef>
              <a:spcAft>
                <a:spcPts val="0"/>
              </a:spcAft>
              <a:buClr>
                <a:schemeClr val="dk2"/>
              </a:buClr>
              <a:buSzPts val="3000"/>
              <a:buFont typeface="Oswald"/>
              <a:buNone/>
              <a:defRPr sz="3000" b="0" i="0" u="none" strike="noStrike" cap="none">
                <a:solidFill>
                  <a:schemeClr val="dk2"/>
                </a:solidFill>
                <a:highlight>
                  <a:schemeClr val="dk1"/>
                </a:highlight>
                <a:latin typeface="Oswald"/>
                <a:ea typeface="Oswald"/>
                <a:cs typeface="Oswald"/>
                <a:sym typeface="Oswald"/>
              </a:defRPr>
            </a:lvl3pPr>
            <a:lvl4pPr marR="0" lvl="3" algn="l" rtl="0">
              <a:lnSpc>
                <a:spcPct val="100000"/>
              </a:lnSpc>
              <a:spcBef>
                <a:spcPts val="0"/>
              </a:spcBef>
              <a:spcAft>
                <a:spcPts val="0"/>
              </a:spcAft>
              <a:buClr>
                <a:schemeClr val="dk2"/>
              </a:buClr>
              <a:buSzPts val="3000"/>
              <a:buFont typeface="Oswald"/>
              <a:buNone/>
              <a:defRPr sz="3000" b="0" i="0" u="none" strike="noStrike" cap="none">
                <a:solidFill>
                  <a:schemeClr val="dk2"/>
                </a:solidFill>
                <a:highlight>
                  <a:schemeClr val="dk1"/>
                </a:highlight>
                <a:latin typeface="Oswald"/>
                <a:ea typeface="Oswald"/>
                <a:cs typeface="Oswald"/>
                <a:sym typeface="Oswald"/>
              </a:defRPr>
            </a:lvl4pPr>
            <a:lvl5pPr marR="0" lvl="4" algn="l" rtl="0">
              <a:lnSpc>
                <a:spcPct val="100000"/>
              </a:lnSpc>
              <a:spcBef>
                <a:spcPts val="0"/>
              </a:spcBef>
              <a:spcAft>
                <a:spcPts val="0"/>
              </a:spcAft>
              <a:buClr>
                <a:schemeClr val="dk2"/>
              </a:buClr>
              <a:buSzPts val="3000"/>
              <a:buFont typeface="Oswald"/>
              <a:buNone/>
              <a:defRPr sz="3000" b="0" i="0" u="none" strike="noStrike" cap="none">
                <a:solidFill>
                  <a:schemeClr val="dk2"/>
                </a:solidFill>
                <a:highlight>
                  <a:schemeClr val="dk1"/>
                </a:highlight>
                <a:latin typeface="Oswald"/>
                <a:ea typeface="Oswald"/>
                <a:cs typeface="Oswald"/>
                <a:sym typeface="Oswald"/>
              </a:defRPr>
            </a:lvl5pPr>
            <a:lvl6pPr marR="0" lvl="5" algn="l" rtl="0">
              <a:lnSpc>
                <a:spcPct val="100000"/>
              </a:lnSpc>
              <a:spcBef>
                <a:spcPts val="0"/>
              </a:spcBef>
              <a:spcAft>
                <a:spcPts val="0"/>
              </a:spcAft>
              <a:buClr>
                <a:schemeClr val="dk2"/>
              </a:buClr>
              <a:buSzPts val="3000"/>
              <a:buFont typeface="Oswald"/>
              <a:buNone/>
              <a:defRPr sz="3000" b="0" i="0" u="none" strike="noStrike" cap="none">
                <a:solidFill>
                  <a:schemeClr val="dk2"/>
                </a:solidFill>
                <a:highlight>
                  <a:schemeClr val="dk1"/>
                </a:highlight>
                <a:latin typeface="Oswald"/>
                <a:ea typeface="Oswald"/>
                <a:cs typeface="Oswald"/>
                <a:sym typeface="Oswald"/>
              </a:defRPr>
            </a:lvl6pPr>
            <a:lvl7pPr marR="0" lvl="6" algn="l" rtl="0">
              <a:lnSpc>
                <a:spcPct val="100000"/>
              </a:lnSpc>
              <a:spcBef>
                <a:spcPts val="0"/>
              </a:spcBef>
              <a:spcAft>
                <a:spcPts val="0"/>
              </a:spcAft>
              <a:buClr>
                <a:schemeClr val="dk2"/>
              </a:buClr>
              <a:buSzPts val="3000"/>
              <a:buFont typeface="Oswald"/>
              <a:buNone/>
              <a:defRPr sz="3000" b="0" i="0" u="none" strike="noStrike" cap="none">
                <a:solidFill>
                  <a:schemeClr val="dk2"/>
                </a:solidFill>
                <a:highlight>
                  <a:schemeClr val="dk1"/>
                </a:highlight>
                <a:latin typeface="Oswald"/>
                <a:ea typeface="Oswald"/>
                <a:cs typeface="Oswald"/>
                <a:sym typeface="Oswald"/>
              </a:defRPr>
            </a:lvl7pPr>
            <a:lvl8pPr marR="0" lvl="7" algn="l" rtl="0">
              <a:lnSpc>
                <a:spcPct val="100000"/>
              </a:lnSpc>
              <a:spcBef>
                <a:spcPts val="0"/>
              </a:spcBef>
              <a:spcAft>
                <a:spcPts val="0"/>
              </a:spcAft>
              <a:buClr>
                <a:schemeClr val="dk2"/>
              </a:buClr>
              <a:buSzPts val="3000"/>
              <a:buFont typeface="Oswald"/>
              <a:buNone/>
              <a:defRPr sz="3000" b="0" i="0" u="none" strike="noStrike" cap="none">
                <a:solidFill>
                  <a:schemeClr val="dk2"/>
                </a:solidFill>
                <a:highlight>
                  <a:schemeClr val="dk1"/>
                </a:highlight>
                <a:latin typeface="Oswald"/>
                <a:ea typeface="Oswald"/>
                <a:cs typeface="Oswald"/>
                <a:sym typeface="Oswald"/>
              </a:defRPr>
            </a:lvl8pPr>
            <a:lvl9pPr marR="0" lvl="8" algn="l" rtl="0">
              <a:lnSpc>
                <a:spcPct val="100000"/>
              </a:lnSpc>
              <a:spcBef>
                <a:spcPts val="0"/>
              </a:spcBef>
              <a:spcAft>
                <a:spcPts val="0"/>
              </a:spcAft>
              <a:buClr>
                <a:schemeClr val="dk2"/>
              </a:buClr>
              <a:buSzPts val="3000"/>
              <a:buFont typeface="Oswald"/>
              <a:buNone/>
              <a:defRPr sz="3000" b="0" i="0" u="none" strike="noStrike" cap="none">
                <a:solidFill>
                  <a:schemeClr val="dk2"/>
                </a:solidFill>
                <a:highlight>
                  <a:schemeClr val="dk1"/>
                </a:highlight>
                <a:latin typeface="Oswald"/>
                <a:ea typeface="Oswald"/>
                <a:cs typeface="Oswald"/>
                <a:sym typeface="Oswald"/>
              </a:defRPr>
            </a:lvl9pPr>
          </a:lstStyle>
          <a:p>
            <a:endParaRPr/>
          </a:p>
        </p:txBody>
      </p:sp>
      <p:sp>
        <p:nvSpPr>
          <p:cNvPr id="89" name="Google Shape;89;g25bb8c49f8c_0_125"/>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Playfair Display"/>
              <a:buChar char="●"/>
              <a:defRPr sz="1800" b="0" i="0" u="none" strike="noStrike" cap="none">
                <a:solidFill>
                  <a:schemeClr val="dk2"/>
                </a:solidFill>
                <a:latin typeface="Playfair Display"/>
                <a:ea typeface="Playfair Display"/>
                <a:cs typeface="Playfair Display"/>
                <a:sym typeface="Playfair Display"/>
              </a:defRPr>
            </a:lvl1pPr>
            <a:lvl2pPr marL="914400" marR="0" lvl="1" indent="-317500" algn="l" rtl="0">
              <a:lnSpc>
                <a:spcPct val="115000"/>
              </a:lnSpc>
              <a:spcBef>
                <a:spcPts val="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2pPr>
            <a:lvl3pPr marL="1371600" marR="0" lvl="2" indent="-317500" algn="l" rtl="0">
              <a:lnSpc>
                <a:spcPct val="115000"/>
              </a:lnSpc>
              <a:spcBef>
                <a:spcPts val="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3pPr>
            <a:lvl4pPr marL="1828800" marR="0" lvl="3" indent="-317500" algn="l" rtl="0">
              <a:lnSpc>
                <a:spcPct val="115000"/>
              </a:lnSpc>
              <a:spcBef>
                <a:spcPts val="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4pPr>
            <a:lvl5pPr marL="2286000" marR="0" lvl="4" indent="-317500" algn="l" rtl="0">
              <a:lnSpc>
                <a:spcPct val="115000"/>
              </a:lnSpc>
              <a:spcBef>
                <a:spcPts val="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5pPr>
            <a:lvl6pPr marL="2743200" marR="0" lvl="5" indent="-317500" algn="l" rtl="0">
              <a:lnSpc>
                <a:spcPct val="115000"/>
              </a:lnSpc>
              <a:spcBef>
                <a:spcPts val="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6pPr>
            <a:lvl7pPr marL="3200400" marR="0" lvl="6" indent="-317500" algn="l" rtl="0">
              <a:lnSpc>
                <a:spcPct val="115000"/>
              </a:lnSpc>
              <a:spcBef>
                <a:spcPts val="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7pPr>
            <a:lvl8pPr marL="3657600" marR="0" lvl="7" indent="-317500" algn="l" rtl="0">
              <a:lnSpc>
                <a:spcPct val="115000"/>
              </a:lnSpc>
              <a:spcBef>
                <a:spcPts val="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8pPr>
            <a:lvl9pPr marL="4114800" marR="0" lvl="8" indent="-317500" algn="l" rtl="0">
              <a:lnSpc>
                <a:spcPct val="115000"/>
              </a:lnSpc>
              <a:spcBef>
                <a:spcPts val="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9pPr>
          </a:lstStyle>
          <a:p>
            <a:endParaRPr/>
          </a:p>
        </p:txBody>
      </p:sp>
      <p:sp>
        <p:nvSpPr>
          <p:cNvPr id="90" name="Google Shape;90;g25bb8c49f8c_0_125"/>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36"/>
        <p:cNvGrpSpPr/>
        <p:nvPr/>
      </p:nvGrpSpPr>
      <p:grpSpPr>
        <a:xfrm>
          <a:off x="0" y="0"/>
          <a:ext cx="0" cy="0"/>
          <a:chOff x="0" y="0"/>
          <a:chExt cx="0" cy="0"/>
        </a:xfrm>
      </p:grpSpPr>
      <p:sp>
        <p:nvSpPr>
          <p:cNvPr id="137" name="Google Shape;137;g25be4e79794_5_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38" name="Google Shape;138;g25be4e79794_5_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39" name="Google Shape;139;g25be4e79794_5_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0.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9.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0.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1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3.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11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4.xml"/><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11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6.xml"/><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35.xml.rels><?xml version="1.0" encoding="UTF-8" standalone="yes"?>
<Relationships xmlns="http://schemas.openxmlformats.org/package/2006/relationships"><Relationship Id="rId3" Type="http://schemas.openxmlformats.org/officeDocument/2006/relationships/hyperlink" Target="http://www.youtube.com/watch?v=tOM7GVqXJb0"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www.youtube.com/watch?v=tOM7GVqXJb0"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hyperlink" Target="https://www.wisconsinrticenter.org/resources/e2-intervention-grid-resourc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hyperlink" Target="https://storyset.com/people" TargetMode="External"/><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6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75.xml.rels><?xml version="1.0" encoding="UTF-8" standalone="yes"?>
<Relationships xmlns="http://schemas.openxmlformats.org/package/2006/relationships"><Relationship Id="rId3" Type="http://schemas.openxmlformats.org/officeDocument/2006/relationships/hyperlink" Target="http://dbr.education.uconn.edu/library/publications/" TargetMode="External"/><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6.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hyperlink" Target="https://dbr.education.uconn.edu/wp-content/uploads/sites/916/2015/08/DBR-Standard-Form-with-3-Standard-Behaviors.pdf"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8.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8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2.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8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hyperlink" Target="https://www.delawarepbs.org/wp-content/uploads/2011/06/Targeted-Data-tracking-and-graphing-tool1.xlsx" TargetMode="External"/><Relationship Id="rId2" Type="http://schemas.openxmlformats.org/officeDocument/2006/relationships/notesSlide" Target="../notesSlides/notesSlide84.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7.png"/></Relationships>
</file>

<file path=ppt/slides/_rels/slide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5.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8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6.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8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7.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8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8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9.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0.xm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2.xml"/><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3.xml"/><Relationship Id="rId1" Type="http://schemas.openxmlformats.org/officeDocument/2006/relationships/slideLayout" Target="../slideLayouts/slideLayout17.xml"/><Relationship Id="rId4" Type="http://schemas.openxmlformats.org/officeDocument/2006/relationships/image" Target="../media/image62.png"/></Relationships>
</file>

<file path=ppt/slides/_rels/slide9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4.xml"/><Relationship Id="rId1" Type="http://schemas.openxmlformats.org/officeDocument/2006/relationships/slideLayout" Target="../slideLayouts/slideLayout18.xml"/><Relationship Id="rId4" Type="http://schemas.openxmlformats.org/officeDocument/2006/relationships/image" Target="../media/image64.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notesSlide" Target="../notesSlides/notesSlide97.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hyperlink" Target="https://drive.google.com/drive/folders/0B0OPEEkD2dOgclYwTmdPLVJDaUE" TargetMode="External"/><Relationship Id="rId4" Type="http://schemas.openxmlformats.org/officeDocument/2006/relationships/hyperlink" Target="https://www.delawarepbs.org/mtss-tier-2-check-in-check-out-cico-the-fundamentals-and-tools/"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3"/>
        <p:cNvGrpSpPr/>
        <p:nvPr/>
      </p:nvGrpSpPr>
      <p:grpSpPr>
        <a:xfrm>
          <a:off x="0" y="0"/>
          <a:ext cx="0" cy="0"/>
          <a:chOff x="0" y="0"/>
          <a:chExt cx="0" cy="0"/>
        </a:xfrm>
      </p:grpSpPr>
      <p:sp>
        <p:nvSpPr>
          <p:cNvPr id="204" name="Google Shape;204;p1"/>
          <p:cNvSpPr txBox="1"/>
          <p:nvPr/>
        </p:nvSpPr>
        <p:spPr>
          <a:xfrm>
            <a:off x="536575" y="1331700"/>
            <a:ext cx="7893000" cy="1908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1200"/>
              </a:spcBef>
              <a:spcAft>
                <a:spcPts val="0"/>
              </a:spcAft>
              <a:buClr>
                <a:srgbClr val="000000"/>
              </a:buClr>
              <a:buSzPts val="2000"/>
              <a:buFont typeface="Arial"/>
              <a:buNone/>
            </a:pPr>
            <a:r>
              <a:rPr lang="en" sz="3450" b="1">
                <a:solidFill>
                  <a:srgbClr val="00539F"/>
                </a:solidFill>
                <a:latin typeface="Calibri"/>
                <a:ea typeface="Calibri"/>
                <a:cs typeface="Calibri"/>
                <a:sym typeface="Calibri"/>
              </a:rPr>
              <a:t>Tier 2 Data and Progress-Monitoring: </a:t>
            </a:r>
            <a:endParaRPr sz="3450" b="1">
              <a:solidFill>
                <a:srgbClr val="00539F"/>
              </a:solidFill>
              <a:latin typeface="Calibri"/>
              <a:ea typeface="Calibri"/>
              <a:cs typeface="Calibri"/>
              <a:sym typeface="Calibri"/>
            </a:endParaRPr>
          </a:p>
          <a:p>
            <a:pPr marL="0" marR="0" lvl="0" indent="0" algn="ctr" rtl="0">
              <a:lnSpc>
                <a:spcPct val="100000"/>
              </a:lnSpc>
              <a:spcBef>
                <a:spcPts val="1200"/>
              </a:spcBef>
              <a:spcAft>
                <a:spcPts val="0"/>
              </a:spcAft>
              <a:buClr>
                <a:srgbClr val="000000"/>
              </a:buClr>
              <a:buSzPts val="2000"/>
              <a:buFont typeface="Arial"/>
              <a:buNone/>
            </a:pPr>
            <a:r>
              <a:rPr lang="en" sz="3450" b="1">
                <a:solidFill>
                  <a:srgbClr val="00539F"/>
                </a:solidFill>
                <a:latin typeface="Calibri"/>
                <a:ea typeface="Calibri"/>
                <a:cs typeface="Calibri"/>
                <a:sym typeface="Calibri"/>
              </a:rPr>
              <a:t>Tools &amp; Networking</a:t>
            </a:r>
            <a:endParaRPr sz="4400" b="1" i="0" u="none" strike="noStrike" cap="none">
              <a:solidFill>
                <a:srgbClr val="00539F"/>
              </a:solidFill>
              <a:latin typeface="Calibri"/>
              <a:ea typeface="Calibri"/>
              <a:cs typeface="Calibri"/>
              <a:sym typeface="Calibri"/>
            </a:endParaRPr>
          </a:p>
          <a:p>
            <a:pPr marL="0" marR="0" lvl="0" indent="0" algn="ctr" rtl="0">
              <a:lnSpc>
                <a:spcPct val="100000"/>
              </a:lnSpc>
              <a:spcBef>
                <a:spcPts val="1200"/>
              </a:spcBef>
              <a:spcAft>
                <a:spcPts val="1200"/>
              </a:spcAft>
              <a:buClr>
                <a:srgbClr val="000000"/>
              </a:buClr>
              <a:buSzPts val="1100"/>
              <a:buFont typeface="Arial"/>
              <a:buNone/>
            </a:pPr>
            <a:r>
              <a:rPr lang="en" sz="2300" i="0" u="none" strike="noStrike" cap="none">
                <a:solidFill>
                  <a:srgbClr val="00539F"/>
                </a:solidFill>
                <a:latin typeface="Calibri"/>
                <a:ea typeface="Calibri"/>
                <a:cs typeface="Calibri"/>
                <a:sym typeface="Calibri"/>
              </a:rPr>
              <a:t>Data tools to gauge student progress &amp; performance at Tier 2</a:t>
            </a:r>
            <a:endParaRPr sz="8200" i="0" u="none" strike="noStrike" cap="none">
              <a:solidFill>
                <a:srgbClr val="00539F"/>
              </a:solidFill>
              <a:latin typeface="Calibri"/>
              <a:ea typeface="Calibri"/>
              <a:cs typeface="Calibri"/>
              <a:sym typeface="Calibri"/>
            </a:endParaRPr>
          </a:p>
        </p:txBody>
      </p:sp>
      <p:sp>
        <p:nvSpPr>
          <p:cNvPr id="205" name="Google Shape;205;p1"/>
          <p:cNvSpPr txBox="1"/>
          <p:nvPr/>
        </p:nvSpPr>
        <p:spPr>
          <a:xfrm>
            <a:off x="5751225" y="4556675"/>
            <a:ext cx="32403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a:latin typeface="Lato"/>
                <a:ea typeface="Lato"/>
                <a:cs typeface="Lato"/>
                <a:sym typeface="Lato"/>
              </a:rPr>
              <a:t>July 27</a:t>
            </a:r>
            <a:r>
              <a:rPr lang="en" sz="1400" b="0" i="0" u="none" strike="noStrike" cap="none">
                <a:solidFill>
                  <a:srgbClr val="000000"/>
                </a:solidFill>
                <a:latin typeface="Lato"/>
                <a:ea typeface="Lato"/>
                <a:cs typeface="Lato"/>
                <a:sym typeface="Lato"/>
              </a:rPr>
              <a:t>, 2023- DE-PBS Project</a:t>
            </a:r>
            <a:endParaRPr sz="14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Lato"/>
                <a:ea typeface="Lato"/>
                <a:cs typeface="Lato"/>
                <a:sym typeface="Lato"/>
              </a:rPr>
              <a:t>For more info: mpell@udel.edu</a:t>
            </a:r>
            <a:endParaRPr sz="1400" b="0" i="0" u="none" strike="noStrike" cap="none">
              <a:solidFill>
                <a:srgbClr val="000000"/>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275"/>
        <p:cNvGrpSpPr/>
        <p:nvPr/>
      </p:nvGrpSpPr>
      <p:grpSpPr>
        <a:xfrm>
          <a:off x="0" y="0"/>
          <a:ext cx="0" cy="0"/>
          <a:chOff x="0" y="0"/>
          <a:chExt cx="0" cy="0"/>
        </a:xfrm>
      </p:grpSpPr>
      <p:sp>
        <p:nvSpPr>
          <p:cNvPr id="276" name="Google Shape;276;g25a7f7d0751_0_162"/>
          <p:cNvSpPr txBox="1">
            <a:spLocks noGrp="1"/>
          </p:cNvSpPr>
          <p:nvPr>
            <p:ph type="title"/>
          </p:nvPr>
        </p:nvSpPr>
        <p:spPr>
          <a:xfrm>
            <a:off x="383700" y="144850"/>
            <a:ext cx="66342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sz="3700"/>
              <a:t>The Tier 2 Big Picture</a:t>
            </a:r>
            <a:endParaRPr sz="3700"/>
          </a:p>
        </p:txBody>
      </p:sp>
      <p:pic>
        <p:nvPicPr>
          <p:cNvPr id="277" name="Google Shape;277;g25a7f7d0751_0_162"/>
          <p:cNvPicPr preferRelativeResize="0"/>
          <p:nvPr/>
        </p:nvPicPr>
        <p:blipFill>
          <a:blip r:embed="rId3">
            <a:alphaModFix/>
          </a:blip>
          <a:stretch>
            <a:fillRect/>
          </a:stretch>
        </p:blipFill>
        <p:spPr>
          <a:xfrm>
            <a:off x="2486075" y="1060525"/>
            <a:ext cx="4048750" cy="3800876"/>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pic>
        <p:nvPicPr>
          <p:cNvPr id="961" name="Google Shape;961;g25a7d83c6e0_0_184"/>
          <p:cNvPicPr preferRelativeResize="0"/>
          <p:nvPr/>
        </p:nvPicPr>
        <p:blipFill>
          <a:blip r:embed="rId3">
            <a:alphaModFix/>
          </a:blip>
          <a:stretch>
            <a:fillRect/>
          </a:stretch>
        </p:blipFill>
        <p:spPr>
          <a:xfrm>
            <a:off x="5596550" y="382925"/>
            <a:ext cx="3547450" cy="2364950"/>
          </a:xfrm>
          <a:prstGeom prst="rect">
            <a:avLst/>
          </a:prstGeom>
          <a:noFill/>
          <a:ln>
            <a:noFill/>
          </a:ln>
        </p:spPr>
      </p:pic>
      <p:sp>
        <p:nvSpPr>
          <p:cNvPr id="962" name="Google Shape;962;g25a7d83c6e0_0_18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Tools to Help You See That Balcony View</a:t>
            </a:r>
            <a:endParaRPr/>
          </a:p>
        </p:txBody>
      </p:sp>
      <p:sp>
        <p:nvSpPr>
          <p:cNvPr id="963" name="Google Shape;963;g25a7d83c6e0_0_184"/>
          <p:cNvSpPr txBox="1">
            <a:spLocks noGrp="1"/>
          </p:cNvSpPr>
          <p:nvPr>
            <p:ph type="body" idx="1"/>
          </p:nvPr>
        </p:nvSpPr>
        <p:spPr>
          <a:xfrm>
            <a:off x="705625" y="1316900"/>
            <a:ext cx="8520600" cy="3416400"/>
          </a:xfrm>
          <a:prstGeom prst="rect">
            <a:avLst/>
          </a:prstGeom>
        </p:spPr>
        <p:txBody>
          <a:bodyPr spcFirstLastPara="1" wrap="square" lIns="91425" tIns="91425" rIns="91425" bIns="91425" anchor="t" anchorCtr="0">
            <a:normAutofit fontScale="62500" lnSpcReduction="20000"/>
          </a:bodyPr>
          <a:lstStyle/>
          <a:p>
            <a:pPr marL="0" lvl="0" indent="0" algn="l" rtl="0">
              <a:lnSpc>
                <a:spcPct val="200000"/>
              </a:lnSpc>
              <a:spcBef>
                <a:spcPts val="0"/>
              </a:spcBef>
              <a:spcAft>
                <a:spcPts val="0"/>
              </a:spcAft>
              <a:buNone/>
            </a:pPr>
            <a:r>
              <a:rPr lang="en" sz="2200" b="1">
                <a:solidFill>
                  <a:schemeClr val="dk1"/>
                </a:solidFill>
              </a:rPr>
              <a:t>Tier 2 Tracker - Aggregate Version</a:t>
            </a:r>
            <a:endParaRPr sz="2200" b="1">
              <a:solidFill>
                <a:schemeClr val="dk1"/>
              </a:solidFill>
            </a:endParaRPr>
          </a:p>
          <a:p>
            <a:pPr marL="457200" lvl="0" indent="-326390" algn="l" rtl="0">
              <a:lnSpc>
                <a:spcPct val="200000"/>
              </a:lnSpc>
              <a:spcBef>
                <a:spcPts val="0"/>
              </a:spcBef>
              <a:spcAft>
                <a:spcPts val="0"/>
              </a:spcAft>
              <a:buClr>
                <a:schemeClr val="dk1"/>
              </a:buClr>
              <a:buSzPct val="100000"/>
              <a:buChar char="-"/>
            </a:pPr>
            <a:r>
              <a:rPr lang="en" sz="2200">
                <a:solidFill>
                  <a:schemeClr val="dk1"/>
                </a:solidFill>
              </a:rPr>
              <a:t>Excel format</a:t>
            </a:r>
            <a:endParaRPr sz="2200">
              <a:solidFill>
                <a:schemeClr val="dk1"/>
              </a:solidFill>
            </a:endParaRPr>
          </a:p>
          <a:p>
            <a:pPr marL="457200" lvl="0" indent="-326390" algn="l" rtl="0">
              <a:lnSpc>
                <a:spcPct val="200000"/>
              </a:lnSpc>
              <a:spcBef>
                <a:spcPts val="0"/>
              </a:spcBef>
              <a:spcAft>
                <a:spcPts val="0"/>
              </a:spcAft>
              <a:buClr>
                <a:schemeClr val="dk1"/>
              </a:buClr>
              <a:buSzPct val="100000"/>
              <a:buChar char="-"/>
            </a:pPr>
            <a:r>
              <a:rPr lang="en" sz="2200">
                <a:solidFill>
                  <a:schemeClr val="dk1"/>
                </a:solidFill>
              </a:rPr>
              <a:t>Google Sheets format</a:t>
            </a:r>
            <a:endParaRPr sz="2200">
              <a:solidFill>
                <a:schemeClr val="dk1"/>
              </a:solidFill>
            </a:endParaRPr>
          </a:p>
          <a:p>
            <a:pPr marL="457200" lvl="0" indent="-326390" algn="l" rtl="0">
              <a:lnSpc>
                <a:spcPct val="200000"/>
              </a:lnSpc>
              <a:spcBef>
                <a:spcPts val="0"/>
              </a:spcBef>
              <a:spcAft>
                <a:spcPts val="0"/>
              </a:spcAft>
              <a:buClr>
                <a:schemeClr val="dk1"/>
              </a:buClr>
              <a:buSzPct val="100000"/>
              <a:buChar char="-"/>
            </a:pPr>
            <a:r>
              <a:rPr lang="en" sz="2200">
                <a:solidFill>
                  <a:schemeClr val="dk1"/>
                </a:solidFill>
              </a:rPr>
              <a:t>Tutorial PPT</a:t>
            </a:r>
            <a:endParaRPr sz="2200">
              <a:solidFill>
                <a:schemeClr val="dk1"/>
              </a:solidFill>
            </a:endParaRPr>
          </a:p>
          <a:p>
            <a:pPr marL="0" lvl="0" indent="0" algn="l" rtl="0">
              <a:lnSpc>
                <a:spcPct val="200000"/>
              </a:lnSpc>
              <a:spcBef>
                <a:spcPts val="0"/>
              </a:spcBef>
              <a:spcAft>
                <a:spcPts val="0"/>
              </a:spcAft>
              <a:buNone/>
            </a:pPr>
            <a:r>
              <a:rPr lang="en" sz="2200" b="1">
                <a:solidFill>
                  <a:schemeClr val="dk1"/>
                </a:solidFill>
              </a:rPr>
              <a:t>Tier 2 Tracker - Disaggregate Version</a:t>
            </a:r>
            <a:endParaRPr sz="2200" b="1">
              <a:solidFill>
                <a:schemeClr val="dk1"/>
              </a:solidFill>
            </a:endParaRPr>
          </a:p>
          <a:p>
            <a:pPr marL="457200" lvl="0" indent="-326390" algn="l" rtl="0">
              <a:lnSpc>
                <a:spcPct val="200000"/>
              </a:lnSpc>
              <a:spcBef>
                <a:spcPts val="0"/>
              </a:spcBef>
              <a:spcAft>
                <a:spcPts val="0"/>
              </a:spcAft>
              <a:buClr>
                <a:schemeClr val="dk1"/>
              </a:buClr>
              <a:buSzPct val="100000"/>
              <a:buChar char="-"/>
            </a:pPr>
            <a:r>
              <a:rPr lang="en" sz="2200">
                <a:solidFill>
                  <a:schemeClr val="dk1"/>
                </a:solidFill>
              </a:rPr>
              <a:t>Excel format</a:t>
            </a:r>
            <a:endParaRPr sz="2200">
              <a:solidFill>
                <a:schemeClr val="dk1"/>
              </a:solidFill>
            </a:endParaRPr>
          </a:p>
          <a:p>
            <a:pPr marL="457200" lvl="0" indent="-326390" algn="l" rtl="0">
              <a:lnSpc>
                <a:spcPct val="200000"/>
              </a:lnSpc>
              <a:spcBef>
                <a:spcPts val="0"/>
              </a:spcBef>
              <a:spcAft>
                <a:spcPts val="0"/>
              </a:spcAft>
              <a:buClr>
                <a:schemeClr val="dk1"/>
              </a:buClr>
              <a:buSzPct val="100000"/>
              <a:buChar char="-"/>
            </a:pPr>
            <a:r>
              <a:rPr lang="en" sz="2200">
                <a:solidFill>
                  <a:schemeClr val="dk1"/>
                </a:solidFill>
              </a:rPr>
              <a:t>Google Sheets format</a:t>
            </a:r>
            <a:endParaRPr sz="2200">
              <a:solidFill>
                <a:schemeClr val="dk1"/>
              </a:solidFill>
            </a:endParaRPr>
          </a:p>
          <a:p>
            <a:pPr marL="457200" lvl="0" indent="-326390" algn="l" rtl="0">
              <a:lnSpc>
                <a:spcPct val="200000"/>
              </a:lnSpc>
              <a:spcBef>
                <a:spcPts val="0"/>
              </a:spcBef>
              <a:spcAft>
                <a:spcPts val="0"/>
              </a:spcAft>
              <a:buClr>
                <a:schemeClr val="dk1"/>
              </a:buClr>
              <a:buSzPct val="100000"/>
              <a:buChar char="-"/>
            </a:pPr>
            <a:r>
              <a:rPr lang="en" sz="2200">
                <a:solidFill>
                  <a:schemeClr val="dk1"/>
                </a:solidFill>
              </a:rPr>
              <a:t>Tutorial PPT</a:t>
            </a:r>
            <a:endParaRPr sz="2200">
              <a:solidFill>
                <a:schemeClr val="dk1"/>
              </a:solidFill>
            </a:endParaRPr>
          </a:p>
        </p:txBody>
      </p:sp>
      <p:pic>
        <p:nvPicPr>
          <p:cNvPr id="964" name="Google Shape;964;g25a7d83c6e0_0_184"/>
          <p:cNvPicPr preferRelativeResize="0"/>
          <p:nvPr/>
        </p:nvPicPr>
        <p:blipFill>
          <a:blip r:embed="rId4">
            <a:alphaModFix/>
          </a:blip>
          <a:stretch>
            <a:fillRect/>
          </a:stretch>
        </p:blipFill>
        <p:spPr>
          <a:xfrm>
            <a:off x="6274175" y="3028700"/>
            <a:ext cx="1528524" cy="1471926"/>
          </a:xfrm>
          <a:prstGeom prst="rect">
            <a:avLst/>
          </a:prstGeom>
          <a:noFill/>
          <a:ln>
            <a:noFill/>
          </a:ln>
        </p:spPr>
      </p:pic>
      <p:sp>
        <p:nvSpPr>
          <p:cNvPr id="965" name="Google Shape;965;g25a7d83c6e0_0_184"/>
          <p:cNvSpPr txBox="1"/>
          <p:nvPr/>
        </p:nvSpPr>
        <p:spPr>
          <a:xfrm>
            <a:off x="5117838" y="4578775"/>
            <a:ext cx="3841200" cy="34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DE-PBS Project Tier 2 Resources webpage</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g25be4e79794_1_7"/>
          <p:cNvSpPr txBox="1"/>
          <p:nvPr/>
        </p:nvSpPr>
        <p:spPr>
          <a:xfrm>
            <a:off x="871200" y="3250475"/>
            <a:ext cx="3620100" cy="1531200"/>
          </a:xfrm>
          <a:prstGeom prst="rect">
            <a:avLst/>
          </a:prstGeom>
          <a:solidFill>
            <a:srgbClr val="FFF2CC"/>
          </a:solidFill>
          <a:ln w="19050" cap="flat" cmpd="sng">
            <a:solidFill>
              <a:srgbClr val="00206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 sz="1800" b="1">
                <a:solidFill>
                  <a:schemeClr val="dk1"/>
                </a:solidFill>
                <a:latin typeface="Calibri"/>
                <a:ea typeface="Calibri"/>
                <a:cs typeface="Calibri"/>
                <a:sym typeface="Calibri"/>
              </a:rPr>
              <a:t>Which interventions seem to be working?</a:t>
            </a:r>
            <a:endParaRPr sz="1800">
              <a:solidFill>
                <a:schemeClr val="dk1"/>
              </a:solidFill>
              <a:latin typeface="Calibri"/>
              <a:ea typeface="Calibri"/>
              <a:cs typeface="Calibri"/>
              <a:sym typeface="Calibri"/>
            </a:endParaRPr>
          </a:p>
          <a:p>
            <a:pPr marL="0" marR="0" lvl="0" indent="0" algn="ctr" rtl="0">
              <a:spcBef>
                <a:spcPts val="0"/>
              </a:spcBef>
              <a:spcAft>
                <a:spcPts val="0"/>
              </a:spcAft>
              <a:buNone/>
            </a:pPr>
            <a:endParaRPr sz="1800" i="1">
              <a:solidFill>
                <a:schemeClr val="dk1"/>
              </a:solidFill>
              <a:latin typeface="Calibri"/>
              <a:ea typeface="Calibri"/>
              <a:cs typeface="Calibri"/>
              <a:sym typeface="Calibri"/>
            </a:endParaRPr>
          </a:p>
          <a:p>
            <a:pPr marL="0" marR="0" lvl="0" indent="0" algn="ctr" rtl="0">
              <a:spcBef>
                <a:spcPts val="0"/>
              </a:spcBef>
              <a:spcAft>
                <a:spcPts val="0"/>
              </a:spcAft>
              <a:buNone/>
            </a:pPr>
            <a:r>
              <a:rPr lang="en" sz="1800" i="1">
                <a:solidFill>
                  <a:schemeClr val="dk1"/>
                </a:solidFill>
                <a:latin typeface="Calibri"/>
                <a:ea typeface="Calibri"/>
                <a:cs typeface="Calibri"/>
                <a:sym typeface="Calibri"/>
              </a:rPr>
              <a:t>(i.e., </a:t>
            </a:r>
            <a:r>
              <a:rPr lang="en" sz="1800" i="1" u="sng">
                <a:solidFill>
                  <a:schemeClr val="dk1"/>
                </a:solidFill>
                <a:latin typeface="Calibri"/>
                <a:ea typeface="Calibri"/>
                <a:cs typeface="Calibri"/>
                <a:sym typeface="Calibri"/>
              </a:rPr>
              <a:t>at least 70% </a:t>
            </a:r>
            <a:r>
              <a:rPr lang="en" sz="1800" i="1">
                <a:solidFill>
                  <a:schemeClr val="dk1"/>
                </a:solidFill>
                <a:latin typeface="Calibri"/>
                <a:ea typeface="Calibri"/>
                <a:cs typeface="Calibri"/>
                <a:sym typeface="Calibri"/>
              </a:rPr>
              <a:t>of students responding)</a:t>
            </a:r>
            <a:endParaRPr sz="1200">
              <a:solidFill>
                <a:schemeClr val="dk1"/>
              </a:solidFill>
            </a:endParaRPr>
          </a:p>
        </p:txBody>
      </p:sp>
      <p:sp>
        <p:nvSpPr>
          <p:cNvPr id="972" name="Google Shape;972;g25be4e79794_1_7"/>
          <p:cNvSpPr txBox="1"/>
          <p:nvPr/>
        </p:nvSpPr>
        <p:spPr>
          <a:xfrm>
            <a:off x="4715925" y="3250475"/>
            <a:ext cx="3620100" cy="1531200"/>
          </a:xfrm>
          <a:prstGeom prst="rect">
            <a:avLst/>
          </a:prstGeom>
          <a:solidFill>
            <a:srgbClr val="FFF2CC"/>
          </a:solidFill>
          <a:ln w="19050" cap="flat" cmpd="sng">
            <a:solidFill>
              <a:srgbClr val="00206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 sz="1700" b="1">
                <a:solidFill>
                  <a:schemeClr val="dk1"/>
                </a:solidFill>
                <a:latin typeface="Calibri"/>
                <a:ea typeface="Calibri"/>
                <a:cs typeface="Calibri"/>
                <a:sym typeface="Calibri"/>
              </a:rPr>
              <a:t>Which interventions </a:t>
            </a:r>
            <a:r>
              <a:rPr lang="en" sz="1700" b="1" u="sng">
                <a:solidFill>
                  <a:schemeClr val="dk1"/>
                </a:solidFill>
                <a:latin typeface="Calibri"/>
                <a:ea typeface="Calibri"/>
                <a:cs typeface="Calibri"/>
                <a:sym typeface="Calibri"/>
              </a:rPr>
              <a:t>don’t</a:t>
            </a:r>
            <a:r>
              <a:rPr lang="en" sz="1700">
                <a:solidFill>
                  <a:schemeClr val="dk1"/>
                </a:solidFill>
                <a:latin typeface="Calibri"/>
                <a:ea typeface="Calibri"/>
                <a:cs typeface="Calibri"/>
                <a:sym typeface="Calibri"/>
              </a:rPr>
              <a:t> </a:t>
            </a:r>
            <a:r>
              <a:rPr lang="en" sz="1700" b="1">
                <a:solidFill>
                  <a:schemeClr val="dk1"/>
                </a:solidFill>
                <a:latin typeface="Calibri"/>
                <a:ea typeface="Calibri"/>
                <a:cs typeface="Calibri"/>
                <a:sym typeface="Calibri"/>
              </a:rPr>
              <a:t>seem to be working?</a:t>
            </a:r>
            <a:endParaRPr sz="1700">
              <a:solidFill>
                <a:schemeClr val="dk1"/>
              </a:solidFill>
              <a:latin typeface="Calibri"/>
              <a:ea typeface="Calibri"/>
              <a:cs typeface="Calibri"/>
              <a:sym typeface="Calibri"/>
            </a:endParaRPr>
          </a:p>
          <a:p>
            <a:pPr marL="0" marR="0" lvl="0" indent="0" algn="ctr" rtl="0">
              <a:spcBef>
                <a:spcPts val="0"/>
              </a:spcBef>
              <a:spcAft>
                <a:spcPts val="0"/>
              </a:spcAft>
              <a:buNone/>
            </a:pPr>
            <a:endParaRPr sz="1700">
              <a:solidFill>
                <a:schemeClr val="dk1"/>
              </a:solidFill>
              <a:latin typeface="Calibri"/>
              <a:ea typeface="Calibri"/>
              <a:cs typeface="Calibri"/>
              <a:sym typeface="Calibri"/>
            </a:endParaRPr>
          </a:p>
          <a:p>
            <a:pPr marL="0" marR="0" lvl="0" indent="0" algn="ctr" rtl="0">
              <a:spcBef>
                <a:spcPts val="0"/>
              </a:spcBef>
              <a:spcAft>
                <a:spcPts val="0"/>
              </a:spcAft>
              <a:buNone/>
            </a:pPr>
            <a:r>
              <a:rPr lang="en" sz="1700" i="1">
                <a:solidFill>
                  <a:schemeClr val="dk1"/>
                </a:solidFill>
                <a:latin typeface="Calibri"/>
                <a:ea typeface="Calibri"/>
                <a:cs typeface="Calibri"/>
                <a:sym typeface="Calibri"/>
              </a:rPr>
              <a:t>(i.e., </a:t>
            </a:r>
            <a:r>
              <a:rPr lang="en" sz="1700" i="1" u="sng">
                <a:solidFill>
                  <a:schemeClr val="dk1"/>
                </a:solidFill>
                <a:latin typeface="Calibri"/>
                <a:ea typeface="Calibri"/>
                <a:cs typeface="Calibri"/>
                <a:sym typeface="Calibri"/>
              </a:rPr>
              <a:t>less than 70% </a:t>
            </a:r>
            <a:r>
              <a:rPr lang="en" sz="1700" i="1">
                <a:solidFill>
                  <a:schemeClr val="dk1"/>
                </a:solidFill>
                <a:latin typeface="Calibri"/>
                <a:ea typeface="Calibri"/>
                <a:cs typeface="Calibri"/>
                <a:sym typeface="Calibri"/>
              </a:rPr>
              <a:t>of students responding)</a:t>
            </a:r>
            <a:endParaRPr sz="1100">
              <a:solidFill>
                <a:schemeClr val="dk1"/>
              </a:solidFill>
            </a:endParaRPr>
          </a:p>
        </p:txBody>
      </p:sp>
      <p:sp>
        <p:nvSpPr>
          <p:cNvPr id="973" name="Google Shape;973;g25be4e79794_1_7"/>
          <p:cNvSpPr txBox="1"/>
          <p:nvPr/>
        </p:nvSpPr>
        <p:spPr>
          <a:xfrm>
            <a:off x="1571550" y="1265900"/>
            <a:ext cx="6000900" cy="1721100"/>
          </a:xfrm>
          <a:prstGeom prst="rect">
            <a:avLst/>
          </a:prstGeom>
          <a:solidFill>
            <a:srgbClr val="FFD966"/>
          </a:solidFill>
          <a:ln w="1905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2060"/>
              </a:buClr>
              <a:buSzPts val="2400"/>
              <a:buFont typeface="Calibri"/>
              <a:buNone/>
            </a:pPr>
            <a:r>
              <a:rPr lang="en" sz="2200" b="1">
                <a:solidFill>
                  <a:srgbClr val="002060"/>
                </a:solidFill>
                <a:latin typeface="Calibri"/>
                <a:ea typeface="Calibri"/>
                <a:cs typeface="Calibri"/>
                <a:sym typeface="Calibri"/>
              </a:rPr>
              <a:t>Method 1 </a:t>
            </a:r>
            <a:r>
              <a:rPr lang="en" sz="2200">
                <a:solidFill>
                  <a:srgbClr val="002060"/>
                </a:solidFill>
                <a:latin typeface="Calibri"/>
                <a:ea typeface="Calibri"/>
                <a:cs typeface="Calibri"/>
                <a:sym typeface="Calibri"/>
              </a:rPr>
              <a:t>- Look at percentages in Tab 1</a:t>
            </a:r>
            <a:br>
              <a:rPr lang="en" sz="2200">
                <a:solidFill>
                  <a:srgbClr val="002060"/>
                </a:solidFill>
                <a:latin typeface="Calibri"/>
                <a:ea typeface="Calibri"/>
                <a:cs typeface="Calibri"/>
                <a:sym typeface="Calibri"/>
              </a:rPr>
            </a:br>
            <a:r>
              <a:rPr lang="en" sz="2200" b="1">
                <a:solidFill>
                  <a:srgbClr val="002060"/>
                </a:solidFill>
                <a:latin typeface="Calibri"/>
                <a:ea typeface="Calibri"/>
                <a:cs typeface="Calibri"/>
                <a:sym typeface="Calibri"/>
              </a:rPr>
              <a:t>Method 2</a:t>
            </a:r>
            <a:r>
              <a:rPr lang="en" sz="2200">
                <a:solidFill>
                  <a:srgbClr val="002060"/>
                </a:solidFill>
                <a:latin typeface="Calibri"/>
                <a:ea typeface="Calibri"/>
                <a:cs typeface="Calibri"/>
                <a:sym typeface="Calibri"/>
              </a:rPr>
              <a:t> - Look at tabs for each intervention</a:t>
            </a:r>
            <a:br>
              <a:rPr lang="en" sz="2200">
                <a:solidFill>
                  <a:srgbClr val="002060"/>
                </a:solidFill>
                <a:latin typeface="Calibri"/>
                <a:ea typeface="Calibri"/>
                <a:cs typeface="Calibri"/>
                <a:sym typeface="Calibri"/>
              </a:rPr>
            </a:br>
            <a:r>
              <a:rPr lang="en" sz="2200" b="1">
                <a:solidFill>
                  <a:srgbClr val="002060"/>
                </a:solidFill>
                <a:latin typeface="Calibri"/>
                <a:ea typeface="Calibri"/>
                <a:cs typeface="Calibri"/>
                <a:sym typeface="Calibri"/>
              </a:rPr>
              <a:t>Method 3</a:t>
            </a:r>
            <a:r>
              <a:rPr lang="en" sz="2200">
                <a:solidFill>
                  <a:srgbClr val="002060"/>
                </a:solidFill>
                <a:latin typeface="Calibri"/>
                <a:ea typeface="Calibri"/>
                <a:cs typeface="Calibri"/>
                <a:sym typeface="Calibri"/>
              </a:rPr>
              <a:t> - Look at tabs for each month</a:t>
            </a:r>
            <a:endParaRPr sz="2200" i="1">
              <a:solidFill>
                <a:srgbClr val="002060"/>
              </a:solidFill>
              <a:latin typeface="Calibri"/>
              <a:ea typeface="Calibri"/>
              <a:cs typeface="Calibri"/>
              <a:sym typeface="Calibri"/>
            </a:endParaRPr>
          </a:p>
        </p:txBody>
      </p:sp>
      <p:sp>
        <p:nvSpPr>
          <p:cNvPr id="974" name="Google Shape;974;g25be4e79794_1_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Three Methods for Examining Your Data</a:t>
            </a:r>
            <a:endParaRPr b="1"/>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g25ae0393c9a_0_0"/>
          <p:cNvSpPr txBox="1">
            <a:spLocks noGrp="1"/>
          </p:cNvSpPr>
          <p:nvPr>
            <p:ph type="title"/>
          </p:nvPr>
        </p:nvSpPr>
        <p:spPr>
          <a:xfrm>
            <a:off x="311700" y="128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Tier 2 Intervention Tracker - Aggregate Version</a:t>
            </a:r>
            <a:endParaRPr/>
          </a:p>
        </p:txBody>
      </p:sp>
      <p:pic>
        <p:nvPicPr>
          <p:cNvPr id="980" name="Google Shape;980;g25ae0393c9a_0_0"/>
          <p:cNvPicPr preferRelativeResize="0"/>
          <p:nvPr/>
        </p:nvPicPr>
        <p:blipFill>
          <a:blip r:embed="rId3">
            <a:alphaModFix/>
          </a:blip>
          <a:stretch>
            <a:fillRect/>
          </a:stretch>
        </p:blipFill>
        <p:spPr>
          <a:xfrm>
            <a:off x="460247" y="701275"/>
            <a:ext cx="5175505" cy="4384285"/>
          </a:xfrm>
          <a:prstGeom prst="rect">
            <a:avLst/>
          </a:prstGeom>
          <a:noFill/>
          <a:ln>
            <a:noFill/>
          </a:ln>
        </p:spPr>
      </p:pic>
      <p:sp>
        <p:nvSpPr>
          <p:cNvPr id="981" name="Google Shape;981;g25ae0393c9a_0_0"/>
          <p:cNvSpPr txBox="1">
            <a:spLocks noGrp="1"/>
          </p:cNvSpPr>
          <p:nvPr>
            <p:ph type="body" idx="1"/>
          </p:nvPr>
        </p:nvSpPr>
        <p:spPr>
          <a:xfrm>
            <a:off x="5981775" y="1152475"/>
            <a:ext cx="2850600" cy="3416400"/>
          </a:xfrm>
          <a:prstGeom prst="rect">
            <a:avLst/>
          </a:prstGeom>
        </p:spPr>
        <p:txBody>
          <a:bodyPr spcFirstLastPara="1" wrap="square" lIns="91425" tIns="91425" rIns="91425" bIns="91425" anchor="t" anchorCtr="0">
            <a:normAutofit/>
          </a:bodyPr>
          <a:lstStyle/>
          <a:p>
            <a:pPr marL="457200" lvl="0" indent="-342900" algn="l" rtl="0">
              <a:lnSpc>
                <a:spcPct val="100000"/>
              </a:lnSpc>
              <a:spcBef>
                <a:spcPts val="0"/>
              </a:spcBef>
              <a:spcAft>
                <a:spcPts val="0"/>
              </a:spcAft>
              <a:buClr>
                <a:schemeClr val="dk1"/>
              </a:buClr>
              <a:buSzPts val="1800"/>
              <a:buChar char="●"/>
            </a:pPr>
            <a:r>
              <a:rPr lang="en">
                <a:solidFill>
                  <a:schemeClr val="dk1"/>
                </a:solidFill>
              </a:rPr>
              <a:t>Can track up to </a:t>
            </a:r>
            <a:r>
              <a:rPr lang="en" b="1">
                <a:solidFill>
                  <a:schemeClr val="dk1"/>
                </a:solidFill>
              </a:rPr>
              <a:t>10 interventions</a:t>
            </a:r>
            <a:endParaRPr b="1">
              <a:solidFill>
                <a:schemeClr val="dk1"/>
              </a:solidFill>
            </a:endParaRPr>
          </a:p>
          <a:p>
            <a:pPr marL="457200" lvl="0" indent="-342900" algn="l" rtl="0">
              <a:lnSpc>
                <a:spcPct val="100000"/>
              </a:lnSpc>
              <a:spcBef>
                <a:spcPts val="1000"/>
              </a:spcBef>
              <a:spcAft>
                <a:spcPts val="0"/>
              </a:spcAft>
              <a:buClr>
                <a:schemeClr val="dk1"/>
              </a:buClr>
              <a:buSzPts val="1800"/>
              <a:buChar char="●"/>
            </a:pPr>
            <a:r>
              <a:rPr lang="en" b="1">
                <a:solidFill>
                  <a:schemeClr val="dk1"/>
                </a:solidFill>
              </a:rPr>
              <a:t>Automatically calculates</a:t>
            </a:r>
            <a:r>
              <a:rPr lang="en">
                <a:solidFill>
                  <a:schemeClr val="dk1"/>
                </a:solidFill>
              </a:rPr>
              <a:t> student response rates</a:t>
            </a:r>
            <a:endParaRPr>
              <a:solidFill>
                <a:schemeClr val="dk1"/>
              </a:solidFill>
            </a:endParaRPr>
          </a:p>
          <a:p>
            <a:pPr marL="457200" lvl="0" indent="-342900" algn="l" rtl="0">
              <a:lnSpc>
                <a:spcPct val="100000"/>
              </a:lnSpc>
              <a:spcBef>
                <a:spcPts val="1000"/>
              </a:spcBef>
              <a:spcAft>
                <a:spcPts val="1000"/>
              </a:spcAft>
              <a:buClr>
                <a:schemeClr val="dk1"/>
              </a:buClr>
              <a:buSzPts val="1800"/>
              <a:buChar char="●"/>
            </a:pPr>
            <a:r>
              <a:rPr lang="en" b="1">
                <a:solidFill>
                  <a:schemeClr val="dk1"/>
                </a:solidFill>
              </a:rPr>
              <a:t>Automatically graphs </a:t>
            </a:r>
            <a:r>
              <a:rPr lang="en">
                <a:solidFill>
                  <a:schemeClr val="dk1"/>
                </a:solidFill>
              </a:rPr>
              <a:t>your data</a:t>
            </a:r>
            <a:endParaRPr>
              <a:solidFill>
                <a:schemeClr val="dk1"/>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g25ae0393c9a_0_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Aggregate View - Noticing Trends in Your Data</a:t>
            </a:r>
            <a:endParaRPr/>
          </a:p>
        </p:txBody>
      </p:sp>
      <p:pic>
        <p:nvPicPr>
          <p:cNvPr id="987" name="Google Shape;987;g25ae0393c9a_0_20"/>
          <p:cNvPicPr preferRelativeResize="0"/>
          <p:nvPr/>
        </p:nvPicPr>
        <p:blipFill>
          <a:blip r:embed="rId3">
            <a:alphaModFix/>
          </a:blip>
          <a:stretch>
            <a:fillRect/>
          </a:stretch>
        </p:blipFill>
        <p:spPr>
          <a:xfrm>
            <a:off x="1234440" y="1132125"/>
            <a:ext cx="6675120" cy="3921633"/>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g25ae0393c9a_0_5"/>
          <p:cNvSpPr txBox="1">
            <a:spLocks noGrp="1"/>
          </p:cNvSpPr>
          <p:nvPr>
            <p:ph type="title"/>
          </p:nvPr>
        </p:nvSpPr>
        <p:spPr>
          <a:xfrm>
            <a:off x="311700" y="1921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Tier 2 Intervention Tracker - Disaggregate Version</a:t>
            </a:r>
            <a:endParaRPr/>
          </a:p>
        </p:txBody>
      </p:sp>
      <p:pic>
        <p:nvPicPr>
          <p:cNvPr id="993" name="Google Shape;993;g25ae0393c9a_0_5"/>
          <p:cNvPicPr preferRelativeResize="0"/>
          <p:nvPr/>
        </p:nvPicPr>
        <p:blipFill>
          <a:blip r:embed="rId3">
            <a:alphaModFix/>
          </a:blip>
          <a:stretch>
            <a:fillRect/>
          </a:stretch>
        </p:blipFill>
        <p:spPr>
          <a:xfrm>
            <a:off x="483108" y="803075"/>
            <a:ext cx="5129784" cy="4263958"/>
          </a:xfrm>
          <a:prstGeom prst="rect">
            <a:avLst/>
          </a:prstGeom>
          <a:noFill/>
          <a:ln>
            <a:noFill/>
          </a:ln>
        </p:spPr>
      </p:pic>
      <p:sp>
        <p:nvSpPr>
          <p:cNvPr id="994" name="Google Shape;994;g25ae0393c9a_0_5"/>
          <p:cNvSpPr txBox="1">
            <a:spLocks noGrp="1"/>
          </p:cNvSpPr>
          <p:nvPr>
            <p:ph type="body" idx="1"/>
          </p:nvPr>
        </p:nvSpPr>
        <p:spPr>
          <a:xfrm>
            <a:off x="5829375" y="847675"/>
            <a:ext cx="3117000" cy="4143300"/>
          </a:xfrm>
          <a:prstGeom prst="rect">
            <a:avLst/>
          </a:prstGeom>
        </p:spPr>
        <p:txBody>
          <a:bodyPr spcFirstLastPara="1" wrap="square" lIns="91425" tIns="91425" rIns="91425" bIns="91425" anchor="t" anchorCtr="0">
            <a:normAutofit/>
          </a:bodyPr>
          <a:lstStyle/>
          <a:p>
            <a:pPr marL="457200" lvl="0" indent="-342900" algn="l" rtl="0">
              <a:lnSpc>
                <a:spcPct val="100000"/>
              </a:lnSpc>
              <a:spcBef>
                <a:spcPts val="0"/>
              </a:spcBef>
              <a:spcAft>
                <a:spcPts val="0"/>
              </a:spcAft>
              <a:buClr>
                <a:schemeClr val="dk1"/>
              </a:buClr>
              <a:buSzPts val="1800"/>
              <a:buChar char="●"/>
            </a:pPr>
            <a:r>
              <a:rPr lang="en">
                <a:solidFill>
                  <a:schemeClr val="dk1"/>
                </a:solidFill>
              </a:rPr>
              <a:t>Examine </a:t>
            </a:r>
            <a:r>
              <a:rPr lang="en" b="1">
                <a:solidFill>
                  <a:schemeClr val="dk1"/>
                </a:solidFill>
              </a:rPr>
              <a:t>trends</a:t>
            </a:r>
            <a:r>
              <a:rPr lang="en">
                <a:solidFill>
                  <a:schemeClr val="dk1"/>
                </a:solidFill>
              </a:rPr>
              <a:t> and </a:t>
            </a:r>
            <a:r>
              <a:rPr lang="en" b="1">
                <a:solidFill>
                  <a:schemeClr val="dk1"/>
                </a:solidFill>
              </a:rPr>
              <a:t>discrepancies </a:t>
            </a:r>
            <a:r>
              <a:rPr lang="en">
                <a:solidFill>
                  <a:schemeClr val="dk1"/>
                </a:solidFill>
              </a:rPr>
              <a:t>across student subgroups</a:t>
            </a:r>
            <a:endParaRPr>
              <a:solidFill>
                <a:schemeClr val="dk1"/>
              </a:solidFill>
            </a:endParaRPr>
          </a:p>
          <a:p>
            <a:pPr marL="457200" lvl="0" indent="-342900" algn="l" rtl="0">
              <a:lnSpc>
                <a:spcPct val="100000"/>
              </a:lnSpc>
              <a:spcBef>
                <a:spcPts val="1000"/>
              </a:spcBef>
              <a:spcAft>
                <a:spcPts val="0"/>
              </a:spcAft>
              <a:buClr>
                <a:schemeClr val="dk1"/>
              </a:buClr>
              <a:buSzPts val="1800"/>
              <a:buChar char="●"/>
            </a:pPr>
            <a:r>
              <a:rPr lang="en">
                <a:solidFill>
                  <a:schemeClr val="dk1"/>
                </a:solidFill>
              </a:rPr>
              <a:t>Can track up to </a:t>
            </a:r>
            <a:r>
              <a:rPr lang="en" b="1">
                <a:solidFill>
                  <a:schemeClr val="dk1"/>
                </a:solidFill>
              </a:rPr>
              <a:t>5 interventions</a:t>
            </a:r>
            <a:r>
              <a:rPr lang="en">
                <a:solidFill>
                  <a:schemeClr val="dk1"/>
                </a:solidFill>
              </a:rPr>
              <a:t>, with up to </a:t>
            </a:r>
            <a:r>
              <a:rPr lang="en" b="1">
                <a:solidFill>
                  <a:schemeClr val="dk1"/>
                </a:solidFill>
              </a:rPr>
              <a:t>4 subgroups</a:t>
            </a:r>
            <a:r>
              <a:rPr lang="en">
                <a:solidFill>
                  <a:schemeClr val="dk1"/>
                </a:solidFill>
              </a:rPr>
              <a:t> per intervention</a:t>
            </a:r>
            <a:endParaRPr>
              <a:solidFill>
                <a:schemeClr val="dk1"/>
              </a:solidFill>
            </a:endParaRPr>
          </a:p>
          <a:p>
            <a:pPr marL="457200" lvl="0" indent="-342900" algn="l" rtl="0">
              <a:lnSpc>
                <a:spcPct val="100000"/>
              </a:lnSpc>
              <a:spcBef>
                <a:spcPts val="1000"/>
              </a:spcBef>
              <a:spcAft>
                <a:spcPts val="0"/>
              </a:spcAft>
              <a:buClr>
                <a:schemeClr val="dk1"/>
              </a:buClr>
              <a:buSzPts val="1800"/>
              <a:buChar char="●"/>
            </a:pPr>
            <a:r>
              <a:rPr lang="en" b="1">
                <a:solidFill>
                  <a:schemeClr val="dk1"/>
                </a:solidFill>
              </a:rPr>
              <a:t>Automatically calculates</a:t>
            </a:r>
            <a:r>
              <a:rPr lang="en">
                <a:solidFill>
                  <a:schemeClr val="dk1"/>
                </a:solidFill>
              </a:rPr>
              <a:t> student response rates</a:t>
            </a:r>
            <a:endParaRPr>
              <a:solidFill>
                <a:schemeClr val="dk1"/>
              </a:solidFill>
            </a:endParaRPr>
          </a:p>
          <a:p>
            <a:pPr marL="457200" lvl="0" indent="-342900" algn="l" rtl="0">
              <a:lnSpc>
                <a:spcPct val="100000"/>
              </a:lnSpc>
              <a:spcBef>
                <a:spcPts val="1000"/>
              </a:spcBef>
              <a:spcAft>
                <a:spcPts val="1000"/>
              </a:spcAft>
              <a:buClr>
                <a:schemeClr val="dk1"/>
              </a:buClr>
              <a:buSzPts val="1800"/>
              <a:buChar char="●"/>
            </a:pPr>
            <a:r>
              <a:rPr lang="en" b="1">
                <a:solidFill>
                  <a:schemeClr val="dk1"/>
                </a:solidFill>
              </a:rPr>
              <a:t>Automatically graphs </a:t>
            </a:r>
            <a:r>
              <a:rPr lang="en">
                <a:solidFill>
                  <a:schemeClr val="dk1"/>
                </a:solidFill>
              </a:rPr>
              <a:t>your data</a:t>
            </a:r>
            <a:endParaRPr>
              <a:solidFill>
                <a:schemeClr val="dk1"/>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g25ae0393c9a_0_15"/>
          <p:cNvSpPr txBox="1">
            <a:spLocks noGrp="1"/>
          </p:cNvSpPr>
          <p:nvPr>
            <p:ph type="title"/>
          </p:nvPr>
        </p:nvSpPr>
        <p:spPr>
          <a:xfrm>
            <a:off x="311700" y="159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Disaggregate View - Noticing Trends </a:t>
            </a:r>
            <a:r>
              <a:rPr lang="en" i="1"/>
              <a:t>Across </a:t>
            </a:r>
            <a:r>
              <a:rPr lang="en"/>
              <a:t>Interventions</a:t>
            </a:r>
            <a:endParaRPr/>
          </a:p>
        </p:txBody>
      </p:sp>
      <p:pic>
        <p:nvPicPr>
          <p:cNvPr id="1000" name="Google Shape;1000;g25ae0393c9a_0_15"/>
          <p:cNvPicPr preferRelativeResize="0"/>
          <p:nvPr/>
        </p:nvPicPr>
        <p:blipFill>
          <a:blip r:embed="rId3">
            <a:alphaModFix/>
          </a:blip>
          <a:stretch>
            <a:fillRect/>
          </a:stretch>
        </p:blipFill>
        <p:spPr>
          <a:xfrm>
            <a:off x="955548" y="805625"/>
            <a:ext cx="7232903" cy="4145374"/>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g25ae055a812_0_30"/>
          <p:cNvSpPr txBox="1">
            <a:spLocks noGrp="1"/>
          </p:cNvSpPr>
          <p:nvPr>
            <p:ph type="title"/>
          </p:nvPr>
        </p:nvSpPr>
        <p:spPr>
          <a:xfrm>
            <a:off x="311700" y="159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Disaggregate View - Noticing Trends </a:t>
            </a:r>
            <a:r>
              <a:rPr lang="en" i="1"/>
              <a:t>Within </a:t>
            </a:r>
            <a:r>
              <a:rPr lang="en"/>
              <a:t>Interventions</a:t>
            </a:r>
            <a:endParaRPr/>
          </a:p>
        </p:txBody>
      </p:sp>
      <p:pic>
        <p:nvPicPr>
          <p:cNvPr id="1006" name="Google Shape;1006;g25ae055a812_0_30"/>
          <p:cNvPicPr preferRelativeResize="0"/>
          <p:nvPr/>
        </p:nvPicPr>
        <p:blipFill>
          <a:blip r:embed="rId3">
            <a:alphaModFix/>
          </a:blip>
          <a:stretch>
            <a:fillRect/>
          </a:stretch>
        </p:blipFill>
        <p:spPr>
          <a:xfrm>
            <a:off x="983724" y="808425"/>
            <a:ext cx="7328952" cy="4106474"/>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g25ae055a812_0_36"/>
          <p:cNvSpPr txBox="1">
            <a:spLocks noGrp="1"/>
          </p:cNvSpPr>
          <p:nvPr>
            <p:ph type="title"/>
          </p:nvPr>
        </p:nvSpPr>
        <p:spPr>
          <a:xfrm>
            <a:off x="311700" y="159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Disaggregate View - Intervention Graph</a:t>
            </a:r>
            <a:endParaRPr/>
          </a:p>
        </p:txBody>
      </p:sp>
      <p:pic>
        <p:nvPicPr>
          <p:cNvPr id="1012" name="Google Shape;1012;g25ae055a812_0_36"/>
          <p:cNvPicPr preferRelativeResize="0"/>
          <p:nvPr/>
        </p:nvPicPr>
        <p:blipFill>
          <a:blip r:embed="rId3">
            <a:alphaModFix/>
          </a:blip>
          <a:stretch>
            <a:fillRect/>
          </a:stretch>
        </p:blipFill>
        <p:spPr>
          <a:xfrm>
            <a:off x="1153336" y="884625"/>
            <a:ext cx="6837329" cy="4106473"/>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pic>
        <p:nvPicPr>
          <p:cNvPr id="1017" name="Google Shape;1017;g25a7d83c6e0_0_314"/>
          <p:cNvPicPr preferRelativeResize="0"/>
          <p:nvPr/>
        </p:nvPicPr>
        <p:blipFill>
          <a:blip r:embed="rId3">
            <a:alphaModFix/>
          </a:blip>
          <a:stretch>
            <a:fillRect/>
          </a:stretch>
        </p:blipFill>
        <p:spPr>
          <a:xfrm>
            <a:off x="2642450" y="1684350"/>
            <a:ext cx="3645876" cy="3645876"/>
          </a:xfrm>
          <a:prstGeom prst="rect">
            <a:avLst/>
          </a:prstGeom>
          <a:noFill/>
          <a:ln>
            <a:noFill/>
          </a:ln>
        </p:spPr>
      </p:pic>
      <p:sp>
        <p:nvSpPr>
          <p:cNvPr id="1018" name="Google Shape;1018;g25a7d83c6e0_0_314"/>
          <p:cNvSpPr txBox="1">
            <a:spLocks noGrp="1"/>
          </p:cNvSpPr>
          <p:nvPr>
            <p:ph type="title"/>
          </p:nvPr>
        </p:nvSpPr>
        <p:spPr>
          <a:xfrm>
            <a:off x="2693075" y="726850"/>
            <a:ext cx="3934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Looking at Sample Data…</a:t>
            </a:r>
            <a:endParaRPr/>
          </a:p>
        </p:txBody>
      </p:sp>
      <p:sp>
        <p:nvSpPr>
          <p:cNvPr id="1019" name="Google Shape;1019;g25a7d83c6e0_0_314"/>
          <p:cNvSpPr txBox="1">
            <a:spLocks noGrp="1"/>
          </p:cNvSpPr>
          <p:nvPr>
            <p:ph type="title"/>
          </p:nvPr>
        </p:nvSpPr>
        <p:spPr>
          <a:xfrm>
            <a:off x="792525" y="1299550"/>
            <a:ext cx="7617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820" b="1"/>
              <a:t>WHAT DO YOU NOTICE - 10 MINS</a:t>
            </a:r>
            <a:endParaRPr sz="2820" b="1"/>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g25ae055a812_0_5"/>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ACTIVITY: Aggregated Data - Monthly View</a:t>
            </a:r>
            <a:endParaRPr b="1"/>
          </a:p>
        </p:txBody>
      </p:sp>
      <p:pic>
        <p:nvPicPr>
          <p:cNvPr id="1025" name="Google Shape;1025;g25ae055a812_0_5"/>
          <p:cNvPicPr preferRelativeResize="0"/>
          <p:nvPr/>
        </p:nvPicPr>
        <p:blipFill rotWithShape="1">
          <a:blip r:embed="rId3">
            <a:alphaModFix/>
          </a:blip>
          <a:srcRect r="36968" b="5177"/>
          <a:stretch/>
        </p:blipFill>
        <p:spPr>
          <a:xfrm>
            <a:off x="311700" y="847100"/>
            <a:ext cx="5989320" cy="4141451"/>
          </a:xfrm>
          <a:prstGeom prst="rect">
            <a:avLst/>
          </a:prstGeom>
          <a:noFill/>
          <a:ln w="9525" cap="flat" cmpd="sng">
            <a:solidFill>
              <a:schemeClr val="dk2"/>
            </a:solidFill>
            <a:prstDash val="solid"/>
            <a:round/>
            <a:headEnd type="none" w="sm" len="sm"/>
            <a:tailEnd type="none" w="sm" len="sm"/>
          </a:ln>
        </p:spPr>
      </p:pic>
      <p:sp>
        <p:nvSpPr>
          <p:cNvPr id="1026" name="Google Shape;1026;g25ae055a812_0_5"/>
          <p:cNvSpPr txBox="1">
            <a:spLocks noGrp="1"/>
          </p:cNvSpPr>
          <p:nvPr>
            <p:ph type="body" idx="1"/>
          </p:nvPr>
        </p:nvSpPr>
        <p:spPr>
          <a:xfrm>
            <a:off x="6371700" y="1609705"/>
            <a:ext cx="2689200" cy="4926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chemeClr val="dk1"/>
                </a:solidFill>
                <a:highlight>
                  <a:srgbClr val="FFD966"/>
                </a:highlight>
              </a:rPr>
              <a:t>What do you notice?</a:t>
            </a:r>
            <a:endParaRPr sz="2000">
              <a:solidFill>
                <a:schemeClr val="dk1"/>
              </a:solidFill>
              <a:highlight>
                <a:srgbClr val="FFD966"/>
              </a:highlight>
            </a:endParaRPr>
          </a:p>
        </p:txBody>
      </p:sp>
      <p:pic>
        <p:nvPicPr>
          <p:cNvPr id="1027" name="Google Shape;1027;g25ae055a812_0_5"/>
          <p:cNvPicPr preferRelativeResize="0"/>
          <p:nvPr/>
        </p:nvPicPr>
        <p:blipFill>
          <a:blip r:embed="rId4">
            <a:alphaModFix/>
          </a:blip>
          <a:stretch>
            <a:fillRect/>
          </a:stretch>
        </p:blipFill>
        <p:spPr>
          <a:xfrm rot="-2699992">
            <a:off x="7443709" y="2157076"/>
            <a:ext cx="758953" cy="14770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g25a7d83c6e0_0_194"/>
          <p:cNvPicPr preferRelativeResize="0"/>
          <p:nvPr/>
        </p:nvPicPr>
        <p:blipFill rotWithShape="1">
          <a:blip r:embed="rId3">
            <a:alphaModFix/>
          </a:blip>
          <a:srcRect/>
          <a:stretch/>
        </p:blipFill>
        <p:spPr>
          <a:xfrm>
            <a:off x="1421225" y="1025325"/>
            <a:ext cx="6600825" cy="3819525"/>
          </a:xfrm>
          <a:prstGeom prst="rect">
            <a:avLst/>
          </a:prstGeom>
          <a:noFill/>
          <a:ln>
            <a:noFill/>
          </a:ln>
        </p:spPr>
      </p:pic>
      <p:sp>
        <p:nvSpPr>
          <p:cNvPr id="283" name="Google Shape;283;g25a7d83c6e0_0_194"/>
          <p:cNvSpPr txBox="1">
            <a:spLocks noGrp="1"/>
          </p:cNvSpPr>
          <p:nvPr>
            <p:ph type="title"/>
          </p:nvPr>
        </p:nvSpPr>
        <p:spPr>
          <a:xfrm>
            <a:off x="311700" y="181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latin typeface="Calibri"/>
                <a:ea typeface="Calibri"/>
                <a:cs typeface="Calibri"/>
                <a:sym typeface="Calibri"/>
              </a:rPr>
              <a:t>Quick Reminder: The MTSS layers build, they do not </a:t>
            </a:r>
            <a:endParaRPr>
              <a:latin typeface="Calibri"/>
              <a:ea typeface="Calibri"/>
              <a:cs typeface="Calibri"/>
              <a:sym typeface="Calibri"/>
            </a:endParaRPr>
          </a:p>
          <a:p>
            <a:pPr marL="0" marR="4106590" lvl="0" indent="0" algn="l" rtl="0">
              <a:lnSpc>
                <a:spcPct val="100000"/>
              </a:lnSpc>
              <a:spcBef>
                <a:spcPts val="0"/>
              </a:spcBef>
              <a:spcAft>
                <a:spcPts val="0"/>
              </a:spcAft>
              <a:buSzPts val="2800"/>
              <a:buNone/>
            </a:pPr>
            <a:r>
              <a:rPr lang="en">
                <a:latin typeface="Calibri"/>
                <a:ea typeface="Calibri"/>
                <a:cs typeface="Calibri"/>
                <a:sym typeface="Calibri"/>
              </a:rPr>
              <a:t>divide and separate efforts </a:t>
            </a:r>
            <a:endParaRPr>
              <a:latin typeface="Calibri"/>
              <a:ea typeface="Calibri"/>
              <a:cs typeface="Calibri"/>
              <a:sym typeface="Calibri"/>
            </a:endParaRPr>
          </a:p>
          <a:p>
            <a:pPr marL="0" marR="4506641" lvl="0" indent="0" algn="l" rtl="0">
              <a:lnSpc>
                <a:spcPct val="100000"/>
              </a:lnSpc>
              <a:spcBef>
                <a:spcPts val="0"/>
              </a:spcBef>
              <a:spcAft>
                <a:spcPts val="0"/>
              </a:spcAft>
              <a:buSzPts val="2800"/>
              <a:buNone/>
            </a:pPr>
            <a:r>
              <a:rPr lang="en">
                <a:latin typeface="Calibri"/>
                <a:ea typeface="Calibri"/>
                <a:cs typeface="Calibri"/>
                <a:sym typeface="Calibri"/>
              </a:rPr>
              <a:t>to support students, families, and staff.</a:t>
            </a:r>
            <a:br>
              <a:rPr lang="en">
                <a:latin typeface="Calibri"/>
                <a:ea typeface="Calibri"/>
                <a:cs typeface="Calibri"/>
                <a:sym typeface="Calibri"/>
              </a:rPr>
            </a:br>
            <a:endParaRPr>
              <a:latin typeface="Calibri"/>
              <a:ea typeface="Calibri"/>
              <a:cs typeface="Calibri"/>
              <a:sym typeface="Calibri"/>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g25ae055a812_0_43"/>
          <p:cNvSpPr txBox="1">
            <a:spLocks noGrp="1"/>
          </p:cNvSpPr>
          <p:nvPr>
            <p:ph type="title"/>
          </p:nvPr>
        </p:nvSpPr>
        <p:spPr>
          <a:xfrm>
            <a:off x="311700" y="1322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ACTIVITY: Disaggregated Data - Intervention View</a:t>
            </a:r>
            <a:endParaRPr b="1"/>
          </a:p>
        </p:txBody>
      </p:sp>
      <p:pic>
        <p:nvPicPr>
          <p:cNvPr id="1033" name="Google Shape;1033;g25ae055a812_0_43"/>
          <p:cNvPicPr preferRelativeResize="0"/>
          <p:nvPr/>
        </p:nvPicPr>
        <p:blipFill rotWithShape="1">
          <a:blip r:embed="rId3">
            <a:alphaModFix/>
          </a:blip>
          <a:srcRect r="20483"/>
          <a:stretch/>
        </p:blipFill>
        <p:spPr>
          <a:xfrm>
            <a:off x="330800" y="812650"/>
            <a:ext cx="5998774" cy="4239325"/>
          </a:xfrm>
          <a:prstGeom prst="rect">
            <a:avLst/>
          </a:prstGeom>
          <a:noFill/>
          <a:ln w="9525" cap="flat" cmpd="sng">
            <a:solidFill>
              <a:schemeClr val="dk1"/>
            </a:solidFill>
            <a:prstDash val="solid"/>
            <a:round/>
            <a:headEnd type="none" w="sm" len="sm"/>
            <a:tailEnd type="none" w="sm" len="sm"/>
          </a:ln>
        </p:spPr>
      </p:pic>
      <p:sp>
        <p:nvSpPr>
          <p:cNvPr id="1034" name="Google Shape;1034;g25ae055a812_0_43"/>
          <p:cNvSpPr txBox="1">
            <a:spLocks noGrp="1"/>
          </p:cNvSpPr>
          <p:nvPr>
            <p:ph type="body" idx="1"/>
          </p:nvPr>
        </p:nvSpPr>
        <p:spPr>
          <a:xfrm>
            <a:off x="6371700" y="1609705"/>
            <a:ext cx="2689200" cy="4926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chemeClr val="dk1"/>
                </a:solidFill>
                <a:highlight>
                  <a:srgbClr val="FFD966"/>
                </a:highlight>
              </a:rPr>
              <a:t>What do you notice?</a:t>
            </a:r>
            <a:endParaRPr sz="2000">
              <a:solidFill>
                <a:schemeClr val="dk1"/>
              </a:solidFill>
              <a:highlight>
                <a:srgbClr val="FFD966"/>
              </a:highlight>
            </a:endParaRPr>
          </a:p>
        </p:txBody>
      </p:sp>
      <p:pic>
        <p:nvPicPr>
          <p:cNvPr id="1035" name="Google Shape;1035;g25ae055a812_0_43"/>
          <p:cNvPicPr preferRelativeResize="0"/>
          <p:nvPr/>
        </p:nvPicPr>
        <p:blipFill>
          <a:blip r:embed="rId4">
            <a:alphaModFix/>
          </a:blip>
          <a:stretch>
            <a:fillRect/>
          </a:stretch>
        </p:blipFill>
        <p:spPr>
          <a:xfrm rot="-2699992">
            <a:off x="7443709" y="2157076"/>
            <a:ext cx="758953" cy="1477099"/>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g25aa67d3794_0_72"/>
          <p:cNvSpPr txBox="1">
            <a:spLocks noGrp="1"/>
          </p:cNvSpPr>
          <p:nvPr>
            <p:ph type="title"/>
          </p:nvPr>
        </p:nvSpPr>
        <p:spPr>
          <a:xfrm>
            <a:off x="2605000" y="766750"/>
            <a:ext cx="6227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Reflecting on Your Data</a:t>
            </a:r>
            <a:endParaRPr b="1"/>
          </a:p>
        </p:txBody>
      </p:sp>
      <p:sp>
        <p:nvSpPr>
          <p:cNvPr id="1041" name="Google Shape;1041;g25aa67d3794_0_72"/>
          <p:cNvSpPr/>
          <p:nvPr/>
        </p:nvSpPr>
        <p:spPr>
          <a:xfrm>
            <a:off x="1062375" y="1913850"/>
            <a:ext cx="2138700" cy="14682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t>Look for trends/ discrepancies in your data</a:t>
            </a:r>
            <a:endParaRPr sz="2000"/>
          </a:p>
        </p:txBody>
      </p:sp>
      <p:sp>
        <p:nvSpPr>
          <p:cNvPr id="1042" name="Google Shape;1042;g25aa67d3794_0_72"/>
          <p:cNvSpPr/>
          <p:nvPr/>
        </p:nvSpPr>
        <p:spPr>
          <a:xfrm>
            <a:off x="3772200" y="2083486"/>
            <a:ext cx="2138724" cy="1115100"/>
          </a:xfrm>
          <a:prstGeom prst="flowChartTerminator">
            <a:avLst/>
          </a:prstGeom>
          <a:noFill/>
          <a:ln w="2857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3D85C6"/>
                </a:solidFill>
              </a:rPr>
              <a:t>Less than 70% of students responding?</a:t>
            </a:r>
            <a:endParaRPr sz="2000">
              <a:solidFill>
                <a:srgbClr val="3D85C6"/>
              </a:solidFill>
            </a:endParaRPr>
          </a:p>
        </p:txBody>
      </p:sp>
      <p:sp>
        <p:nvSpPr>
          <p:cNvPr id="1043" name="Google Shape;1043;g25aa67d3794_0_72"/>
          <p:cNvSpPr/>
          <p:nvPr/>
        </p:nvSpPr>
        <p:spPr>
          <a:xfrm>
            <a:off x="6482051" y="1906925"/>
            <a:ext cx="2138700" cy="14682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t>Identify potential contributing factors*</a:t>
            </a:r>
            <a:endParaRPr sz="2000"/>
          </a:p>
        </p:txBody>
      </p:sp>
      <p:cxnSp>
        <p:nvCxnSpPr>
          <p:cNvPr id="1044" name="Google Shape;1044;g25aa67d3794_0_72"/>
          <p:cNvCxnSpPr>
            <a:stCxn id="1041" idx="3"/>
            <a:endCxn id="1042" idx="1"/>
          </p:cNvCxnSpPr>
          <p:nvPr/>
        </p:nvCxnSpPr>
        <p:spPr>
          <a:xfrm rot="10800000" flipH="1">
            <a:off x="3201075" y="2641050"/>
            <a:ext cx="571200" cy="6900"/>
          </a:xfrm>
          <a:prstGeom prst="straightConnector1">
            <a:avLst/>
          </a:prstGeom>
          <a:noFill/>
          <a:ln w="28575" cap="flat" cmpd="sng">
            <a:solidFill>
              <a:srgbClr val="47669D"/>
            </a:solidFill>
            <a:prstDash val="solid"/>
            <a:round/>
            <a:headEnd type="none" w="med" len="med"/>
            <a:tailEnd type="triangle" w="med" len="med"/>
          </a:ln>
        </p:spPr>
      </p:cxnSp>
      <p:cxnSp>
        <p:nvCxnSpPr>
          <p:cNvPr id="1045" name="Google Shape;1045;g25aa67d3794_0_72"/>
          <p:cNvCxnSpPr>
            <a:stCxn id="1042" idx="3"/>
            <a:endCxn id="1043" idx="1"/>
          </p:cNvCxnSpPr>
          <p:nvPr/>
        </p:nvCxnSpPr>
        <p:spPr>
          <a:xfrm>
            <a:off x="5910924" y="2641036"/>
            <a:ext cx="571200" cy="0"/>
          </a:xfrm>
          <a:prstGeom prst="straightConnector1">
            <a:avLst/>
          </a:prstGeom>
          <a:noFill/>
          <a:ln w="28575" cap="flat" cmpd="sng">
            <a:solidFill>
              <a:srgbClr val="47669D"/>
            </a:solidFill>
            <a:prstDash val="solid"/>
            <a:round/>
            <a:headEnd type="none" w="med" len="med"/>
            <a:tailEnd type="triangle" w="med" len="med"/>
          </a:ln>
        </p:spPr>
      </p:cxnSp>
      <p:sp>
        <p:nvSpPr>
          <p:cNvPr id="1046" name="Google Shape;1046;g25aa67d3794_0_72"/>
          <p:cNvSpPr txBox="1"/>
          <p:nvPr/>
        </p:nvSpPr>
        <p:spPr>
          <a:xfrm>
            <a:off x="1062375" y="3893150"/>
            <a:ext cx="75585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highlight>
                  <a:srgbClr val="FFF2CC"/>
                </a:highlight>
              </a:rPr>
              <a:t>*See tracker tutorial slides for reflection prompts and guidance!</a:t>
            </a:r>
            <a:endParaRPr>
              <a:highlight>
                <a:srgbClr val="FFF2CC"/>
              </a:highlight>
            </a:endParaRPr>
          </a:p>
        </p:txBody>
      </p:sp>
      <p:pic>
        <p:nvPicPr>
          <p:cNvPr id="1047" name="Google Shape;1047;g25aa67d3794_0_72"/>
          <p:cNvPicPr preferRelativeResize="0"/>
          <p:nvPr/>
        </p:nvPicPr>
        <p:blipFill>
          <a:blip r:embed="rId3">
            <a:alphaModFix/>
          </a:blip>
          <a:stretch>
            <a:fillRect/>
          </a:stretch>
        </p:blipFill>
        <p:spPr>
          <a:xfrm rot="2445277">
            <a:off x="620813" y="21443"/>
            <a:ext cx="1162114" cy="2261736"/>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1051"/>
        <p:cNvGrpSpPr/>
        <p:nvPr/>
      </p:nvGrpSpPr>
      <p:grpSpPr>
        <a:xfrm>
          <a:off x="0" y="0"/>
          <a:ext cx="0" cy="0"/>
          <a:chOff x="0" y="0"/>
          <a:chExt cx="0" cy="0"/>
        </a:xfrm>
      </p:grpSpPr>
      <p:sp>
        <p:nvSpPr>
          <p:cNvPr id="1052" name="Google Shape;1052;g25a7d83c6e0_0_373"/>
          <p:cNvSpPr txBox="1"/>
          <p:nvPr/>
        </p:nvSpPr>
        <p:spPr>
          <a:xfrm>
            <a:off x="7225875" y="4676950"/>
            <a:ext cx="18051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https://storyset.com/people</a:t>
            </a:r>
            <a:endParaRPr sz="900" b="0" i="0" u="none" strike="noStrike" cap="none">
              <a:solidFill>
                <a:srgbClr val="000000"/>
              </a:solidFill>
              <a:latin typeface="Arial"/>
              <a:ea typeface="Arial"/>
              <a:cs typeface="Arial"/>
              <a:sym typeface="Arial"/>
            </a:endParaRPr>
          </a:p>
        </p:txBody>
      </p:sp>
      <p:sp>
        <p:nvSpPr>
          <p:cNvPr id="1053" name="Google Shape;1053;g25a7d83c6e0_0_373"/>
          <p:cNvSpPr txBox="1">
            <a:spLocks noGrp="1"/>
          </p:cNvSpPr>
          <p:nvPr>
            <p:ph type="title"/>
          </p:nvPr>
        </p:nvSpPr>
        <p:spPr>
          <a:xfrm>
            <a:off x="264575" y="118750"/>
            <a:ext cx="8412900" cy="9942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1000"/>
              </a:spcBef>
              <a:spcAft>
                <a:spcPts val="0"/>
              </a:spcAft>
              <a:buSzPts val="2800"/>
              <a:buNone/>
            </a:pPr>
            <a:r>
              <a:rPr lang="en" sz="2900" b="1"/>
              <a:t>Tier 2 is A Team Sport</a:t>
            </a:r>
            <a:endParaRPr sz="2900" b="1"/>
          </a:p>
        </p:txBody>
      </p:sp>
      <p:pic>
        <p:nvPicPr>
          <p:cNvPr id="1054" name="Google Shape;1054;g25a7d83c6e0_0_373"/>
          <p:cNvPicPr preferRelativeResize="0"/>
          <p:nvPr/>
        </p:nvPicPr>
        <p:blipFill>
          <a:blip r:embed="rId3">
            <a:alphaModFix/>
          </a:blip>
          <a:stretch>
            <a:fillRect/>
          </a:stretch>
        </p:blipFill>
        <p:spPr>
          <a:xfrm>
            <a:off x="1776325" y="930250"/>
            <a:ext cx="5877975" cy="374670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8"/>
        <p:cNvGrpSpPr/>
        <p:nvPr/>
      </p:nvGrpSpPr>
      <p:grpSpPr>
        <a:xfrm>
          <a:off x="0" y="0"/>
          <a:ext cx="0" cy="0"/>
          <a:chOff x="0" y="0"/>
          <a:chExt cx="0" cy="0"/>
        </a:xfrm>
      </p:grpSpPr>
      <p:pic>
        <p:nvPicPr>
          <p:cNvPr id="1059" name="Google Shape;1059;p54"/>
          <p:cNvPicPr preferRelativeResize="0"/>
          <p:nvPr/>
        </p:nvPicPr>
        <p:blipFill rotWithShape="1">
          <a:blip r:embed="rId3">
            <a:alphaModFix/>
          </a:blip>
          <a:srcRect/>
          <a:stretch/>
        </p:blipFill>
        <p:spPr>
          <a:xfrm>
            <a:off x="792025" y="1187776"/>
            <a:ext cx="7665074" cy="3588875"/>
          </a:xfrm>
          <a:prstGeom prst="rect">
            <a:avLst/>
          </a:prstGeom>
          <a:noFill/>
          <a:ln w="28575" cap="flat" cmpd="sng">
            <a:solidFill>
              <a:srgbClr val="1C4587"/>
            </a:solidFill>
            <a:prstDash val="solid"/>
            <a:round/>
            <a:headEnd type="none" w="sm" len="sm"/>
            <a:tailEnd type="none" w="sm" len="sm"/>
          </a:ln>
        </p:spPr>
      </p:pic>
      <p:sp>
        <p:nvSpPr>
          <p:cNvPr id="1060" name="Google Shape;1060;p54"/>
          <p:cNvSpPr txBox="1"/>
          <p:nvPr/>
        </p:nvSpPr>
        <p:spPr>
          <a:xfrm>
            <a:off x="1338500" y="415225"/>
            <a:ext cx="79359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PL Resources for All Tiers</a:t>
            </a:r>
            <a:endParaRPr sz="1800" b="1" i="0" u="none" strike="noStrike" cap="none">
              <a:solidFill>
                <a:srgbClr val="000000"/>
              </a:solidFill>
              <a:latin typeface="Arial"/>
              <a:ea typeface="Arial"/>
              <a:cs typeface="Arial"/>
              <a:sym typeface="Arial"/>
            </a:endParaRPr>
          </a:p>
        </p:txBody>
      </p:sp>
      <p:pic>
        <p:nvPicPr>
          <p:cNvPr id="1061" name="Google Shape;1061;p54"/>
          <p:cNvPicPr preferRelativeResize="0"/>
          <p:nvPr/>
        </p:nvPicPr>
        <p:blipFill rotWithShape="1">
          <a:blip r:embed="rId4">
            <a:alphaModFix/>
          </a:blip>
          <a:srcRect/>
          <a:stretch/>
        </p:blipFill>
        <p:spPr>
          <a:xfrm>
            <a:off x="792025" y="431763"/>
            <a:ext cx="476250" cy="428625"/>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46"/>
          <p:cNvSpPr txBox="1">
            <a:spLocks noGrp="1"/>
          </p:cNvSpPr>
          <p:nvPr>
            <p:ph type="title"/>
          </p:nvPr>
        </p:nvSpPr>
        <p:spPr>
          <a:xfrm>
            <a:off x="684375" y="561075"/>
            <a:ext cx="3043500" cy="14724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3111"/>
              <a:buNone/>
            </a:pPr>
            <a:r>
              <a:rPr lang="en"/>
              <a:t>Routinely assess your Tier 2 system fidelity </a:t>
            </a:r>
            <a:r>
              <a:rPr lang="en" b="1" i="1"/>
              <a:t>…</a:t>
            </a:r>
            <a:endParaRPr b="1" i="1"/>
          </a:p>
        </p:txBody>
      </p:sp>
      <p:sp>
        <p:nvSpPr>
          <p:cNvPr id="1067" name="Google Shape;1067;p46"/>
          <p:cNvSpPr txBox="1"/>
          <p:nvPr/>
        </p:nvSpPr>
        <p:spPr>
          <a:xfrm>
            <a:off x="565700" y="2286000"/>
            <a:ext cx="34290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p:txBody>
      </p:sp>
      <p:pic>
        <p:nvPicPr>
          <p:cNvPr id="1068" name="Google Shape;1068;p46"/>
          <p:cNvPicPr preferRelativeResize="0"/>
          <p:nvPr/>
        </p:nvPicPr>
        <p:blipFill rotWithShape="1">
          <a:blip r:embed="rId3">
            <a:alphaModFix/>
          </a:blip>
          <a:srcRect/>
          <a:stretch/>
        </p:blipFill>
        <p:spPr>
          <a:xfrm>
            <a:off x="4312125" y="158375"/>
            <a:ext cx="3573850" cy="4720626"/>
          </a:xfrm>
          <a:prstGeom prst="rect">
            <a:avLst/>
          </a:prstGeom>
          <a:noFill/>
          <a:ln w="28575" cap="flat" cmpd="sng">
            <a:solidFill>
              <a:schemeClr val="dk2"/>
            </a:solidFill>
            <a:prstDash val="solid"/>
            <a:round/>
            <a:headEnd type="none" w="sm" len="sm"/>
            <a:tailEnd type="none" w="sm" len="sm"/>
          </a:ln>
        </p:spPr>
      </p:pic>
      <p:pic>
        <p:nvPicPr>
          <p:cNvPr id="1069" name="Google Shape;1069;p46"/>
          <p:cNvPicPr preferRelativeResize="0"/>
          <p:nvPr/>
        </p:nvPicPr>
        <p:blipFill>
          <a:blip r:embed="rId4">
            <a:alphaModFix/>
          </a:blip>
          <a:stretch>
            <a:fillRect/>
          </a:stretch>
        </p:blipFill>
        <p:spPr>
          <a:xfrm>
            <a:off x="1383587" y="2993999"/>
            <a:ext cx="1645076" cy="1645076"/>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53"/>
          <p:cNvSpPr txBox="1">
            <a:spLocks noGrp="1"/>
          </p:cNvSpPr>
          <p:nvPr>
            <p:ph type="title"/>
          </p:nvPr>
        </p:nvSpPr>
        <p:spPr>
          <a:xfrm>
            <a:off x="459125" y="1078425"/>
            <a:ext cx="32490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What is 1 implementation idea or tool </a:t>
            </a:r>
            <a:endParaRPr/>
          </a:p>
          <a:p>
            <a:pPr marL="0" lvl="0" indent="0" algn="ctr" rtl="0">
              <a:lnSpc>
                <a:spcPct val="100000"/>
              </a:lnSpc>
              <a:spcBef>
                <a:spcPts val="0"/>
              </a:spcBef>
              <a:spcAft>
                <a:spcPts val="0"/>
              </a:spcAft>
              <a:buSzPct val="111111"/>
              <a:buNone/>
            </a:pPr>
            <a:r>
              <a:rPr lang="en"/>
              <a:t>that you want to explore more?</a:t>
            </a:r>
            <a:endParaRPr/>
          </a:p>
        </p:txBody>
      </p:sp>
      <p:pic>
        <p:nvPicPr>
          <p:cNvPr id="1075" name="Google Shape;1075;p53"/>
          <p:cNvPicPr preferRelativeResize="0"/>
          <p:nvPr/>
        </p:nvPicPr>
        <p:blipFill rotWithShape="1">
          <a:blip r:embed="rId3">
            <a:alphaModFix/>
          </a:blip>
          <a:srcRect/>
          <a:stretch/>
        </p:blipFill>
        <p:spPr>
          <a:xfrm>
            <a:off x="4033700" y="229900"/>
            <a:ext cx="4456737" cy="4590502"/>
          </a:xfrm>
          <a:prstGeom prst="rect">
            <a:avLst/>
          </a:prstGeom>
          <a:noFill/>
          <a:ln>
            <a:noFill/>
          </a:ln>
        </p:spPr>
      </p:pic>
      <p:sp>
        <p:nvSpPr>
          <p:cNvPr id="1076" name="Google Shape;1076;p53"/>
          <p:cNvSpPr txBox="1"/>
          <p:nvPr/>
        </p:nvSpPr>
        <p:spPr>
          <a:xfrm>
            <a:off x="7268750" y="4820400"/>
            <a:ext cx="18051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https://storyset.com/people</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80"/>
        <p:cNvGrpSpPr/>
        <p:nvPr/>
      </p:nvGrpSpPr>
      <p:grpSpPr>
        <a:xfrm>
          <a:off x="0" y="0"/>
          <a:ext cx="0" cy="0"/>
          <a:chOff x="0" y="0"/>
          <a:chExt cx="0" cy="0"/>
        </a:xfrm>
      </p:grpSpPr>
      <p:sp>
        <p:nvSpPr>
          <p:cNvPr id="1081" name="Google Shape;1081;p55"/>
          <p:cNvSpPr txBox="1"/>
          <p:nvPr/>
        </p:nvSpPr>
        <p:spPr>
          <a:xfrm>
            <a:off x="88600" y="3808400"/>
            <a:ext cx="8831400" cy="1139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2400" b="1" i="0" u="none" strike="noStrike" cap="none">
                <a:solidFill>
                  <a:srgbClr val="FFE599"/>
                </a:solidFill>
              </a:rPr>
              <a:t>Your feedback makes our work better and brighter.</a:t>
            </a:r>
            <a:endParaRPr sz="2400" b="1">
              <a:solidFill>
                <a:srgbClr val="FFE599"/>
              </a:solidFill>
            </a:endParaRPr>
          </a:p>
          <a:p>
            <a:pPr marL="0" marR="0" lvl="0" indent="0" algn="ctr" rtl="0">
              <a:lnSpc>
                <a:spcPct val="100000"/>
              </a:lnSpc>
              <a:spcBef>
                <a:spcPts val="0"/>
              </a:spcBef>
              <a:spcAft>
                <a:spcPts val="0"/>
              </a:spcAft>
              <a:buClr>
                <a:srgbClr val="000000"/>
              </a:buClr>
              <a:buSzPts val="1800"/>
              <a:buFont typeface="Arial"/>
              <a:buNone/>
            </a:pPr>
            <a:r>
              <a:rPr lang="en" sz="2400" b="1">
                <a:solidFill>
                  <a:schemeClr val="lt1"/>
                </a:solidFill>
              </a:rPr>
              <a:t>T</a:t>
            </a:r>
            <a:r>
              <a:rPr lang="en" sz="2400" b="1" i="0" u="none" strike="noStrike" cap="none">
                <a:solidFill>
                  <a:schemeClr val="lt1"/>
                </a:solidFill>
                <a:latin typeface="Arial"/>
                <a:ea typeface="Arial"/>
                <a:cs typeface="Arial"/>
                <a:sym typeface="Arial"/>
              </a:rPr>
              <a:t>hank you for completing </a:t>
            </a:r>
            <a:r>
              <a:rPr lang="en" sz="2400" b="1">
                <a:solidFill>
                  <a:schemeClr val="lt1"/>
                </a:solidFill>
              </a:rPr>
              <a:t>today’s </a:t>
            </a:r>
            <a:r>
              <a:rPr lang="en" sz="2400" b="1" i="0" u="none" strike="noStrike" cap="none">
                <a:solidFill>
                  <a:schemeClr val="lt1"/>
                </a:solidFill>
                <a:latin typeface="Arial"/>
                <a:ea typeface="Arial"/>
                <a:cs typeface="Arial"/>
                <a:sym typeface="Arial"/>
              </a:rPr>
              <a:t>feedback survey! </a:t>
            </a:r>
            <a:endParaRPr sz="2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400" b="0" i="0" u="none" strike="noStrike" cap="none">
              <a:solidFill>
                <a:schemeClr val="accent1"/>
              </a:solidFill>
              <a:latin typeface="Arial"/>
              <a:ea typeface="Arial"/>
              <a:cs typeface="Arial"/>
              <a:sym typeface="Arial"/>
            </a:endParaRPr>
          </a:p>
        </p:txBody>
      </p:sp>
      <p:pic>
        <p:nvPicPr>
          <p:cNvPr id="1082" name="Google Shape;1082;p55"/>
          <p:cNvPicPr preferRelativeResize="0"/>
          <p:nvPr/>
        </p:nvPicPr>
        <p:blipFill>
          <a:blip r:embed="rId3">
            <a:alphaModFix/>
          </a:blip>
          <a:stretch>
            <a:fillRect/>
          </a:stretch>
        </p:blipFill>
        <p:spPr>
          <a:xfrm>
            <a:off x="1866900" y="211125"/>
            <a:ext cx="4802686" cy="3503598"/>
          </a:xfrm>
          <a:prstGeom prst="rect">
            <a:avLst/>
          </a:prstGeom>
          <a:noFill/>
          <a:ln>
            <a:noFill/>
          </a:ln>
        </p:spPr>
      </p:pic>
      <p:pic>
        <p:nvPicPr>
          <p:cNvPr id="1083" name="Google Shape;1083;p55"/>
          <p:cNvPicPr preferRelativeResize="0"/>
          <p:nvPr/>
        </p:nvPicPr>
        <p:blipFill>
          <a:blip r:embed="rId4">
            <a:alphaModFix/>
          </a:blip>
          <a:stretch>
            <a:fillRect/>
          </a:stretch>
        </p:blipFill>
        <p:spPr>
          <a:xfrm>
            <a:off x="6900611" y="1394988"/>
            <a:ext cx="2019300" cy="20478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25a7d83c6e0_0_199"/>
          <p:cNvSpPr txBox="1">
            <a:spLocks noGrp="1"/>
          </p:cNvSpPr>
          <p:nvPr>
            <p:ph type="title"/>
          </p:nvPr>
        </p:nvSpPr>
        <p:spPr>
          <a:xfrm>
            <a:off x="311700" y="1827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latin typeface="Calibri"/>
                <a:ea typeface="Calibri"/>
                <a:cs typeface="Calibri"/>
                <a:sym typeface="Calibri"/>
              </a:rPr>
              <a:t>…and we use </a:t>
            </a:r>
            <a:r>
              <a:rPr lang="en" u="sng">
                <a:latin typeface="Calibri"/>
                <a:ea typeface="Calibri"/>
                <a:cs typeface="Calibri"/>
                <a:sym typeface="Calibri"/>
              </a:rPr>
              <a:t>the same</a:t>
            </a:r>
            <a:r>
              <a:rPr lang="en">
                <a:latin typeface="Calibri"/>
                <a:ea typeface="Calibri"/>
                <a:cs typeface="Calibri"/>
                <a:sym typeface="Calibri"/>
              </a:rPr>
              <a:t> problem solving process at ALL 3 Tiers!</a:t>
            </a:r>
            <a:endParaRPr>
              <a:latin typeface="Calibri"/>
              <a:ea typeface="Calibri"/>
              <a:cs typeface="Calibri"/>
              <a:sym typeface="Calibri"/>
            </a:endParaRPr>
          </a:p>
        </p:txBody>
      </p:sp>
      <p:grpSp>
        <p:nvGrpSpPr>
          <p:cNvPr id="289" name="Google Shape;289;g25a7d83c6e0_0_199"/>
          <p:cNvGrpSpPr/>
          <p:nvPr/>
        </p:nvGrpSpPr>
        <p:grpSpPr>
          <a:xfrm>
            <a:off x="2543516" y="1081666"/>
            <a:ext cx="3709586" cy="3533045"/>
            <a:chOff x="2820225" y="891450"/>
            <a:chExt cx="3175200" cy="3175200"/>
          </a:xfrm>
        </p:grpSpPr>
        <p:sp>
          <p:nvSpPr>
            <p:cNvPr id="290" name="Google Shape;290;g25a7d83c6e0_0_199"/>
            <p:cNvSpPr/>
            <p:nvPr/>
          </p:nvSpPr>
          <p:spPr>
            <a:xfrm rot="10800000">
              <a:off x="2820225" y="891450"/>
              <a:ext cx="3175200" cy="3175200"/>
            </a:xfrm>
            <a:prstGeom prst="blockArc">
              <a:avLst>
                <a:gd name="adj1" fmla="val 5399801"/>
                <a:gd name="adj2" fmla="val 3012680"/>
                <a:gd name="adj3" fmla="val 6939"/>
              </a:avLst>
            </a:prstGeom>
            <a:solidFill>
              <a:srgbClr val="2E75B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291" name="Google Shape;291;g25a7d83c6e0_0_199"/>
            <p:cNvSpPr/>
            <p:nvPr/>
          </p:nvSpPr>
          <p:spPr>
            <a:xfrm rot="10800000">
              <a:off x="3175023" y="1179900"/>
              <a:ext cx="450600" cy="450600"/>
            </a:xfrm>
            <a:prstGeom prst="rtTriangle">
              <a:avLst/>
            </a:prstGeom>
            <a:solidFill>
              <a:srgbClr val="2E75B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grpSp>
      <p:sp>
        <p:nvSpPr>
          <p:cNvPr id="292" name="Google Shape;292;g25a7d83c6e0_0_199"/>
          <p:cNvSpPr/>
          <p:nvPr/>
        </p:nvSpPr>
        <p:spPr>
          <a:xfrm>
            <a:off x="5326180" y="2440081"/>
            <a:ext cx="1460400" cy="553500"/>
          </a:xfrm>
          <a:prstGeom prst="roundRect">
            <a:avLst>
              <a:gd name="adj" fmla="val 16667"/>
            </a:avLst>
          </a:prstGeom>
          <a:solidFill>
            <a:srgbClr val="6D9E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Calibri"/>
                <a:ea typeface="Calibri"/>
                <a:cs typeface="Calibri"/>
                <a:sym typeface="Calibri"/>
              </a:rPr>
              <a:t>Problem analysis</a:t>
            </a:r>
            <a:endParaRPr sz="1300" b="1" i="0" u="none" strike="noStrike" cap="none">
              <a:solidFill>
                <a:srgbClr val="000000"/>
              </a:solidFill>
              <a:latin typeface="Calibri"/>
              <a:ea typeface="Calibri"/>
              <a:cs typeface="Calibri"/>
              <a:sym typeface="Calibri"/>
            </a:endParaRPr>
          </a:p>
        </p:txBody>
      </p:sp>
      <p:sp>
        <p:nvSpPr>
          <p:cNvPr id="293" name="Google Shape;293;g25a7d83c6e0_0_199"/>
          <p:cNvSpPr/>
          <p:nvPr/>
        </p:nvSpPr>
        <p:spPr>
          <a:xfrm>
            <a:off x="3379279" y="865200"/>
            <a:ext cx="1460400" cy="553500"/>
          </a:xfrm>
          <a:prstGeom prst="roundRect">
            <a:avLst>
              <a:gd name="adj" fmla="val 16667"/>
            </a:avLst>
          </a:prstGeom>
          <a:solidFill>
            <a:srgbClr val="6D9E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Calibri"/>
                <a:ea typeface="Calibri"/>
                <a:cs typeface="Calibri"/>
                <a:sym typeface="Calibri"/>
              </a:rPr>
              <a:t>Problem identification</a:t>
            </a:r>
            <a:endParaRPr sz="1300" b="1" i="0" u="none" strike="noStrike" cap="none">
              <a:solidFill>
                <a:srgbClr val="000000"/>
              </a:solidFill>
              <a:latin typeface="Calibri"/>
              <a:ea typeface="Calibri"/>
              <a:cs typeface="Calibri"/>
              <a:sym typeface="Calibri"/>
            </a:endParaRPr>
          </a:p>
        </p:txBody>
      </p:sp>
      <p:sp>
        <p:nvSpPr>
          <p:cNvPr id="294" name="Google Shape;294;g25a7d83c6e0_0_199"/>
          <p:cNvSpPr/>
          <p:nvPr/>
        </p:nvSpPr>
        <p:spPr>
          <a:xfrm>
            <a:off x="1919000" y="2404933"/>
            <a:ext cx="1460400" cy="624300"/>
          </a:xfrm>
          <a:prstGeom prst="roundRect">
            <a:avLst>
              <a:gd name="adj" fmla="val 16667"/>
            </a:avLst>
          </a:prstGeom>
          <a:solidFill>
            <a:srgbClr val="6D9E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Calibri"/>
                <a:ea typeface="Calibri"/>
                <a:cs typeface="Calibri"/>
                <a:sym typeface="Calibri"/>
              </a:rPr>
              <a:t>Evaluate the response</a:t>
            </a:r>
            <a:endParaRPr sz="1300" b="1" i="0" u="none" strike="noStrike" cap="none">
              <a:solidFill>
                <a:srgbClr val="000000"/>
              </a:solidFill>
              <a:latin typeface="Calibri"/>
              <a:ea typeface="Calibri"/>
              <a:cs typeface="Calibri"/>
              <a:sym typeface="Calibri"/>
            </a:endParaRPr>
          </a:p>
        </p:txBody>
      </p:sp>
      <p:sp>
        <p:nvSpPr>
          <p:cNvPr id="295" name="Google Shape;295;g25a7d83c6e0_0_199"/>
          <p:cNvSpPr/>
          <p:nvPr/>
        </p:nvSpPr>
        <p:spPr>
          <a:xfrm>
            <a:off x="3553525" y="4112144"/>
            <a:ext cx="1460400" cy="624300"/>
          </a:xfrm>
          <a:prstGeom prst="roundRect">
            <a:avLst>
              <a:gd name="adj" fmla="val 16667"/>
            </a:avLst>
          </a:prstGeom>
          <a:solidFill>
            <a:srgbClr val="6D9E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Calibri"/>
                <a:ea typeface="Calibri"/>
                <a:cs typeface="Calibri"/>
                <a:sym typeface="Calibri"/>
              </a:rPr>
              <a:t>Develop and Implement a Plan</a:t>
            </a:r>
            <a:endParaRPr sz="1300" b="1" i="0" u="none" strike="noStrike" cap="none">
              <a:solidFill>
                <a:srgbClr val="000000"/>
              </a:solidFill>
              <a:latin typeface="Calibri"/>
              <a:ea typeface="Calibri"/>
              <a:cs typeface="Calibri"/>
              <a:sym typeface="Calibri"/>
            </a:endParaRPr>
          </a:p>
        </p:txBody>
      </p:sp>
      <p:sp>
        <p:nvSpPr>
          <p:cNvPr id="296" name="Google Shape;296;g25a7d83c6e0_0_199"/>
          <p:cNvSpPr txBox="1"/>
          <p:nvPr/>
        </p:nvSpPr>
        <p:spPr>
          <a:xfrm>
            <a:off x="5565025" y="4736450"/>
            <a:ext cx="3423300" cy="338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Calibri"/>
                <a:ea typeface="Calibri"/>
                <a:cs typeface="Calibri"/>
                <a:sym typeface="Calibri"/>
              </a:rPr>
              <a:t>Adapted from Gaunt, 2022 (APBS Conference Workshop)</a:t>
            </a:r>
            <a:endParaRPr sz="1000" b="0" i="0" u="none" strike="noStrike" cap="none">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7"/>
          <p:cNvSpPr txBox="1">
            <a:spLocks noGrp="1"/>
          </p:cNvSpPr>
          <p:nvPr>
            <p:ph type="title"/>
          </p:nvPr>
        </p:nvSpPr>
        <p:spPr>
          <a:xfrm>
            <a:off x="311700" y="445025"/>
            <a:ext cx="88323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Within the Tier 2 intervention group setting &amp; the classroom:</a:t>
            </a:r>
            <a:endParaRPr/>
          </a:p>
        </p:txBody>
      </p:sp>
      <p:sp>
        <p:nvSpPr>
          <p:cNvPr id="302" name="Google Shape;302;p7"/>
          <p:cNvSpPr txBox="1">
            <a:spLocks noGrp="1"/>
          </p:cNvSpPr>
          <p:nvPr>
            <p:ph type="body" idx="1"/>
          </p:nvPr>
        </p:nvSpPr>
        <p:spPr>
          <a:xfrm>
            <a:off x="534225" y="1152475"/>
            <a:ext cx="8032500" cy="34164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r>
              <a:rPr lang="en">
                <a:solidFill>
                  <a:schemeClr val="dk1"/>
                </a:solidFill>
              </a:rPr>
              <a:t>Educators:</a:t>
            </a:r>
            <a:endParaRPr>
              <a:solidFill>
                <a:schemeClr val="dk1"/>
              </a:solidFill>
            </a:endParaRPr>
          </a:p>
          <a:p>
            <a:pPr marL="0" lvl="0" indent="0" algn="l" rtl="0">
              <a:lnSpc>
                <a:spcPct val="115000"/>
              </a:lnSpc>
              <a:spcBef>
                <a:spcPts val="1200"/>
              </a:spcBef>
              <a:spcAft>
                <a:spcPts val="0"/>
              </a:spcAft>
              <a:buSzPts val="1800"/>
              <a:buNone/>
            </a:pPr>
            <a:r>
              <a:rPr lang="en">
                <a:solidFill>
                  <a:schemeClr val="dk1"/>
                </a:solidFill>
              </a:rPr>
              <a:t>…</a:t>
            </a:r>
            <a:r>
              <a:rPr lang="en" b="1">
                <a:solidFill>
                  <a:schemeClr val="dk1"/>
                </a:solidFill>
              </a:rPr>
              <a:t>explicitly teach</a:t>
            </a:r>
            <a:r>
              <a:rPr lang="en">
                <a:solidFill>
                  <a:schemeClr val="dk1"/>
                </a:solidFill>
              </a:rPr>
              <a:t> targeted SEB skills and connect targeted instruction to tier 1 norms or expectations. </a:t>
            </a:r>
            <a:endParaRPr>
              <a:solidFill>
                <a:schemeClr val="dk1"/>
              </a:solidFill>
            </a:endParaRPr>
          </a:p>
          <a:p>
            <a:pPr marL="0" lvl="0" indent="0" algn="l" rtl="0">
              <a:lnSpc>
                <a:spcPct val="115000"/>
              </a:lnSpc>
              <a:spcBef>
                <a:spcPts val="1200"/>
              </a:spcBef>
              <a:spcAft>
                <a:spcPts val="0"/>
              </a:spcAft>
              <a:buSzPts val="1800"/>
              <a:buNone/>
            </a:pPr>
            <a:r>
              <a:rPr lang="en">
                <a:solidFill>
                  <a:schemeClr val="dk1"/>
                </a:solidFill>
              </a:rPr>
              <a:t>…</a:t>
            </a:r>
            <a:r>
              <a:rPr lang="en" b="1">
                <a:solidFill>
                  <a:schemeClr val="dk1"/>
                </a:solidFill>
              </a:rPr>
              <a:t>[reinforce] prevention </a:t>
            </a:r>
            <a:r>
              <a:rPr lang="en">
                <a:solidFill>
                  <a:schemeClr val="dk1"/>
                </a:solidFill>
              </a:rPr>
              <a:t>when they increase structure, re-teach routines increase connections, target prompts and supervision, and implement targeted antecedent manipulations. </a:t>
            </a:r>
            <a:endParaRPr>
              <a:solidFill>
                <a:schemeClr val="dk1"/>
              </a:solidFill>
            </a:endParaRPr>
          </a:p>
          <a:p>
            <a:pPr marL="0" lvl="0" indent="0" algn="l" rtl="0">
              <a:lnSpc>
                <a:spcPct val="115000"/>
              </a:lnSpc>
              <a:spcBef>
                <a:spcPts val="1200"/>
              </a:spcBef>
              <a:spcAft>
                <a:spcPts val="1200"/>
              </a:spcAft>
              <a:buSzPts val="1800"/>
              <a:buNone/>
            </a:pPr>
            <a:r>
              <a:rPr lang="en">
                <a:solidFill>
                  <a:schemeClr val="dk1"/>
                </a:solidFill>
              </a:rPr>
              <a:t>…</a:t>
            </a:r>
            <a:r>
              <a:rPr lang="en" b="1">
                <a:solidFill>
                  <a:schemeClr val="dk1"/>
                </a:solidFill>
              </a:rPr>
              <a:t>target </a:t>
            </a:r>
            <a:r>
              <a:rPr lang="en">
                <a:solidFill>
                  <a:schemeClr val="dk1"/>
                </a:solidFill>
              </a:rPr>
              <a:t>how they respond; they increase specific positive and supportive feedback, enhance continuum of recognition strategies, and enhance strategies to decrease SEB challenges.</a:t>
            </a:r>
            <a:endParaRPr>
              <a:solidFill>
                <a:schemeClr val="dk1"/>
              </a:solidFill>
            </a:endParaRPr>
          </a:p>
        </p:txBody>
      </p:sp>
      <p:sp>
        <p:nvSpPr>
          <p:cNvPr id="303" name="Google Shape;303;p7"/>
          <p:cNvSpPr txBox="1"/>
          <p:nvPr/>
        </p:nvSpPr>
        <p:spPr>
          <a:xfrm>
            <a:off x="4080825" y="4645075"/>
            <a:ext cx="4992600" cy="346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 sz="1050" b="0" i="0" u="none" strike="noStrike" cap="none">
                <a:solidFill>
                  <a:schemeClr val="dk1"/>
                </a:solidFill>
                <a:highlight>
                  <a:schemeClr val="lt1"/>
                </a:highlight>
                <a:latin typeface="Roboto"/>
                <a:ea typeface="Roboto"/>
                <a:cs typeface="Roboto"/>
                <a:sym typeface="Roboto"/>
              </a:rPr>
              <a:t>(Adapted from Multi-Tiered System of Supports (MTSS) in the Classroom (2021)</a:t>
            </a:r>
            <a:endParaRPr sz="1400" b="0" i="0" u="none" strike="noStrike" cap="none">
              <a:solidFill>
                <a:schemeClr val="dk1"/>
              </a:solidFill>
              <a:highlight>
                <a:schemeClr val="lt1"/>
              </a:highlight>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sz="2500"/>
              <a:t>Definitions of Tier 2 Practices…</a:t>
            </a:r>
            <a:endParaRPr sz="2500"/>
          </a:p>
        </p:txBody>
      </p:sp>
      <p:pic>
        <p:nvPicPr>
          <p:cNvPr id="310" name="Google Shape;310;p8"/>
          <p:cNvPicPr preferRelativeResize="0"/>
          <p:nvPr/>
        </p:nvPicPr>
        <p:blipFill rotWithShape="1">
          <a:blip r:embed="rId3">
            <a:alphaModFix/>
          </a:blip>
          <a:srcRect/>
          <a:stretch/>
        </p:blipFill>
        <p:spPr>
          <a:xfrm>
            <a:off x="6430325" y="273850"/>
            <a:ext cx="2214425" cy="2374425"/>
          </a:xfrm>
          <a:prstGeom prst="rect">
            <a:avLst/>
          </a:prstGeom>
          <a:noFill/>
          <a:ln>
            <a:noFill/>
          </a:ln>
        </p:spPr>
      </p:pic>
      <p:sp>
        <p:nvSpPr>
          <p:cNvPr id="311" name="Google Shape;311;p8"/>
          <p:cNvSpPr txBox="1">
            <a:spLocks noGrp="1"/>
          </p:cNvSpPr>
          <p:nvPr>
            <p:ph type="body" idx="1"/>
          </p:nvPr>
        </p:nvSpPr>
        <p:spPr>
          <a:xfrm>
            <a:off x="679525" y="1191000"/>
            <a:ext cx="5881500" cy="3029100"/>
          </a:xfrm>
          <a:prstGeom prst="rect">
            <a:avLst/>
          </a:prstGeom>
          <a:noFill/>
          <a:ln>
            <a:noFill/>
          </a:ln>
        </p:spPr>
        <p:txBody>
          <a:bodyPr spcFirstLastPara="1" wrap="square" lIns="68575" tIns="34275" rIns="68575" bIns="34275" anchor="t" anchorCtr="0">
            <a:noAutofit/>
          </a:bodyPr>
          <a:lstStyle/>
          <a:p>
            <a:pPr marL="0" lvl="0" indent="0" algn="l" rtl="0">
              <a:lnSpc>
                <a:spcPct val="150000"/>
              </a:lnSpc>
              <a:spcBef>
                <a:spcPts val="0"/>
              </a:spcBef>
              <a:spcAft>
                <a:spcPts val="0"/>
              </a:spcAft>
              <a:buClr>
                <a:srgbClr val="000000"/>
              </a:buClr>
              <a:buSzPts val="1400"/>
              <a:buFont typeface="Arial"/>
              <a:buNone/>
            </a:pPr>
            <a:r>
              <a:rPr lang="en" sz="1700" b="1" i="1">
                <a:solidFill>
                  <a:srgbClr val="000000"/>
                </a:solidFill>
              </a:rPr>
              <a:t>From DE-MTSS Implementation Guide:</a:t>
            </a:r>
            <a:endParaRPr sz="1700" b="1" i="1">
              <a:solidFill>
                <a:srgbClr val="000000"/>
              </a:solidFill>
            </a:endParaRPr>
          </a:p>
          <a:p>
            <a:pPr marL="0" lvl="0" indent="0" algn="l" rtl="0">
              <a:lnSpc>
                <a:spcPct val="150000"/>
              </a:lnSpc>
              <a:spcBef>
                <a:spcPts val="0"/>
              </a:spcBef>
              <a:spcAft>
                <a:spcPts val="0"/>
              </a:spcAft>
              <a:buClr>
                <a:srgbClr val="000000"/>
              </a:buClr>
              <a:buSzPts val="1400"/>
              <a:buFont typeface="Arial"/>
              <a:buNone/>
            </a:pPr>
            <a:r>
              <a:rPr lang="en" sz="1700">
                <a:latin typeface="Arial"/>
                <a:ea typeface="Arial"/>
                <a:cs typeface="Arial"/>
                <a:sym typeface="Arial"/>
              </a:rPr>
              <a:t>Tier 2 interventions and supports are for students who continue to struggle after receiving high-quality Tier 1 instruction. Tier 2 interventions and supports are targeted to students’ needs and provide greater intensity (e.g., smaller group size, more practice opportunities) than Tier 1. Tier 2 supports are research based and delivered with fidelity. If a student’s performance improves, the student may no longer require Tier 2 interventions and supports.</a:t>
            </a:r>
            <a:endParaRPr sz="1700">
              <a:latin typeface="Arial"/>
              <a:ea typeface="Arial"/>
              <a:cs typeface="Arial"/>
              <a:sym typeface="Arial"/>
            </a:endParaRPr>
          </a:p>
          <a:p>
            <a:pPr marL="0" lvl="0" indent="0" algn="l" rtl="0">
              <a:lnSpc>
                <a:spcPct val="90000"/>
              </a:lnSpc>
              <a:spcBef>
                <a:spcPts val="800"/>
              </a:spcBef>
              <a:spcAft>
                <a:spcPts val="0"/>
              </a:spcAft>
              <a:buSzPts val="1400"/>
              <a:buNone/>
            </a:pPr>
            <a:endParaRPr/>
          </a:p>
          <a:p>
            <a:pPr marL="177800" lvl="0" indent="0" algn="l" rtl="0">
              <a:lnSpc>
                <a:spcPct val="90000"/>
              </a:lnSpc>
              <a:spcBef>
                <a:spcPts val="800"/>
              </a:spcBef>
              <a:spcAft>
                <a:spcPts val="0"/>
              </a:spcAft>
              <a:buSzPts val="1400"/>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1"/>
                                        </p:tgtEl>
                                        <p:attrNameLst>
                                          <p:attrName>style.visibility</p:attrName>
                                        </p:attrNameLst>
                                      </p:cBhvr>
                                      <p:to>
                                        <p:strVal val="visible"/>
                                      </p:to>
                                    </p:set>
                                    <p:animEffect transition="in" filter="fade">
                                      <p:cBhvr>
                                        <p:cTn id="7" dur="1000"/>
                                        <p:tgtEl>
                                          <p:spTgt spid="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25a7f7d0751_0_247"/>
          <p:cNvSpPr txBox="1">
            <a:spLocks noGrp="1"/>
          </p:cNvSpPr>
          <p:nvPr>
            <p:ph type="body" idx="1"/>
          </p:nvPr>
        </p:nvSpPr>
        <p:spPr>
          <a:xfrm>
            <a:off x="727650" y="726450"/>
            <a:ext cx="7688700" cy="814500"/>
          </a:xfrm>
          <a:prstGeom prst="rect">
            <a:avLst/>
          </a:prstGeom>
          <a:solidFill>
            <a:srgbClr val="FFE599"/>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457200" lvl="0" indent="0" algn="ctr" rtl="0">
              <a:lnSpc>
                <a:spcPct val="100000"/>
              </a:lnSpc>
              <a:spcBef>
                <a:spcPts val="0"/>
              </a:spcBef>
              <a:spcAft>
                <a:spcPts val="0"/>
              </a:spcAft>
              <a:buNone/>
            </a:pPr>
            <a:r>
              <a:rPr lang="en" b="1">
                <a:latin typeface="Proxima Nova"/>
                <a:ea typeface="Proxima Nova"/>
                <a:cs typeface="Proxima Nova"/>
                <a:sym typeface="Proxima Nova"/>
              </a:rPr>
              <a:t>Tier 2 Teaming:</a:t>
            </a:r>
            <a:r>
              <a:rPr lang="en">
                <a:latin typeface="Proxima Nova"/>
                <a:ea typeface="Proxima Nova"/>
                <a:cs typeface="Proxima Nova"/>
                <a:sym typeface="Proxima Nova"/>
              </a:rPr>
              <a:t> Creates &amp; Maintains </a:t>
            </a:r>
            <a:endParaRPr>
              <a:latin typeface="Proxima Nova"/>
              <a:ea typeface="Proxima Nova"/>
              <a:cs typeface="Proxima Nova"/>
              <a:sym typeface="Proxima Nova"/>
            </a:endParaRPr>
          </a:p>
          <a:p>
            <a:pPr marL="457200" lvl="0" indent="0" algn="ctr" rtl="0">
              <a:lnSpc>
                <a:spcPct val="100000"/>
              </a:lnSpc>
              <a:spcBef>
                <a:spcPts val="0"/>
              </a:spcBef>
              <a:spcAft>
                <a:spcPts val="0"/>
              </a:spcAft>
              <a:buNone/>
            </a:pPr>
            <a:r>
              <a:rPr lang="en">
                <a:latin typeface="Proxima Nova"/>
                <a:ea typeface="Proxima Nova"/>
                <a:cs typeface="Proxima Nova"/>
                <a:sym typeface="Proxima Nova"/>
              </a:rPr>
              <a:t>Your Tier 2 Systems, Problem-Solving, and Interventions</a:t>
            </a:r>
            <a:endParaRPr sz="1800">
              <a:latin typeface="Proxima Nova"/>
              <a:ea typeface="Proxima Nova"/>
              <a:cs typeface="Proxima Nova"/>
              <a:sym typeface="Proxima Nova"/>
            </a:endParaRPr>
          </a:p>
          <a:p>
            <a:pPr marL="0" lvl="0" indent="0" algn="l" rtl="0">
              <a:lnSpc>
                <a:spcPct val="100000"/>
              </a:lnSpc>
              <a:spcBef>
                <a:spcPts val="0"/>
              </a:spcBef>
              <a:spcAft>
                <a:spcPts val="0"/>
              </a:spcAft>
              <a:buNone/>
            </a:pPr>
            <a:endParaRPr sz="1800">
              <a:latin typeface="Proxima Nova"/>
              <a:ea typeface="Proxima Nova"/>
              <a:cs typeface="Proxima Nova"/>
              <a:sym typeface="Proxima Nova"/>
            </a:endParaRPr>
          </a:p>
        </p:txBody>
      </p:sp>
      <p:sp>
        <p:nvSpPr>
          <p:cNvPr id="317" name="Google Shape;317;g25a7f7d0751_0_247"/>
          <p:cNvSpPr txBox="1">
            <a:spLocks noGrp="1"/>
          </p:cNvSpPr>
          <p:nvPr>
            <p:ph type="body" idx="1"/>
          </p:nvPr>
        </p:nvSpPr>
        <p:spPr>
          <a:xfrm>
            <a:off x="204775" y="2949725"/>
            <a:ext cx="1554900" cy="12930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endParaRPr>
              <a:latin typeface="Proxima Nova"/>
              <a:ea typeface="Proxima Nova"/>
              <a:cs typeface="Proxima Nova"/>
              <a:sym typeface="Proxima Nova"/>
            </a:endParaRPr>
          </a:p>
          <a:p>
            <a:pPr marL="0" lvl="0" indent="0" algn="ctr" rtl="0">
              <a:lnSpc>
                <a:spcPct val="100000"/>
              </a:lnSpc>
              <a:spcBef>
                <a:spcPts val="0"/>
              </a:spcBef>
              <a:spcAft>
                <a:spcPts val="0"/>
              </a:spcAft>
              <a:buNone/>
            </a:pPr>
            <a:r>
              <a:rPr lang="en">
                <a:latin typeface="Proxima Nova"/>
                <a:ea typeface="Proxima Nova"/>
                <a:cs typeface="Proxima Nova"/>
                <a:sym typeface="Proxima Nova"/>
              </a:rPr>
              <a:t>Tier 1 Interventions</a:t>
            </a:r>
            <a:endParaRPr sz="1800">
              <a:latin typeface="Proxima Nova"/>
              <a:ea typeface="Proxima Nova"/>
              <a:cs typeface="Proxima Nova"/>
              <a:sym typeface="Proxima Nova"/>
            </a:endParaRPr>
          </a:p>
          <a:p>
            <a:pPr marL="0" lvl="0" indent="0" algn="l" rtl="0">
              <a:lnSpc>
                <a:spcPct val="100000"/>
              </a:lnSpc>
              <a:spcBef>
                <a:spcPts val="0"/>
              </a:spcBef>
              <a:spcAft>
                <a:spcPts val="0"/>
              </a:spcAft>
              <a:buNone/>
            </a:pPr>
            <a:endParaRPr sz="1800">
              <a:latin typeface="Proxima Nova"/>
              <a:ea typeface="Proxima Nova"/>
              <a:cs typeface="Proxima Nova"/>
              <a:sym typeface="Proxima Nova"/>
            </a:endParaRPr>
          </a:p>
        </p:txBody>
      </p:sp>
      <p:sp>
        <p:nvSpPr>
          <p:cNvPr id="318" name="Google Shape;318;g25a7f7d0751_0_247"/>
          <p:cNvSpPr txBox="1">
            <a:spLocks noGrp="1"/>
          </p:cNvSpPr>
          <p:nvPr>
            <p:ph type="body" idx="1"/>
          </p:nvPr>
        </p:nvSpPr>
        <p:spPr>
          <a:xfrm>
            <a:off x="3856025" y="2941925"/>
            <a:ext cx="1619700" cy="12930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100"/>
              <a:buFont typeface="Arial"/>
              <a:buNone/>
            </a:pPr>
            <a:r>
              <a:rPr lang="en">
                <a:latin typeface="Proxima Nova"/>
                <a:ea typeface="Proxima Nova"/>
                <a:cs typeface="Proxima Nova"/>
                <a:sym typeface="Proxima Nova"/>
              </a:rPr>
              <a:t>Outside Agency Providers</a:t>
            </a:r>
            <a:endParaRPr/>
          </a:p>
        </p:txBody>
      </p:sp>
      <p:cxnSp>
        <p:nvCxnSpPr>
          <p:cNvPr id="319" name="Google Shape;319;g25a7f7d0751_0_247"/>
          <p:cNvCxnSpPr/>
          <p:nvPr/>
        </p:nvCxnSpPr>
        <p:spPr>
          <a:xfrm rot="10800000" flipH="1">
            <a:off x="1270575" y="1763525"/>
            <a:ext cx="14700" cy="963600"/>
          </a:xfrm>
          <a:prstGeom prst="straightConnector1">
            <a:avLst/>
          </a:prstGeom>
          <a:noFill/>
          <a:ln w="28575" cap="flat" cmpd="sng">
            <a:solidFill>
              <a:srgbClr val="1155CC"/>
            </a:solidFill>
            <a:prstDash val="solid"/>
            <a:round/>
            <a:headEnd type="none" w="med" len="med"/>
            <a:tailEnd type="triangle" w="med" len="med"/>
          </a:ln>
        </p:spPr>
      </p:cxnSp>
      <p:cxnSp>
        <p:nvCxnSpPr>
          <p:cNvPr id="320" name="Google Shape;320;g25a7f7d0751_0_247"/>
          <p:cNvCxnSpPr/>
          <p:nvPr/>
        </p:nvCxnSpPr>
        <p:spPr>
          <a:xfrm flipH="1">
            <a:off x="974075" y="1722413"/>
            <a:ext cx="10200" cy="1045800"/>
          </a:xfrm>
          <a:prstGeom prst="straightConnector1">
            <a:avLst/>
          </a:prstGeom>
          <a:noFill/>
          <a:ln w="28575" cap="flat" cmpd="sng">
            <a:solidFill>
              <a:srgbClr val="1155CC"/>
            </a:solidFill>
            <a:prstDash val="solid"/>
            <a:round/>
            <a:headEnd type="none" w="med" len="med"/>
            <a:tailEnd type="triangle" w="med" len="med"/>
          </a:ln>
        </p:spPr>
      </p:cxnSp>
      <p:sp>
        <p:nvSpPr>
          <p:cNvPr id="321" name="Google Shape;321;g25a7f7d0751_0_247"/>
          <p:cNvSpPr txBox="1">
            <a:spLocks noGrp="1"/>
          </p:cNvSpPr>
          <p:nvPr>
            <p:ph type="body" idx="1"/>
          </p:nvPr>
        </p:nvSpPr>
        <p:spPr>
          <a:xfrm>
            <a:off x="1914300" y="2949725"/>
            <a:ext cx="1787100" cy="12774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endParaRPr sz="700">
              <a:latin typeface="Proxima Nova"/>
              <a:ea typeface="Proxima Nova"/>
              <a:cs typeface="Proxima Nova"/>
              <a:sym typeface="Proxima Nova"/>
            </a:endParaRPr>
          </a:p>
          <a:p>
            <a:pPr marL="0" lvl="0" indent="0" algn="ctr" rtl="0">
              <a:lnSpc>
                <a:spcPct val="100000"/>
              </a:lnSpc>
              <a:spcBef>
                <a:spcPts val="0"/>
              </a:spcBef>
              <a:spcAft>
                <a:spcPts val="0"/>
              </a:spcAft>
              <a:buClr>
                <a:schemeClr val="dk1"/>
              </a:buClr>
              <a:buSzPts val="1100"/>
              <a:buFont typeface="Arial"/>
              <a:buNone/>
            </a:pPr>
            <a:r>
              <a:rPr lang="en">
                <a:latin typeface="Proxima Nova"/>
                <a:ea typeface="Proxima Nova"/>
                <a:cs typeface="Proxima Nova"/>
                <a:sym typeface="Proxima Nova"/>
              </a:rPr>
              <a:t>Universal Screening</a:t>
            </a:r>
            <a:endParaRPr>
              <a:latin typeface="Proxima Nova"/>
              <a:ea typeface="Proxima Nova"/>
              <a:cs typeface="Proxima Nova"/>
              <a:sym typeface="Proxima Nova"/>
            </a:endParaRPr>
          </a:p>
          <a:p>
            <a:pPr marL="0" lvl="0" indent="0" algn="ctr" rtl="0">
              <a:lnSpc>
                <a:spcPct val="100000"/>
              </a:lnSpc>
              <a:spcBef>
                <a:spcPts val="0"/>
              </a:spcBef>
              <a:spcAft>
                <a:spcPts val="0"/>
              </a:spcAft>
              <a:buNone/>
            </a:pPr>
            <a:r>
              <a:rPr lang="en">
                <a:latin typeface="Proxima Nova"/>
                <a:ea typeface="Proxima Nova"/>
                <a:cs typeface="Proxima Nova"/>
                <a:sym typeface="Proxima Nova"/>
              </a:rPr>
              <a:t>Efforts</a:t>
            </a:r>
            <a:endParaRPr>
              <a:latin typeface="Proxima Nova"/>
              <a:ea typeface="Proxima Nova"/>
              <a:cs typeface="Proxima Nova"/>
              <a:sym typeface="Proxima Nova"/>
            </a:endParaRPr>
          </a:p>
          <a:p>
            <a:pPr marL="0" lvl="0" indent="0" algn="ctr" rtl="0">
              <a:lnSpc>
                <a:spcPct val="100000"/>
              </a:lnSpc>
              <a:spcBef>
                <a:spcPts val="0"/>
              </a:spcBef>
              <a:spcAft>
                <a:spcPts val="0"/>
              </a:spcAft>
              <a:buNone/>
            </a:pPr>
            <a:endParaRPr sz="1000">
              <a:latin typeface="Proxima Nova"/>
              <a:ea typeface="Proxima Nova"/>
              <a:cs typeface="Proxima Nova"/>
              <a:sym typeface="Proxima Nova"/>
            </a:endParaRPr>
          </a:p>
        </p:txBody>
      </p:sp>
      <p:sp>
        <p:nvSpPr>
          <p:cNvPr id="322" name="Google Shape;322;g25a7f7d0751_0_247"/>
          <p:cNvSpPr txBox="1">
            <a:spLocks noGrp="1"/>
          </p:cNvSpPr>
          <p:nvPr>
            <p:ph type="body" idx="1"/>
          </p:nvPr>
        </p:nvSpPr>
        <p:spPr>
          <a:xfrm>
            <a:off x="7353700" y="2941925"/>
            <a:ext cx="1554900" cy="12930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a:latin typeface="Proxima Nova"/>
                <a:ea typeface="Proxima Nova"/>
                <a:cs typeface="Proxima Nova"/>
                <a:sym typeface="Proxima Nova"/>
              </a:rPr>
              <a:t>Reintegration</a:t>
            </a:r>
            <a:endParaRPr>
              <a:latin typeface="Proxima Nova"/>
              <a:ea typeface="Proxima Nova"/>
              <a:cs typeface="Proxima Nova"/>
              <a:sym typeface="Proxima Nova"/>
            </a:endParaRPr>
          </a:p>
          <a:p>
            <a:pPr marL="0" lvl="0" indent="0" algn="ctr" rtl="0">
              <a:lnSpc>
                <a:spcPct val="100000"/>
              </a:lnSpc>
              <a:spcBef>
                <a:spcPts val="0"/>
              </a:spcBef>
              <a:spcAft>
                <a:spcPts val="0"/>
              </a:spcAft>
              <a:buNone/>
            </a:pPr>
            <a:r>
              <a:rPr lang="en">
                <a:latin typeface="Proxima Nova"/>
                <a:ea typeface="Proxima Nova"/>
                <a:cs typeface="Proxima Nova"/>
                <a:sym typeface="Proxima Nova"/>
              </a:rPr>
              <a:t>Efforts</a:t>
            </a:r>
            <a:endParaRPr/>
          </a:p>
        </p:txBody>
      </p:sp>
      <p:sp>
        <p:nvSpPr>
          <p:cNvPr id="323" name="Google Shape;323;g25a7f7d0751_0_247"/>
          <p:cNvSpPr txBox="1">
            <a:spLocks noGrp="1"/>
          </p:cNvSpPr>
          <p:nvPr>
            <p:ph type="body" idx="1"/>
          </p:nvPr>
        </p:nvSpPr>
        <p:spPr>
          <a:xfrm>
            <a:off x="5630350" y="2949725"/>
            <a:ext cx="1554900" cy="12930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a:latin typeface="Proxima Nova"/>
                <a:ea typeface="Proxima Nova"/>
                <a:cs typeface="Proxima Nova"/>
                <a:sym typeface="Proxima Nova"/>
              </a:rPr>
              <a:t>Tier 3 Interventions</a:t>
            </a:r>
            <a:endParaRPr/>
          </a:p>
        </p:txBody>
      </p:sp>
      <p:cxnSp>
        <p:nvCxnSpPr>
          <p:cNvPr id="324" name="Google Shape;324;g25a7f7d0751_0_247"/>
          <p:cNvCxnSpPr/>
          <p:nvPr/>
        </p:nvCxnSpPr>
        <p:spPr>
          <a:xfrm rot="10800000" flipH="1">
            <a:off x="2948750" y="1826238"/>
            <a:ext cx="14700" cy="963600"/>
          </a:xfrm>
          <a:prstGeom prst="straightConnector1">
            <a:avLst/>
          </a:prstGeom>
          <a:noFill/>
          <a:ln w="28575" cap="flat" cmpd="sng">
            <a:solidFill>
              <a:srgbClr val="1155CC"/>
            </a:solidFill>
            <a:prstDash val="solid"/>
            <a:round/>
            <a:headEnd type="none" w="med" len="med"/>
            <a:tailEnd type="triangle" w="med" len="med"/>
          </a:ln>
        </p:spPr>
      </p:cxnSp>
      <p:cxnSp>
        <p:nvCxnSpPr>
          <p:cNvPr id="325" name="Google Shape;325;g25a7f7d0751_0_247"/>
          <p:cNvCxnSpPr/>
          <p:nvPr/>
        </p:nvCxnSpPr>
        <p:spPr>
          <a:xfrm flipH="1">
            <a:off x="2652250" y="1785125"/>
            <a:ext cx="10200" cy="1045800"/>
          </a:xfrm>
          <a:prstGeom prst="straightConnector1">
            <a:avLst/>
          </a:prstGeom>
          <a:noFill/>
          <a:ln w="28575" cap="flat" cmpd="sng">
            <a:solidFill>
              <a:srgbClr val="1155CC"/>
            </a:solidFill>
            <a:prstDash val="solid"/>
            <a:round/>
            <a:headEnd type="none" w="med" len="med"/>
            <a:tailEnd type="triangle" w="med" len="med"/>
          </a:ln>
        </p:spPr>
      </p:cxnSp>
      <p:cxnSp>
        <p:nvCxnSpPr>
          <p:cNvPr id="326" name="Google Shape;326;g25a7f7d0751_0_247"/>
          <p:cNvCxnSpPr/>
          <p:nvPr/>
        </p:nvCxnSpPr>
        <p:spPr>
          <a:xfrm rot="10800000" flipH="1">
            <a:off x="4806775" y="1822338"/>
            <a:ext cx="14700" cy="963600"/>
          </a:xfrm>
          <a:prstGeom prst="straightConnector1">
            <a:avLst/>
          </a:prstGeom>
          <a:noFill/>
          <a:ln w="28575" cap="flat" cmpd="sng">
            <a:solidFill>
              <a:srgbClr val="1155CC"/>
            </a:solidFill>
            <a:prstDash val="solid"/>
            <a:round/>
            <a:headEnd type="none" w="med" len="med"/>
            <a:tailEnd type="triangle" w="med" len="med"/>
          </a:ln>
        </p:spPr>
      </p:cxnSp>
      <p:cxnSp>
        <p:nvCxnSpPr>
          <p:cNvPr id="327" name="Google Shape;327;g25a7f7d0751_0_247"/>
          <p:cNvCxnSpPr/>
          <p:nvPr/>
        </p:nvCxnSpPr>
        <p:spPr>
          <a:xfrm flipH="1">
            <a:off x="4510275" y="1781225"/>
            <a:ext cx="10200" cy="1045800"/>
          </a:xfrm>
          <a:prstGeom prst="straightConnector1">
            <a:avLst/>
          </a:prstGeom>
          <a:noFill/>
          <a:ln w="28575" cap="flat" cmpd="sng">
            <a:solidFill>
              <a:srgbClr val="1155CC"/>
            </a:solidFill>
            <a:prstDash val="solid"/>
            <a:round/>
            <a:headEnd type="none" w="med" len="med"/>
            <a:tailEnd type="triangle" w="med" len="med"/>
          </a:ln>
        </p:spPr>
      </p:cxnSp>
      <p:cxnSp>
        <p:nvCxnSpPr>
          <p:cNvPr id="328" name="Google Shape;328;g25a7f7d0751_0_247"/>
          <p:cNvCxnSpPr/>
          <p:nvPr/>
        </p:nvCxnSpPr>
        <p:spPr>
          <a:xfrm rot="10800000" flipH="1">
            <a:off x="6548700" y="1826238"/>
            <a:ext cx="14700" cy="963600"/>
          </a:xfrm>
          <a:prstGeom prst="straightConnector1">
            <a:avLst/>
          </a:prstGeom>
          <a:noFill/>
          <a:ln w="28575" cap="flat" cmpd="sng">
            <a:solidFill>
              <a:srgbClr val="1155CC"/>
            </a:solidFill>
            <a:prstDash val="solid"/>
            <a:round/>
            <a:headEnd type="none" w="med" len="med"/>
            <a:tailEnd type="triangle" w="med" len="med"/>
          </a:ln>
        </p:spPr>
      </p:cxnSp>
      <p:cxnSp>
        <p:nvCxnSpPr>
          <p:cNvPr id="329" name="Google Shape;329;g25a7f7d0751_0_247"/>
          <p:cNvCxnSpPr/>
          <p:nvPr/>
        </p:nvCxnSpPr>
        <p:spPr>
          <a:xfrm flipH="1">
            <a:off x="6252200" y="1785125"/>
            <a:ext cx="10200" cy="1045800"/>
          </a:xfrm>
          <a:prstGeom prst="straightConnector1">
            <a:avLst/>
          </a:prstGeom>
          <a:noFill/>
          <a:ln w="28575" cap="flat" cmpd="sng">
            <a:solidFill>
              <a:srgbClr val="1155CC"/>
            </a:solidFill>
            <a:prstDash val="solid"/>
            <a:round/>
            <a:headEnd type="none" w="med" len="med"/>
            <a:tailEnd type="triangle" w="med" len="med"/>
          </a:ln>
        </p:spPr>
      </p:cxnSp>
      <p:cxnSp>
        <p:nvCxnSpPr>
          <p:cNvPr id="330" name="Google Shape;330;g25a7f7d0751_0_247"/>
          <p:cNvCxnSpPr/>
          <p:nvPr/>
        </p:nvCxnSpPr>
        <p:spPr>
          <a:xfrm rot="10800000" flipH="1">
            <a:off x="8290625" y="1826250"/>
            <a:ext cx="14700" cy="963600"/>
          </a:xfrm>
          <a:prstGeom prst="straightConnector1">
            <a:avLst/>
          </a:prstGeom>
          <a:noFill/>
          <a:ln w="28575" cap="flat" cmpd="sng">
            <a:solidFill>
              <a:srgbClr val="1155CC"/>
            </a:solidFill>
            <a:prstDash val="solid"/>
            <a:round/>
            <a:headEnd type="none" w="med" len="med"/>
            <a:tailEnd type="triangle" w="med" len="med"/>
          </a:ln>
        </p:spPr>
      </p:cxnSp>
      <p:cxnSp>
        <p:nvCxnSpPr>
          <p:cNvPr id="331" name="Google Shape;331;g25a7f7d0751_0_247"/>
          <p:cNvCxnSpPr/>
          <p:nvPr/>
        </p:nvCxnSpPr>
        <p:spPr>
          <a:xfrm flipH="1">
            <a:off x="7994125" y="1785138"/>
            <a:ext cx="10200" cy="1045800"/>
          </a:xfrm>
          <a:prstGeom prst="straightConnector1">
            <a:avLst/>
          </a:prstGeom>
          <a:noFill/>
          <a:ln w="28575" cap="flat" cmpd="sng">
            <a:solidFill>
              <a:srgbClr val="1155CC"/>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10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BE5F1"/>
        </a:solidFill>
        <a:effectLst/>
      </p:bgPr>
    </p:bg>
    <p:spTree>
      <p:nvGrpSpPr>
        <p:cNvPr id="1" name="Shape 335"/>
        <p:cNvGrpSpPr/>
        <p:nvPr/>
      </p:nvGrpSpPr>
      <p:grpSpPr>
        <a:xfrm>
          <a:off x="0" y="0"/>
          <a:ext cx="0" cy="0"/>
          <a:chOff x="0" y="0"/>
          <a:chExt cx="0" cy="0"/>
        </a:xfrm>
      </p:grpSpPr>
      <p:sp>
        <p:nvSpPr>
          <p:cNvPr id="336" name="Google Shape;336;g25be4e79794_5_45"/>
          <p:cNvSpPr txBox="1">
            <a:spLocks noGrp="1"/>
          </p:cNvSpPr>
          <p:nvPr>
            <p:ph type="ctrTitle"/>
          </p:nvPr>
        </p:nvSpPr>
        <p:spPr>
          <a:xfrm>
            <a:off x="311700" y="744575"/>
            <a:ext cx="8520600" cy="18174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Cheryl Carey</a:t>
            </a:r>
            <a:endParaRPr/>
          </a:p>
        </p:txBody>
      </p:sp>
      <p:sp>
        <p:nvSpPr>
          <p:cNvPr id="337" name="Google Shape;337;g25be4e79794_5_45"/>
          <p:cNvSpPr txBox="1">
            <a:spLocks noGrp="1"/>
          </p:cNvSpPr>
          <p:nvPr>
            <p:ph type="subTitle" idx="1"/>
          </p:nvPr>
        </p:nvSpPr>
        <p:spPr>
          <a:xfrm>
            <a:off x="221850" y="2620750"/>
            <a:ext cx="8520600" cy="1817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Breakfast Club</a:t>
            </a:r>
            <a:endParaRPr/>
          </a:p>
          <a:p>
            <a:pPr marL="0" lvl="0" indent="0" algn="ctr" rtl="0">
              <a:spcBef>
                <a:spcPts val="0"/>
              </a:spcBef>
              <a:spcAft>
                <a:spcPts val="0"/>
              </a:spcAft>
              <a:buNone/>
            </a:pPr>
            <a:r>
              <a:rPr lang="en"/>
              <a:t> (Homework Club)</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BE5F1"/>
        </a:solidFill>
        <a:effectLst/>
      </p:bgPr>
    </p:bg>
    <p:spTree>
      <p:nvGrpSpPr>
        <p:cNvPr id="1" name="Shape 341"/>
        <p:cNvGrpSpPr/>
        <p:nvPr/>
      </p:nvGrpSpPr>
      <p:grpSpPr>
        <a:xfrm>
          <a:off x="0" y="0"/>
          <a:ext cx="0" cy="0"/>
          <a:chOff x="0" y="0"/>
          <a:chExt cx="0" cy="0"/>
        </a:xfrm>
      </p:grpSpPr>
      <p:sp>
        <p:nvSpPr>
          <p:cNvPr id="342" name="Google Shape;342;g25be4e79794_5_51"/>
          <p:cNvSpPr txBox="1">
            <a:spLocks noGrp="1"/>
          </p:cNvSpPr>
          <p:nvPr>
            <p:ph type="ctrTitle"/>
          </p:nvPr>
        </p:nvSpPr>
        <p:spPr>
          <a:xfrm>
            <a:off x="311700" y="503450"/>
            <a:ext cx="8520600" cy="630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a:t>The Breakfast (homework) Club</a:t>
            </a:r>
            <a:endParaRPr sz="3500"/>
          </a:p>
        </p:txBody>
      </p:sp>
      <p:sp>
        <p:nvSpPr>
          <p:cNvPr id="343" name="Google Shape;343;g25be4e79794_5_51"/>
          <p:cNvSpPr txBox="1">
            <a:spLocks noGrp="1"/>
          </p:cNvSpPr>
          <p:nvPr>
            <p:ph type="subTitle" idx="1"/>
          </p:nvPr>
        </p:nvSpPr>
        <p:spPr>
          <a:xfrm>
            <a:off x="168775" y="1134050"/>
            <a:ext cx="8831700" cy="3750000"/>
          </a:xfrm>
          <a:prstGeom prst="rect">
            <a:avLst/>
          </a:prstGeom>
        </p:spPr>
        <p:txBody>
          <a:bodyPr spcFirstLastPara="1" wrap="square" lIns="91425" tIns="91425" rIns="91425" bIns="91425" anchor="t" anchorCtr="0">
            <a:normAutofit lnSpcReduction="10000"/>
          </a:bodyPr>
          <a:lstStyle/>
          <a:p>
            <a:pPr marL="0" lvl="0" indent="0" algn="ctr" rtl="0">
              <a:lnSpc>
                <a:spcPct val="115000"/>
              </a:lnSpc>
              <a:spcBef>
                <a:spcPts val="0"/>
              </a:spcBef>
              <a:spcAft>
                <a:spcPts val="0"/>
              </a:spcAft>
              <a:buNone/>
            </a:pPr>
            <a:r>
              <a:rPr lang="en" sz="2400" b="1"/>
              <a:t>Tier 2 target group</a:t>
            </a:r>
            <a:r>
              <a:rPr lang="en" sz="2400"/>
              <a:t> - students that had come up during MTSS meetings (academic concerns AND not completing homework) 4 third and 3 second graders</a:t>
            </a:r>
            <a:endParaRPr sz="2400"/>
          </a:p>
          <a:p>
            <a:pPr marL="0" lvl="0" indent="0" algn="ctr" rtl="0">
              <a:lnSpc>
                <a:spcPct val="115000"/>
              </a:lnSpc>
              <a:spcBef>
                <a:spcPts val="0"/>
              </a:spcBef>
              <a:spcAft>
                <a:spcPts val="0"/>
              </a:spcAft>
              <a:buNone/>
            </a:pPr>
            <a:r>
              <a:rPr lang="en" sz="2400" b="1"/>
              <a:t>Time - </a:t>
            </a:r>
            <a:r>
              <a:rPr lang="en" sz="2400"/>
              <a:t>during breakfast </a:t>
            </a:r>
            <a:endParaRPr sz="2400"/>
          </a:p>
          <a:p>
            <a:pPr marL="0" lvl="0" indent="0" algn="ctr" rtl="0">
              <a:lnSpc>
                <a:spcPct val="115000"/>
              </a:lnSpc>
              <a:spcBef>
                <a:spcPts val="0"/>
              </a:spcBef>
              <a:spcAft>
                <a:spcPts val="0"/>
              </a:spcAft>
              <a:buNone/>
            </a:pPr>
            <a:r>
              <a:rPr lang="en" sz="2400" b="1"/>
              <a:t>Location</a:t>
            </a:r>
            <a:r>
              <a:rPr lang="en" sz="2400"/>
              <a:t> - cafeteria (tables up front)</a:t>
            </a:r>
            <a:endParaRPr sz="2400"/>
          </a:p>
          <a:p>
            <a:pPr marL="0" lvl="0" indent="0" algn="ctr" rtl="0">
              <a:lnSpc>
                <a:spcPct val="115000"/>
              </a:lnSpc>
              <a:spcBef>
                <a:spcPts val="0"/>
              </a:spcBef>
              <a:spcAft>
                <a:spcPts val="0"/>
              </a:spcAft>
              <a:buNone/>
            </a:pPr>
            <a:r>
              <a:rPr lang="en" sz="2400" b="1"/>
              <a:t>Coordinator</a:t>
            </a:r>
            <a:r>
              <a:rPr lang="en" sz="2400"/>
              <a:t> - school counselor (breakfast duty)</a:t>
            </a:r>
            <a:endParaRPr sz="2400"/>
          </a:p>
          <a:p>
            <a:pPr marL="0" lvl="0" indent="0" algn="ctr" rtl="0">
              <a:lnSpc>
                <a:spcPct val="115000"/>
              </a:lnSpc>
              <a:spcBef>
                <a:spcPts val="0"/>
              </a:spcBef>
              <a:spcAft>
                <a:spcPts val="0"/>
              </a:spcAft>
              <a:buNone/>
            </a:pPr>
            <a:r>
              <a:rPr lang="en" sz="2400" b="1"/>
              <a:t>Grade levels</a:t>
            </a:r>
            <a:r>
              <a:rPr lang="en" sz="2400"/>
              <a:t> - 2nd, 3rd moved to involve all grades </a:t>
            </a:r>
            <a:endParaRPr sz="2400"/>
          </a:p>
          <a:p>
            <a:pPr marL="0" lvl="0" indent="0" algn="ctr" rtl="0">
              <a:lnSpc>
                <a:spcPct val="115000"/>
              </a:lnSpc>
              <a:spcBef>
                <a:spcPts val="0"/>
              </a:spcBef>
              <a:spcAft>
                <a:spcPts val="0"/>
              </a:spcAft>
              <a:buNone/>
            </a:pPr>
            <a:r>
              <a:rPr lang="en" sz="2400" b="1"/>
              <a:t>Areas of focus</a:t>
            </a:r>
            <a:r>
              <a:rPr lang="en" sz="2400"/>
              <a:t> - eventually -we covered it all </a:t>
            </a:r>
            <a:endParaRPr sz="2400"/>
          </a:p>
          <a:p>
            <a:pPr marL="0" lvl="0" indent="0" algn="ctr" rtl="0">
              <a:lnSpc>
                <a:spcPct val="115000"/>
              </a:lnSpc>
              <a:spcBef>
                <a:spcPts val="0"/>
              </a:spcBef>
              <a:spcAft>
                <a:spcPts val="0"/>
              </a:spcAft>
              <a:buNone/>
            </a:pPr>
            <a:r>
              <a:rPr lang="en" sz="2400" b="1"/>
              <a:t>Supplies</a:t>
            </a:r>
            <a:r>
              <a:rPr lang="en" sz="2400"/>
              <a:t> - pencils/erasers, timers, crayons, buddies</a:t>
            </a:r>
            <a:endParaRPr sz="2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BE5F1"/>
        </a:solidFill>
        <a:effectLst/>
      </p:bgPr>
    </p:bg>
    <p:spTree>
      <p:nvGrpSpPr>
        <p:cNvPr id="1" name="Shape 347"/>
        <p:cNvGrpSpPr/>
        <p:nvPr/>
      </p:nvGrpSpPr>
      <p:grpSpPr>
        <a:xfrm>
          <a:off x="0" y="0"/>
          <a:ext cx="0" cy="0"/>
          <a:chOff x="0" y="0"/>
          <a:chExt cx="0" cy="0"/>
        </a:xfrm>
      </p:grpSpPr>
      <p:sp>
        <p:nvSpPr>
          <p:cNvPr id="348" name="Google Shape;348;g25be4e79794_5_56"/>
          <p:cNvSpPr txBox="1">
            <a:spLocks noGrp="1"/>
          </p:cNvSpPr>
          <p:nvPr>
            <p:ph type="ctrTitle"/>
          </p:nvPr>
        </p:nvSpPr>
        <p:spPr>
          <a:xfrm>
            <a:off x="311700" y="802100"/>
            <a:ext cx="8520600" cy="763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3500"/>
              <a:t>How Our Club Related </a:t>
            </a:r>
            <a:endParaRPr sz="3500"/>
          </a:p>
          <a:p>
            <a:pPr marL="0" lvl="0" indent="0" algn="ctr" rtl="0">
              <a:spcBef>
                <a:spcPts val="0"/>
              </a:spcBef>
              <a:spcAft>
                <a:spcPts val="0"/>
              </a:spcAft>
              <a:buSzPts val="990"/>
              <a:buNone/>
            </a:pPr>
            <a:r>
              <a:rPr lang="en" sz="3500"/>
              <a:t>to Tier 1 Interventions</a:t>
            </a:r>
            <a:endParaRPr sz="3500"/>
          </a:p>
        </p:txBody>
      </p:sp>
      <p:sp>
        <p:nvSpPr>
          <p:cNvPr id="349" name="Google Shape;349;g25be4e79794_5_56"/>
          <p:cNvSpPr txBox="1">
            <a:spLocks noGrp="1"/>
          </p:cNvSpPr>
          <p:nvPr>
            <p:ph type="subTitle" idx="1"/>
          </p:nvPr>
        </p:nvSpPr>
        <p:spPr>
          <a:xfrm>
            <a:off x="533025" y="1565300"/>
            <a:ext cx="8246100" cy="3318300"/>
          </a:xfrm>
          <a:prstGeom prst="rect">
            <a:avLst/>
          </a:prstGeom>
        </p:spPr>
        <p:txBody>
          <a:bodyPr spcFirstLastPara="1" wrap="square" lIns="91425" tIns="91425" rIns="91425" bIns="91425" anchor="t" anchorCtr="0">
            <a:normAutofit fontScale="62500" lnSpcReduction="20000"/>
          </a:bodyPr>
          <a:lstStyle/>
          <a:p>
            <a:pPr marL="0" lvl="0" indent="0" algn="l" rtl="0">
              <a:spcBef>
                <a:spcPts val="0"/>
              </a:spcBef>
              <a:spcAft>
                <a:spcPts val="0"/>
              </a:spcAft>
              <a:buNone/>
            </a:pPr>
            <a:r>
              <a:rPr lang="en"/>
              <a:t>“Breakfast Club” evolved and eventually became known as HOMEWORK CLUB.  </a:t>
            </a:r>
            <a:endParaRPr/>
          </a:p>
          <a:p>
            <a:pPr marL="0" lvl="0" indent="0" algn="l" rtl="0">
              <a:spcBef>
                <a:spcPts val="0"/>
              </a:spcBef>
              <a:spcAft>
                <a:spcPts val="0"/>
              </a:spcAft>
              <a:buNone/>
            </a:pPr>
            <a:endParaRPr/>
          </a:p>
          <a:p>
            <a:pPr marL="0" lvl="0" indent="0" algn="l" rtl="0">
              <a:spcBef>
                <a:spcPts val="0"/>
              </a:spcBef>
              <a:spcAft>
                <a:spcPts val="0"/>
              </a:spcAft>
              <a:buNone/>
            </a:pPr>
            <a:r>
              <a:rPr lang="en"/>
              <a:t>All students saw it as a safe place.  Sometimes used just as a quick review before a spelling or vocabulary test.  Sometimes used as math fact - sight word practice.</a:t>
            </a:r>
            <a:endParaRPr/>
          </a:p>
          <a:p>
            <a:pPr marL="0" lvl="0" indent="0" algn="l" rtl="0">
              <a:spcBef>
                <a:spcPts val="0"/>
              </a:spcBef>
              <a:spcAft>
                <a:spcPts val="0"/>
              </a:spcAft>
              <a:buNone/>
            </a:pPr>
            <a:endParaRPr/>
          </a:p>
          <a:p>
            <a:pPr marL="0" lvl="0" indent="0" algn="l" rtl="0">
              <a:spcBef>
                <a:spcPts val="0"/>
              </a:spcBef>
              <a:spcAft>
                <a:spcPts val="0"/>
              </a:spcAft>
              <a:buNone/>
            </a:pPr>
            <a:r>
              <a:rPr lang="en"/>
              <a:t>As a staff we had a lot of discussion about homework.   We reviewed research (looking at data).  Homework club lead to many successes (academically- social/emotionally- behaviorally) DATA showed this for all students.  (not just those targeted) </a:t>
            </a:r>
            <a:endParaRPr/>
          </a:p>
          <a:p>
            <a:pPr marL="0" lvl="0" indent="0" algn="l" rtl="0">
              <a:spcBef>
                <a:spcPts val="0"/>
              </a:spcBef>
              <a:spcAft>
                <a:spcPts val="0"/>
              </a:spcAft>
              <a:buNone/>
            </a:pPr>
            <a:endParaRPr/>
          </a:p>
          <a:p>
            <a:pPr marL="0" lvl="0" indent="0" algn="l" rtl="0">
              <a:spcBef>
                <a:spcPts val="0"/>
              </a:spcBef>
              <a:spcAft>
                <a:spcPts val="0"/>
              </a:spcAft>
              <a:buNone/>
            </a:pPr>
            <a:r>
              <a:rPr lang="en"/>
              <a:t>Each team member brings different levels of expertise to  IST/MTSS meetings.  As the school counselor, I trust the academic integrity of our teachers.  Homework club opened many eyes - a simple - no loss of “academic time” intervention was a win/win for so many.  This lead to be a great reinforcement for all staff - the  whole child perspective-  thanks to the data collected during Tier 2 programming.</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BE5F1"/>
        </a:solidFill>
        <a:effectLst/>
      </p:bgPr>
    </p:bg>
    <p:spTree>
      <p:nvGrpSpPr>
        <p:cNvPr id="1" name="Shape 353"/>
        <p:cNvGrpSpPr/>
        <p:nvPr/>
      </p:nvGrpSpPr>
      <p:grpSpPr>
        <a:xfrm>
          <a:off x="0" y="0"/>
          <a:ext cx="0" cy="0"/>
          <a:chOff x="0" y="0"/>
          <a:chExt cx="0" cy="0"/>
        </a:xfrm>
      </p:grpSpPr>
      <p:sp>
        <p:nvSpPr>
          <p:cNvPr id="354" name="Google Shape;354;g25be4e79794_5_61"/>
          <p:cNvSpPr txBox="1">
            <a:spLocks noGrp="1"/>
          </p:cNvSpPr>
          <p:nvPr>
            <p:ph type="ctrTitle"/>
          </p:nvPr>
        </p:nvSpPr>
        <p:spPr>
          <a:xfrm>
            <a:off x="311700" y="1045575"/>
            <a:ext cx="8520600" cy="663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a:t>How Our Club Related </a:t>
            </a:r>
            <a:endParaRPr sz="3500"/>
          </a:p>
          <a:p>
            <a:pPr marL="0" lvl="0" indent="0" algn="ctr" rtl="0">
              <a:spcBef>
                <a:spcPts val="0"/>
              </a:spcBef>
              <a:spcAft>
                <a:spcPts val="0"/>
              </a:spcAft>
              <a:buNone/>
            </a:pPr>
            <a:r>
              <a:rPr lang="en" sz="3500"/>
              <a:t>to Tier 3 Interventions</a:t>
            </a:r>
            <a:endParaRPr sz="3500"/>
          </a:p>
        </p:txBody>
      </p:sp>
      <p:sp>
        <p:nvSpPr>
          <p:cNvPr id="355" name="Google Shape;355;g25be4e79794_5_61"/>
          <p:cNvSpPr txBox="1">
            <a:spLocks noGrp="1"/>
          </p:cNvSpPr>
          <p:nvPr>
            <p:ph type="subTitle" idx="1"/>
          </p:nvPr>
        </p:nvSpPr>
        <p:spPr>
          <a:xfrm>
            <a:off x="311700" y="1708575"/>
            <a:ext cx="8520600" cy="3435000"/>
          </a:xfrm>
          <a:prstGeom prst="rect">
            <a:avLst/>
          </a:prstGeom>
          <a:solidFill>
            <a:srgbClr val="DBE5F1"/>
          </a:solidFill>
        </p:spPr>
        <p:txBody>
          <a:bodyPr spcFirstLastPara="1" wrap="square" lIns="91425" tIns="91425" rIns="91425" bIns="91425" anchor="t" anchorCtr="0">
            <a:normAutofit fontScale="62500" lnSpcReduction="20000"/>
          </a:bodyPr>
          <a:lstStyle/>
          <a:p>
            <a:pPr marL="0" lvl="0" indent="0" algn="l" rtl="0">
              <a:spcBef>
                <a:spcPts val="0"/>
              </a:spcBef>
              <a:spcAft>
                <a:spcPts val="0"/>
              </a:spcAft>
              <a:buNone/>
            </a:pPr>
            <a:r>
              <a:rPr lang="en"/>
              <a:t>Weekly IST/MTSS meetings are imperative to review data collection and implications.  </a:t>
            </a:r>
            <a:endParaRPr/>
          </a:p>
          <a:p>
            <a:pPr marL="0" lvl="0" indent="0" algn="l" rtl="0">
              <a:spcBef>
                <a:spcPts val="0"/>
              </a:spcBef>
              <a:spcAft>
                <a:spcPts val="0"/>
              </a:spcAft>
              <a:buNone/>
            </a:pPr>
            <a:endParaRPr/>
          </a:p>
          <a:p>
            <a:pPr marL="0" lvl="0" indent="0" algn="l" rtl="0">
              <a:spcBef>
                <a:spcPts val="0"/>
              </a:spcBef>
              <a:spcAft>
                <a:spcPts val="0"/>
              </a:spcAft>
              <a:buNone/>
            </a:pPr>
            <a:r>
              <a:rPr lang="en"/>
              <a:t>Important to mention that homework club met a need for many students (tier 1, tier 2 and tier 3)  Homework philosophy was reinforced that much can be gained by practice, practice, practice (which is what elementary homework should consist of)</a:t>
            </a:r>
            <a:endParaRPr/>
          </a:p>
          <a:p>
            <a:pPr marL="0" lvl="0" indent="0" algn="l" rtl="0">
              <a:spcBef>
                <a:spcPts val="0"/>
              </a:spcBef>
              <a:spcAft>
                <a:spcPts val="0"/>
              </a:spcAft>
              <a:buNone/>
            </a:pPr>
            <a:endParaRPr/>
          </a:p>
          <a:p>
            <a:pPr marL="0" lvl="0" indent="0" algn="l" rtl="0">
              <a:spcBef>
                <a:spcPts val="0"/>
              </a:spcBef>
              <a:spcAft>
                <a:spcPts val="0"/>
              </a:spcAft>
              <a:buNone/>
            </a:pPr>
            <a:r>
              <a:rPr lang="en"/>
              <a:t>Data from homework club did reflect that consistent support of “practice, practice, practice”” for specific students at Tier 2 led to academic improvements. Data also showed improvements social/emotionally and behaviorally for students in all tiers. </a:t>
            </a:r>
            <a:endParaRPr/>
          </a:p>
          <a:p>
            <a:pPr marL="0" lvl="0" indent="0" algn="l" rtl="0">
              <a:spcBef>
                <a:spcPts val="0"/>
              </a:spcBef>
              <a:spcAft>
                <a:spcPts val="0"/>
              </a:spcAft>
              <a:buNone/>
            </a:pPr>
            <a:endParaRPr/>
          </a:p>
          <a:p>
            <a:pPr marL="0" lvl="0" indent="0" algn="l" rtl="0">
              <a:spcBef>
                <a:spcPts val="0"/>
              </a:spcBef>
              <a:spcAft>
                <a:spcPts val="0"/>
              </a:spcAft>
              <a:buNone/>
            </a:pPr>
            <a:r>
              <a:rPr lang="en"/>
              <a:t>Data from homework club also reflected that this intervention was not enough for all students.  After review of data, it was determined that some students in this Tier 2 intervention could benefit from more support at the Tier 3 level.</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ct val="39285"/>
              <a:buFont typeface="Arial"/>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9"/>
        <p:cNvGrpSpPr/>
        <p:nvPr/>
      </p:nvGrpSpPr>
      <p:grpSpPr>
        <a:xfrm>
          <a:off x="0" y="0"/>
          <a:ext cx="0" cy="0"/>
          <a:chOff x="0" y="0"/>
          <a:chExt cx="0" cy="0"/>
        </a:xfrm>
      </p:grpSpPr>
      <p:pic>
        <p:nvPicPr>
          <p:cNvPr id="210" name="Google Shape;210;g25a7f7d0751_0_1"/>
          <p:cNvPicPr preferRelativeResize="0"/>
          <p:nvPr/>
        </p:nvPicPr>
        <p:blipFill rotWithShape="1">
          <a:blip r:embed="rId3">
            <a:alphaModFix/>
          </a:blip>
          <a:srcRect/>
          <a:stretch/>
        </p:blipFill>
        <p:spPr>
          <a:xfrm>
            <a:off x="164150" y="119442"/>
            <a:ext cx="1554827" cy="1372125"/>
          </a:xfrm>
          <a:prstGeom prst="rect">
            <a:avLst/>
          </a:prstGeom>
          <a:noFill/>
          <a:ln>
            <a:noFill/>
          </a:ln>
        </p:spPr>
      </p:pic>
      <p:sp>
        <p:nvSpPr>
          <p:cNvPr id="211" name="Google Shape;211;g25a7f7d0751_0_1"/>
          <p:cNvSpPr txBox="1">
            <a:spLocks noGrp="1"/>
          </p:cNvSpPr>
          <p:nvPr>
            <p:ph type="title"/>
          </p:nvPr>
        </p:nvSpPr>
        <p:spPr>
          <a:xfrm>
            <a:off x="2243350" y="416275"/>
            <a:ext cx="66342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a:t>Intended Outcomes</a:t>
            </a:r>
            <a:endParaRPr/>
          </a:p>
        </p:txBody>
      </p:sp>
      <p:sp>
        <p:nvSpPr>
          <p:cNvPr id="212" name="Google Shape;212;g25a7f7d0751_0_1"/>
          <p:cNvSpPr txBox="1"/>
          <p:nvPr/>
        </p:nvSpPr>
        <p:spPr>
          <a:xfrm>
            <a:off x="1193450" y="1731575"/>
            <a:ext cx="7265100" cy="2673000"/>
          </a:xfrm>
          <a:prstGeom prst="rect">
            <a:avLst/>
          </a:prstGeom>
          <a:noFill/>
          <a:ln>
            <a:noFill/>
          </a:ln>
        </p:spPr>
        <p:txBody>
          <a:bodyPr spcFirstLastPara="1" wrap="square" lIns="91425" tIns="91425" rIns="91425" bIns="91425" anchor="t" anchorCtr="0">
            <a:spAutoFit/>
          </a:bodyPr>
          <a:lstStyle/>
          <a:p>
            <a:pPr marL="457200" marR="0" lvl="0" indent="-368300" algn="l" rtl="0">
              <a:lnSpc>
                <a:spcPct val="100000"/>
              </a:lnSpc>
              <a:spcBef>
                <a:spcPts val="1000"/>
              </a:spcBef>
              <a:spcAft>
                <a:spcPts val="0"/>
              </a:spcAft>
              <a:buClr>
                <a:schemeClr val="dk2"/>
              </a:buClr>
              <a:buSzPts val="2200"/>
              <a:buFont typeface="Arial"/>
              <a:buChar char="●"/>
            </a:pPr>
            <a:r>
              <a:rPr lang="en" sz="2200">
                <a:solidFill>
                  <a:schemeClr val="dk2"/>
                </a:solidFill>
              </a:rPr>
              <a:t>Grow our collective advocacy and abilities \to gather and utilize data within the Tier 2 level of support for students SEL and behavior.</a:t>
            </a:r>
            <a:endParaRPr sz="2200">
              <a:solidFill>
                <a:schemeClr val="dk2"/>
              </a:solidFill>
            </a:endParaRPr>
          </a:p>
          <a:p>
            <a:pPr marL="457200" marR="0" lvl="0" indent="0" algn="l" rtl="0">
              <a:lnSpc>
                <a:spcPct val="100000"/>
              </a:lnSpc>
              <a:spcBef>
                <a:spcPts val="1000"/>
              </a:spcBef>
              <a:spcAft>
                <a:spcPts val="0"/>
              </a:spcAft>
              <a:buNone/>
            </a:pPr>
            <a:endParaRPr sz="1300">
              <a:solidFill>
                <a:schemeClr val="dk2"/>
              </a:solidFill>
            </a:endParaRPr>
          </a:p>
          <a:p>
            <a:pPr marL="457200" marR="0" lvl="0" indent="-368300" algn="l" rtl="0">
              <a:lnSpc>
                <a:spcPct val="100000"/>
              </a:lnSpc>
              <a:spcBef>
                <a:spcPts val="1000"/>
              </a:spcBef>
              <a:spcAft>
                <a:spcPts val="0"/>
              </a:spcAft>
              <a:buClr>
                <a:schemeClr val="dk2"/>
              </a:buClr>
              <a:buSzPts val="2200"/>
              <a:buFont typeface="Arial"/>
              <a:buChar char="●"/>
            </a:pPr>
            <a:r>
              <a:rPr lang="en" sz="2200">
                <a:solidFill>
                  <a:schemeClr val="dk2"/>
                </a:solidFill>
              </a:rPr>
              <a:t>Use the time together to pose questions, engage in discussions, challenge ourselves and build networks around this topic.</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BE5F1"/>
        </a:solidFill>
        <a:effectLst/>
      </p:bgPr>
    </p:bg>
    <p:spTree>
      <p:nvGrpSpPr>
        <p:cNvPr id="1" name="Shape 359"/>
        <p:cNvGrpSpPr/>
        <p:nvPr/>
      </p:nvGrpSpPr>
      <p:grpSpPr>
        <a:xfrm>
          <a:off x="0" y="0"/>
          <a:ext cx="0" cy="0"/>
          <a:chOff x="0" y="0"/>
          <a:chExt cx="0" cy="0"/>
        </a:xfrm>
      </p:grpSpPr>
      <p:sp>
        <p:nvSpPr>
          <p:cNvPr id="360" name="Google Shape;360;g25be4e79794_5_66"/>
          <p:cNvSpPr txBox="1">
            <a:spLocks noGrp="1"/>
          </p:cNvSpPr>
          <p:nvPr>
            <p:ph type="ctrTitle"/>
          </p:nvPr>
        </p:nvSpPr>
        <p:spPr>
          <a:xfrm>
            <a:off x="311700" y="409825"/>
            <a:ext cx="8520600" cy="663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3500"/>
              <a:t>In Conclusion</a:t>
            </a:r>
            <a:endParaRPr sz="3500"/>
          </a:p>
        </p:txBody>
      </p:sp>
      <p:sp>
        <p:nvSpPr>
          <p:cNvPr id="361" name="Google Shape;361;g25be4e79794_5_66"/>
          <p:cNvSpPr txBox="1">
            <a:spLocks noGrp="1"/>
          </p:cNvSpPr>
          <p:nvPr>
            <p:ph type="subTitle" idx="1"/>
          </p:nvPr>
        </p:nvSpPr>
        <p:spPr>
          <a:xfrm>
            <a:off x="311700" y="1367425"/>
            <a:ext cx="8520600" cy="3952800"/>
          </a:xfrm>
          <a:prstGeom prst="rect">
            <a:avLst/>
          </a:prstGeom>
        </p:spPr>
        <p:txBody>
          <a:bodyPr spcFirstLastPara="1" wrap="square" lIns="91425" tIns="91425" rIns="91425" bIns="91425" anchor="t" anchorCtr="0">
            <a:normAutofit fontScale="70000" lnSpcReduction="20000"/>
          </a:bodyPr>
          <a:lstStyle/>
          <a:p>
            <a:pPr marL="0" lvl="0" indent="0" algn="ctr" rtl="0">
              <a:spcBef>
                <a:spcPts val="0"/>
              </a:spcBef>
              <a:spcAft>
                <a:spcPts val="0"/>
              </a:spcAft>
              <a:buNone/>
            </a:pPr>
            <a:r>
              <a:rPr lang="en" sz="3135" b="1"/>
              <a:t>Data talks</a:t>
            </a:r>
            <a:r>
              <a:rPr lang="en" sz="3135"/>
              <a:t> -</a:t>
            </a:r>
            <a:endParaRPr sz="3135"/>
          </a:p>
          <a:p>
            <a:pPr marL="0" lvl="0" indent="0" algn="ctr" rtl="0">
              <a:spcBef>
                <a:spcPts val="0"/>
              </a:spcBef>
              <a:spcAft>
                <a:spcPts val="0"/>
              </a:spcAft>
              <a:buNone/>
            </a:pPr>
            <a:r>
              <a:rPr lang="en" sz="3135"/>
              <a:t>it is important to listen to what it is telling us about the student </a:t>
            </a:r>
            <a:r>
              <a:rPr lang="en" sz="3135" b="1"/>
              <a:t>AND</a:t>
            </a:r>
            <a:r>
              <a:rPr lang="en" sz="3135"/>
              <a:t> the intervention </a:t>
            </a:r>
            <a:endParaRPr sz="3135"/>
          </a:p>
          <a:p>
            <a:pPr marL="0" lvl="0" indent="0" algn="ctr" rtl="0">
              <a:spcBef>
                <a:spcPts val="0"/>
              </a:spcBef>
              <a:spcAft>
                <a:spcPts val="0"/>
              </a:spcAft>
              <a:buNone/>
            </a:pPr>
            <a:endParaRPr sz="3135"/>
          </a:p>
          <a:p>
            <a:pPr marL="0" lvl="0" indent="0" algn="ctr" rtl="0">
              <a:spcBef>
                <a:spcPts val="0"/>
              </a:spcBef>
              <a:spcAft>
                <a:spcPts val="0"/>
              </a:spcAft>
              <a:buNone/>
            </a:pPr>
            <a:endParaRPr sz="3135"/>
          </a:p>
          <a:p>
            <a:pPr marL="0" lvl="0" indent="0" algn="ctr" rtl="0">
              <a:spcBef>
                <a:spcPts val="0"/>
              </a:spcBef>
              <a:spcAft>
                <a:spcPts val="0"/>
              </a:spcAft>
              <a:buNone/>
            </a:pPr>
            <a:r>
              <a:rPr lang="en" sz="3135" b="1"/>
              <a:t>Biggest take away -</a:t>
            </a:r>
            <a:endParaRPr sz="3135" b="1"/>
          </a:p>
          <a:p>
            <a:pPr marL="0" lvl="0" indent="0" algn="ctr" rtl="0">
              <a:spcBef>
                <a:spcPts val="0"/>
              </a:spcBef>
              <a:spcAft>
                <a:spcPts val="0"/>
              </a:spcAft>
              <a:buNone/>
            </a:pPr>
            <a:endParaRPr sz="3135" b="1"/>
          </a:p>
          <a:p>
            <a:pPr marL="0" lvl="0" indent="0" algn="ctr" rtl="0">
              <a:spcBef>
                <a:spcPts val="0"/>
              </a:spcBef>
              <a:spcAft>
                <a:spcPts val="0"/>
              </a:spcAft>
              <a:buNone/>
            </a:pPr>
            <a:r>
              <a:rPr lang="en" sz="3135"/>
              <a:t>Continue to be involved in conversations about students’ successes and challenges. </a:t>
            </a:r>
            <a:endParaRPr sz="3135"/>
          </a:p>
          <a:p>
            <a:pPr marL="0" lvl="0" indent="0" algn="ctr" rtl="0">
              <a:spcBef>
                <a:spcPts val="0"/>
              </a:spcBef>
              <a:spcAft>
                <a:spcPts val="0"/>
              </a:spcAft>
              <a:buNone/>
            </a:pPr>
            <a:r>
              <a:rPr lang="en" sz="3135"/>
              <a:t> </a:t>
            </a:r>
            <a:endParaRPr sz="3135"/>
          </a:p>
          <a:p>
            <a:pPr marL="0" lvl="0" indent="0" algn="ctr" rtl="0">
              <a:spcBef>
                <a:spcPts val="0"/>
              </a:spcBef>
              <a:spcAft>
                <a:spcPts val="0"/>
              </a:spcAft>
              <a:buNone/>
            </a:pPr>
            <a:r>
              <a:rPr lang="en" sz="3135"/>
              <a:t>Use data to drive these conversations.  </a:t>
            </a:r>
            <a:endParaRPr sz="3135"/>
          </a:p>
          <a:p>
            <a:pPr marL="0" lvl="0" indent="0" algn="ctr" rtl="0">
              <a:spcBef>
                <a:spcPts val="0"/>
              </a:spcBef>
              <a:spcAft>
                <a:spcPts val="0"/>
              </a:spcAft>
              <a:buNone/>
            </a:pPr>
            <a:endParaRPr sz="3135"/>
          </a:p>
          <a:p>
            <a:pPr marL="0" lvl="0" indent="0" algn="ctr" rtl="0">
              <a:spcBef>
                <a:spcPts val="0"/>
              </a:spcBef>
              <a:spcAft>
                <a:spcPts val="0"/>
              </a:spcAft>
              <a:buNone/>
            </a:pPr>
            <a:r>
              <a:rPr lang="en" sz="3135"/>
              <a:t>Look at the students’ data but also the overall data of the intervention.  </a:t>
            </a:r>
            <a:endParaRPr sz="3135"/>
          </a:p>
          <a:p>
            <a:pPr marL="0" lvl="0" indent="0" algn="l" rtl="0">
              <a:spcBef>
                <a:spcPts val="0"/>
              </a:spcBef>
              <a:spcAft>
                <a:spcPts val="0"/>
              </a:spcAft>
              <a:buNone/>
            </a:pPr>
            <a:endParaRPr sz="1950"/>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9"/>
          <p:cNvPicPr preferRelativeResize="0"/>
          <p:nvPr/>
        </p:nvPicPr>
        <p:blipFill rotWithShape="1">
          <a:blip r:embed="rId3">
            <a:alphaModFix/>
          </a:blip>
          <a:srcRect/>
          <a:stretch/>
        </p:blipFill>
        <p:spPr>
          <a:xfrm>
            <a:off x="3953600" y="108677"/>
            <a:ext cx="3835024" cy="4803526"/>
          </a:xfrm>
          <a:prstGeom prst="rect">
            <a:avLst/>
          </a:prstGeom>
          <a:noFill/>
          <a:ln w="19050" cap="flat" cmpd="sng">
            <a:solidFill>
              <a:schemeClr val="dk2"/>
            </a:solidFill>
            <a:prstDash val="solid"/>
            <a:round/>
            <a:headEnd type="none" w="sm" len="sm"/>
            <a:tailEnd type="none" w="sm" len="sm"/>
          </a:ln>
        </p:spPr>
      </p:pic>
      <p:sp>
        <p:nvSpPr>
          <p:cNvPr id="367" name="Google Shape;367;p9"/>
          <p:cNvSpPr txBox="1">
            <a:spLocks noGrp="1"/>
          </p:cNvSpPr>
          <p:nvPr>
            <p:ph type="body" idx="1"/>
          </p:nvPr>
        </p:nvSpPr>
        <p:spPr>
          <a:xfrm>
            <a:off x="540625" y="966925"/>
            <a:ext cx="2838000" cy="1846500"/>
          </a:xfrm>
          <a:prstGeom prst="rect">
            <a:avLst/>
          </a:prstGeom>
          <a:noFill/>
          <a:ln>
            <a:noFill/>
          </a:ln>
        </p:spPr>
        <p:txBody>
          <a:bodyPr spcFirstLastPara="1" wrap="square" lIns="68575" tIns="34275" rIns="68575" bIns="34275" anchor="t" anchorCtr="0">
            <a:noAutofit/>
          </a:bodyPr>
          <a:lstStyle/>
          <a:p>
            <a:pPr marL="0" lvl="0" indent="0" algn="ctr" rtl="0">
              <a:lnSpc>
                <a:spcPct val="100000"/>
              </a:lnSpc>
              <a:spcBef>
                <a:spcPts val="800"/>
              </a:spcBef>
              <a:spcAft>
                <a:spcPts val="0"/>
              </a:spcAft>
              <a:buNone/>
            </a:pPr>
            <a:r>
              <a:rPr lang="en" sz="2750" b="1">
                <a:latin typeface="Proxima Nova"/>
                <a:ea typeface="Proxima Nova"/>
                <a:cs typeface="Proxima Nova"/>
                <a:sym typeface="Proxima Nova"/>
              </a:rPr>
              <a:t>Tier 2 Teaming:</a:t>
            </a:r>
            <a:r>
              <a:rPr lang="en" sz="2750">
                <a:latin typeface="Proxima Nova"/>
                <a:ea typeface="Proxima Nova"/>
                <a:cs typeface="Proxima Nova"/>
                <a:sym typeface="Proxima Nova"/>
              </a:rPr>
              <a:t> Creates &amp; Maintains </a:t>
            </a:r>
            <a:endParaRPr sz="2750">
              <a:latin typeface="Proxima Nova"/>
              <a:ea typeface="Proxima Nova"/>
              <a:cs typeface="Proxima Nova"/>
              <a:sym typeface="Proxima Nova"/>
            </a:endParaRPr>
          </a:p>
          <a:p>
            <a:pPr marL="0" lvl="0" indent="0" algn="ctr" rtl="0">
              <a:lnSpc>
                <a:spcPct val="100000"/>
              </a:lnSpc>
              <a:spcBef>
                <a:spcPts val="800"/>
              </a:spcBef>
              <a:spcAft>
                <a:spcPts val="0"/>
              </a:spcAft>
              <a:buNone/>
            </a:pPr>
            <a:r>
              <a:rPr lang="en" sz="2750">
                <a:latin typeface="Proxima Nova"/>
                <a:ea typeface="Proxima Nova"/>
                <a:cs typeface="Proxima Nova"/>
                <a:sym typeface="Proxima Nova"/>
              </a:rPr>
              <a:t>Your Tier 2 Systems, Problem-Solving, and Interventions</a:t>
            </a:r>
            <a:endParaRPr sz="2750">
              <a:latin typeface="Proxima Nova"/>
              <a:ea typeface="Proxima Nova"/>
              <a:cs typeface="Proxima Nova"/>
              <a:sym typeface="Proxima Nova"/>
            </a:endParaRPr>
          </a:p>
          <a:p>
            <a:pPr marL="0" lvl="0" indent="0" algn="l" rtl="0">
              <a:lnSpc>
                <a:spcPct val="100000"/>
              </a:lnSpc>
              <a:spcBef>
                <a:spcPts val="800"/>
              </a:spcBef>
              <a:spcAft>
                <a:spcPts val="0"/>
              </a:spcAft>
              <a:buNone/>
            </a:pPr>
            <a:endParaRPr sz="2100">
              <a:latin typeface="Proxima Nova"/>
              <a:ea typeface="Proxima Nova"/>
              <a:cs typeface="Proxima Nova"/>
              <a:sym typeface="Proxima Nov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g25a7f7d0751_0_325"/>
          <p:cNvPicPr preferRelativeResize="0"/>
          <p:nvPr/>
        </p:nvPicPr>
        <p:blipFill rotWithShape="1">
          <a:blip r:embed="rId3">
            <a:alphaModFix/>
          </a:blip>
          <a:srcRect/>
          <a:stretch/>
        </p:blipFill>
        <p:spPr>
          <a:xfrm>
            <a:off x="3953600" y="108677"/>
            <a:ext cx="3835024" cy="4803526"/>
          </a:xfrm>
          <a:prstGeom prst="rect">
            <a:avLst/>
          </a:prstGeom>
          <a:noFill/>
          <a:ln w="19050" cap="flat" cmpd="sng">
            <a:solidFill>
              <a:schemeClr val="dk2"/>
            </a:solidFill>
            <a:prstDash val="solid"/>
            <a:round/>
            <a:headEnd type="none" w="sm" len="sm"/>
            <a:tailEnd type="none" w="sm" len="sm"/>
          </a:ln>
        </p:spPr>
      </p:pic>
      <p:sp>
        <p:nvSpPr>
          <p:cNvPr id="373" name="Google Shape;373;g25a7f7d0751_0_325"/>
          <p:cNvSpPr txBox="1">
            <a:spLocks noGrp="1"/>
          </p:cNvSpPr>
          <p:nvPr>
            <p:ph type="title"/>
          </p:nvPr>
        </p:nvSpPr>
        <p:spPr>
          <a:xfrm>
            <a:off x="628650" y="522100"/>
            <a:ext cx="3619800" cy="2386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990"/>
              <a:buFont typeface="Arial"/>
              <a:buNone/>
            </a:pPr>
            <a:r>
              <a:rPr lang="en" sz="2750">
                <a:solidFill>
                  <a:srgbClr val="B45F06"/>
                </a:solidFill>
              </a:rPr>
              <a:t>Teams Utilize Data-Informed Decision-Making Throughout</a:t>
            </a:r>
            <a:endParaRPr sz="2750">
              <a:solidFill>
                <a:srgbClr val="B45F06"/>
              </a:solidFill>
            </a:endParaRPr>
          </a:p>
        </p:txBody>
      </p:sp>
      <p:sp>
        <p:nvSpPr>
          <p:cNvPr id="374" name="Google Shape;374;g25a7f7d0751_0_325"/>
          <p:cNvSpPr/>
          <p:nvPr/>
        </p:nvSpPr>
        <p:spPr>
          <a:xfrm>
            <a:off x="4982125" y="1344850"/>
            <a:ext cx="1789500" cy="240600"/>
          </a:xfrm>
          <a:prstGeom prst="roundRect">
            <a:avLst>
              <a:gd name="adj" fmla="val 16667"/>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g25a7f7d0751_0_325"/>
          <p:cNvSpPr/>
          <p:nvPr/>
        </p:nvSpPr>
        <p:spPr>
          <a:xfrm>
            <a:off x="4147600" y="1938575"/>
            <a:ext cx="3498600" cy="1027200"/>
          </a:xfrm>
          <a:prstGeom prst="roundRect">
            <a:avLst>
              <a:gd name="adj" fmla="val 16667"/>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g25a7f7d0751_0_325"/>
          <p:cNvSpPr/>
          <p:nvPr/>
        </p:nvSpPr>
        <p:spPr>
          <a:xfrm>
            <a:off x="4572000" y="2965750"/>
            <a:ext cx="2079000" cy="930600"/>
          </a:xfrm>
          <a:prstGeom prst="roundRect">
            <a:avLst>
              <a:gd name="adj" fmla="val 16667"/>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g25a7f7d0751_0_337"/>
          <p:cNvPicPr preferRelativeResize="0"/>
          <p:nvPr/>
        </p:nvPicPr>
        <p:blipFill rotWithShape="1">
          <a:blip r:embed="rId3">
            <a:alphaModFix/>
          </a:blip>
          <a:srcRect/>
          <a:stretch/>
        </p:blipFill>
        <p:spPr>
          <a:xfrm>
            <a:off x="3953600" y="108677"/>
            <a:ext cx="3835024" cy="4803526"/>
          </a:xfrm>
          <a:prstGeom prst="rect">
            <a:avLst/>
          </a:prstGeom>
          <a:noFill/>
          <a:ln w="19050" cap="flat" cmpd="sng">
            <a:solidFill>
              <a:schemeClr val="dk2"/>
            </a:solidFill>
            <a:prstDash val="solid"/>
            <a:round/>
            <a:headEnd type="none" w="sm" len="sm"/>
            <a:tailEnd type="none" w="sm" len="sm"/>
          </a:ln>
        </p:spPr>
      </p:pic>
      <p:sp>
        <p:nvSpPr>
          <p:cNvPr id="382" name="Google Shape;382;g25a7f7d0751_0_337"/>
          <p:cNvSpPr txBox="1">
            <a:spLocks noGrp="1"/>
          </p:cNvSpPr>
          <p:nvPr>
            <p:ph type="title"/>
          </p:nvPr>
        </p:nvSpPr>
        <p:spPr>
          <a:xfrm>
            <a:off x="628650" y="522100"/>
            <a:ext cx="3053400" cy="2386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990"/>
              <a:buFont typeface="Arial"/>
              <a:buNone/>
            </a:pPr>
            <a:r>
              <a:rPr lang="en" sz="2750">
                <a:solidFill>
                  <a:srgbClr val="B45F06"/>
                </a:solidFill>
              </a:rPr>
              <a:t>Systems Put Progress-</a:t>
            </a:r>
            <a:endParaRPr sz="2750">
              <a:solidFill>
                <a:srgbClr val="B45F06"/>
              </a:solidFill>
            </a:endParaRPr>
          </a:p>
          <a:p>
            <a:pPr marL="0" lvl="0" indent="0" algn="l" rtl="0">
              <a:lnSpc>
                <a:spcPct val="90000"/>
              </a:lnSpc>
              <a:spcBef>
                <a:spcPts val="0"/>
              </a:spcBef>
              <a:spcAft>
                <a:spcPts val="0"/>
              </a:spcAft>
              <a:buClr>
                <a:schemeClr val="dk1"/>
              </a:buClr>
              <a:buSzPts val="990"/>
              <a:buFont typeface="Arial"/>
              <a:buNone/>
            </a:pPr>
            <a:r>
              <a:rPr lang="en" sz="2750">
                <a:solidFill>
                  <a:srgbClr val="B45F06"/>
                </a:solidFill>
              </a:rPr>
              <a:t>Monitoring in Action</a:t>
            </a:r>
            <a:endParaRPr sz="2750">
              <a:solidFill>
                <a:srgbClr val="B45F06"/>
              </a:solidFill>
            </a:endParaRPr>
          </a:p>
        </p:txBody>
      </p:sp>
      <p:sp>
        <p:nvSpPr>
          <p:cNvPr id="383" name="Google Shape;383;g25a7f7d0751_0_337"/>
          <p:cNvSpPr/>
          <p:nvPr/>
        </p:nvSpPr>
        <p:spPr>
          <a:xfrm>
            <a:off x="4147600" y="1938575"/>
            <a:ext cx="3498600" cy="1027200"/>
          </a:xfrm>
          <a:prstGeom prst="roundRect">
            <a:avLst>
              <a:gd name="adj" fmla="val 16667"/>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g25a7f7d0751_0_337"/>
          <p:cNvSpPr/>
          <p:nvPr/>
        </p:nvSpPr>
        <p:spPr>
          <a:xfrm>
            <a:off x="4745800" y="2965750"/>
            <a:ext cx="936600" cy="930600"/>
          </a:xfrm>
          <a:prstGeom prst="roundRect">
            <a:avLst>
              <a:gd name="adj" fmla="val 16667"/>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1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800"/>
              </a:spcBef>
              <a:spcAft>
                <a:spcPts val="0"/>
              </a:spcAft>
              <a:buClr>
                <a:schemeClr val="dk1"/>
              </a:buClr>
              <a:buSzPts val="1100"/>
              <a:buFont typeface="Arial"/>
              <a:buNone/>
            </a:pPr>
            <a:r>
              <a:rPr lang="en" sz="2000" b="1"/>
              <a:t>Initial considerations for data collection</a:t>
            </a:r>
            <a:endParaRPr b="1"/>
          </a:p>
        </p:txBody>
      </p:sp>
      <p:sp>
        <p:nvSpPr>
          <p:cNvPr id="390" name="Google Shape;390;p11"/>
          <p:cNvSpPr txBox="1">
            <a:spLocks noGrp="1"/>
          </p:cNvSpPr>
          <p:nvPr>
            <p:ph type="body" idx="1"/>
          </p:nvPr>
        </p:nvSpPr>
        <p:spPr>
          <a:xfrm>
            <a:off x="1033275" y="1268050"/>
            <a:ext cx="6740400" cy="1395300"/>
          </a:xfrm>
          <a:prstGeom prst="rect">
            <a:avLst/>
          </a:prstGeom>
          <a:noFill/>
          <a:ln>
            <a:noFill/>
          </a:ln>
        </p:spPr>
        <p:txBody>
          <a:bodyPr spcFirstLastPara="1" wrap="square" lIns="68575" tIns="34275" rIns="68575" bIns="34275" anchor="t" anchorCtr="0">
            <a:noAutofit/>
          </a:bodyPr>
          <a:lstStyle/>
          <a:p>
            <a:pPr marL="457200" lvl="0" indent="-355600" algn="l" rtl="0">
              <a:lnSpc>
                <a:spcPct val="150000"/>
              </a:lnSpc>
              <a:spcBef>
                <a:spcPts val="800"/>
              </a:spcBef>
              <a:spcAft>
                <a:spcPts val="0"/>
              </a:spcAft>
              <a:buSzPts val="2000"/>
              <a:buChar char="•"/>
            </a:pPr>
            <a:r>
              <a:rPr lang="en" sz="2000"/>
              <a:t>How often will data be collected?</a:t>
            </a:r>
            <a:endParaRPr sz="2000"/>
          </a:p>
          <a:p>
            <a:pPr marL="457200" lvl="0" indent="-355600" algn="l" rtl="0">
              <a:lnSpc>
                <a:spcPct val="150000"/>
              </a:lnSpc>
              <a:spcBef>
                <a:spcPts val="800"/>
              </a:spcBef>
              <a:spcAft>
                <a:spcPts val="0"/>
              </a:spcAft>
              <a:buSzPts val="2000"/>
              <a:buChar char="•"/>
            </a:pPr>
            <a:r>
              <a:rPr lang="en" sz="2000"/>
              <a:t>Who will be collecting the data?</a:t>
            </a:r>
            <a:endParaRPr sz="2000"/>
          </a:p>
          <a:p>
            <a:pPr marL="457200" lvl="0" indent="-355600" algn="l" rtl="0">
              <a:lnSpc>
                <a:spcPct val="150000"/>
              </a:lnSpc>
              <a:spcBef>
                <a:spcPts val="800"/>
              </a:spcBef>
              <a:spcAft>
                <a:spcPts val="0"/>
              </a:spcAft>
              <a:buSzPts val="2000"/>
              <a:buChar char="•"/>
            </a:pPr>
            <a:r>
              <a:rPr lang="en" sz="2000"/>
              <a:t>In what contexts will data be collected?</a:t>
            </a:r>
            <a:endParaRPr sz="2000"/>
          </a:p>
          <a:p>
            <a:pPr marL="457200" lvl="0" indent="-355600" algn="l" rtl="0">
              <a:lnSpc>
                <a:spcPct val="150000"/>
              </a:lnSpc>
              <a:spcBef>
                <a:spcPts val="800"/>
              </a:spcBef>
              <a:spcAft>
                <a:spcPts val="0"/>
              </a:spcAft>
              <a:buSzPts val="2000"/>
              <a:buChar char="•"/>
            </a:pPr>
            <a:r>
              <a:rPr lang="en" sz="2000"/>
              <a:t>At what times will data be collected?</a:t>
            </a:r>
            <a:endParaRPr sz="2000"/>
          </a:p>
          <a:p>
            <a:pPr marL="457200" lvl="0" indent="-355600" algn="l" rtl="0">
              <a:lnSpc>
                <a:spcPct val="150000"/>
              </a:lnSpc>
              <a:spcBef>
                <a:spcPts val="800"/>
              </a:spcBef>
              <a:spcAft>
                <a:spcPts val="0"/>
              </a:spcAft>
              <a:buSzPts val="2000"/>
              <a:buChar char="•"/>
            </a:pPr>
            <a:r>
              <a:rPr lang="en" sz="2000"/>
              <a:t>When will the data be inputted to allow for evaluation?</a:t>
            </a:r>
            <a:endParaRPr sz="2000"/>
          </a:p>
        </p:txBody>
      </p:sp>
      <p:sp>
        <p:nvSpPr>
          <p:cNvPr id="391" name="Google Shape;391;p11"/>
          <p:cNvSpPr txBox="1"/>
          <p:nvPr/>
        </p:nvSpPr>
        <p:spPr>
          <a:xfrm>
            <a:off x="3562675" y="4570725"/>
            <a:ext cx="54435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1" u="none" strike="noStrike" cap="none">
                <a:solidFill>
                  <a:schemeClr val="dk1"/>
                </a:solidFill>
                <a:latin typeface="Arial"/>
                <a:ea typeface="Arial"/>
                <a:cs typeface="Arial"/>
                <a:sym typeface="Arial"/>
              </a:rPr>
              <a:t>Direct Behavior Rating Overview</a:t>
            </a:r>
            <a:r>
              <a:rPr lang="en" sz="1100" b="0" i="0" u="none" strike="noStrike" cap="none">
                <a:solidFill>
                  <a:schemeClr val="dk1"/>
                </a:solidFill>
                <a:latin typeface="Arial"/>
                <a:ea typeface="Arial"/>
                <a:cs typeface="Arial"/>
                <a:sym typeface="Arial"/>
              </a:rPr>
              <a:t> (Maggin, National Center on Intensive Intervention)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395"/>
        <p:cNvGrpSpPr/>
        <p:nvPr/>
      </p:nvGrpSpPr>
      <p:grpSpPr>
        <a:xfrm>
          <a:off x="0" y="0"/>
          <a:ext cx="0" cy="0"/>
          <a:chOff x="0" y="0"/>
          <a:chExt cx="0" cy="0"/>
        </a:xfrm>
      </p:grpSpPr>
      <p:sp>
        <p:nvSpPr>
          <p:cNvPr id="396" name="Google Shape;396;p13"/>
          <p:cNvSpPr txBox="1"/>
          <p:nvPr/>
        </p:nvSpPr>
        <p:spPr>
          <a:xfrm>
            <a:off x="7113675" y="4536125"/>
            <a:ext cx="18051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https://storyset.com/people</a:t>
            </a:r>
            <a:endParaRPr sz="900" b="0" i="0" u="none" strike="noStrike" cap="none">
              <a:solidFill>
                <a:srgbClr val="000000"/>
              </a:solidFill>
              <a:latin typeface="Arial"/>
              <a:ea typeface="Arial"/>
              <a:cs typeface="Arial"/>
              <a:sym typeface="Arial"/>
            </a:endParaRPr>
          </a:p>
        </p:txBody>
      </p:sp>
      <p:sp>
        <p:nvSpPr>
          <p:cNvPr id="397" name="Google Shape;397;p13"/>
          <p:cNvSpPr txBox="1">
            <a:spLocks noGrp="1"/>
          </p:cNvSpPr>
          <p:nvPr>
            <p:ph type="title"/>
          </p:nvPr>
        </p:nvSpPr>
        <p:spPr>
          <a:xfrm>
            <a:off x="901325" y="84200"/>
            <a:ext cx="7514100" cy="9942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1000"/>
              </a:spcBef>
              <a:spcAft>
                <a:spcPts val="0"/>
              </a:spcAft>
              <a:buSzPts val="2800"/>
              <a:buNone/>
            </a:pPr>
            <a:r>
              <a:rPr lang="en" sz="3600"/>
              <a:t>Timeframes for progress monitoring</a:t>
            </a:r>
            <a:endParaRPr sz="3600"/>
          </a:p>
        </p:txBody>
      </p:sp>
      <p:pic>
        <p:nvPicPr>
          <p:cNvPr id="398" name="Google Shape;398;p13"/>
          <p:cNvPicPr preferRelativeResize="0"/>
          <p:nvPr/>
        </p:nvPicPr>
        <p:blipFill rotWithShape="1">
          <a:blip r:embed="rId3">
            <a:alphaModFix/>
          </a:blip>
          <a:srcRect/>
          <a:stretch/>
        </p:blipFill>
        <p:spPr>
          <a:xfrm>
            <a:off x="2562400" y="1037975"/>
            <a:ext cx="3524477" cy="363774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1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sz="2500"/>
              <a:t>Tier 2 Timeframes…The Regulations</a:t>
            </a:r>
            <a:endParaRPr sz="2500"/>
          </a:p>
        </p:txBody>
      </p:sp>
      <p:sp>
        <p:nvSpPr>
          <p:cNvPr id="405" name="Google Shape;405;p14"/>
          <p:cNvSpPr txBox="1">
            <a:spLocks noGrp="1"/>
          </p:cNvSpPr>
          <p:nvPr>
            <p:ph type="body" idx="1"/>
          </p:nvPr>
        </p:nvSpPr>
        <p:spPr>
          <a:xfrm>
            <a:off x="679525" y="1191000"/>
            <a:ext cx="7249500" cy="3029100"/>
          </a:xfrm>
          <a:prstGeom prst="rect">
            <a:avLst/>
          </a:prstGeom>
          <a:noFill/>
          <a:ln>
            <a:noFill/>
          </a:ln>
        </p:spPr>
        <p:txBody>
          <a:bodyPr spcFirstLastPara="1" wrap="square" lIns="68575" tIns="34275" rIns="68575" bIns="34275" anchor="t" anchorCtr="0">
            <a:noAutofit/>
          </a:bodyPr>
          <a:lstStyle/>
          <a:p>
            <a:pPr marL="457200" lvl="0" indent="0" algn="just" rtl="0">
              <a:lnSpc>
                <a:spcPct val="115000"/>
              </a:lnSpc>
              <a:spcBef>
                <a:spcPts val="0"/>
              </a:spcBef>
              <a:spcAft>
                <a:spcPts val="0"/>
              </a:spcAft>
              <a:buClr>
                <a:schemeClr val="dk1"/>
              </a:buClr>
              <a:buSzPts val="1100"/>
              <a:buFont typeface="Arial"/>
              <a:buNone/>
            </a:pPr>
            <a:r>
              <a:rPr lang="en" b="1">
                <a:solidFill>
                  <a:schemeClr val="dk1"/>
                </a:solidFill>
                <a:highlight>
                  <a:srgbClr val="FFFFFF"/>
                </a:highlight>
                <a:latin typeface="Open Sans"/>
                <a:ea typeface="Open Sans"/>
                <a:cs typeface="Open Sans"/>
                <a:sym typeface="Open Sans"/>
              </a:rPr>
              <a:t>6.1.2 Tier 2 </a:t>
            </a:r>
            <a:r>
              <a:rPr lang="en">
                <a:solidFill>
                  <a:schemeClr val="dk1"/>
                </a:solidFill>
                <a:highlight>
                  <a:srgbClr val="FFFFFF"/>
                </a:highlight>
                <a:latin typeface="Open Sans"/>
                <a:ea typeface="Open Sans"/>
                <a:cs typeface="Open Sans"/>
                <a:sym typeface="Open Sans"/>
              </a:rPr>
              <a:t>- Interventions shall be designed to be delivered in the student’s primary, scheduled education setting, by the student’s teacher or teachers, but may be delivered in other or additional settings or by other trained staff as appropriate to the specific intervention.</a:t>
            </a:r>
            <a:endParaRPr>
              <a:solidFill>
                <a:schemeClr val="dk1"/>
              </a:solidFill>
              <a:highlight>
                <a:srgbClr val="FFFFFF"/>
              </a:highlight>
              <a:latin typeface="Open Sans"/>
              <a:ea typeface="Open Sans"/>
              <a:cs typeface="Open Sans"/>
              <a:sym typeface="Open Sans"/>
            </a:endParaRPr>
          </a:p>
          <a:p>
            <a:pPr marL="762000" lvl="0" indent="0" algn="just" rtl="0">
              <a:lnSpc>
                <a:spcPct val="115000"/>
              </a:lnSpc>
              <a:spcBef>
                <a:spcPts val="800"/>
              </a:spcBef>
              <a:spcAft>
                <a:spcPts val="0"/>
              </a:spcAft>
              <a:buClr>
                <a:schemeClr val="dk1"/>
              </a:buClr>
              <a:buSzPts val="1100"/>
              <a:buFont typeface="Arial"/>
              <a:buNone/>
            </a:pPr>
            <a:r>
              <a:rPr lang="en" b="1">
                <a:solidFill>
                  <a:schemeClr val="dk1"/>
                </a:solidFill>
                <a:highlight>
                  <a:srgbClr val="FFFFFF"/>
                </a:highlight>
                <a:latin typeface="Open Sans"/>
                <a:ea typeface="Open Sans"/>
                <a:cs typeface="Open Sans"/>
                <a:sym typeface="Open Sans"/>
              </a:rPr>
              <a:t>6.1.2.1 </a:t>
            </a:r>
            <a:r>
              <a:rPr lang="en">
                <a:solidFill>
                  <a:schemeClr val="dk1"/>
                </a:solidFill>
                <a:highlight>
                  <a:srgbClr val="FFFFFF"/>
                </a:highlight>
                <a:latin typeface="Open Sans"/>
                <a:ea typeface="Open Sans"/>
                <a:cs typeface="Open Sans"/>
                <a:sym typeface="Open Sans"/>
              </a:rPr>
              <a:t>After no more than </a:t>
            </a:r>
            <a:r>
              <a:rPr lang="en">
                <a:solidFill>
                  <a:schemeClr val="dk1"/>
                </a:solidFill>
                <a:highlight>
                  <a:srgbClr val="FFF2CC"/>
                </a:highlight>
                <a:latin typeface="Open Sans"/>
                <a:ea typeface="Open Sans"/>
                <a:cs typeface="Open Sans"/>
                <a:sym typeface="Open Sans"/>
              </a:rPr>
              <a:t>six to eight school weeks </a:t>
            </a:r>
            <a:r>
              <a:rPr lang="en">
                <a:solidFill>
                  <a:schemeClr val="dk1"/>
                </a:solidFill>
                <a:highlight>
                  <a:srgbClr val="FFFFFF"/>
                </a:highlight>
                <a:latin typeface="Open Sans"/>
                <a:ea typeface="Open Sans"/>
                <a:cs typeface="Open Sans"/>
                <a:sym typeface="Open Sans"/>
              </a:rPr>
              <a:t>of Tier 2 intervention...the problem-solving team shall conduct a review of the plan …to determine whether additional assessments…are required, and whether changes to Tier 2 academic or non-academic methods are required; or the student should be provided Tier 3 intervention.</a:t>
            </a:r>
            <a:endParaRPr>
              <a:solidFill>
                <a:schemeClr val="dk1"/>
              </a:solidFill>
              <a:highlight>
                <a:srgbClr val="FFFFFF"/>
              </a:highlight>
              <a:latin typeface="Open Sans"/>
              <a:ea typeface="Open Sans"/>
              <a:cs typeface="Open Sans"/>
              <a:sym typeface="Open Sans"/>
            </a:endParaRPr>
          </a:p>
          <a:p>
            <a:pPr marL="0" lvl="0" indent="0" algn="l" rtl="0">
              <a:lnSpc>
                <a:spcPct val="150000"/>
              </a:lnSpc>
              <a:spcBef>
                <a:spcPts val="800"/>
              </a:spcBef>
              <a:spcAft>
                <a:spcPts val="0"/>
              </a:spcAft>
              <a:buClr>
                <a:srgbClr val="000000"/>
              </a:buClr>
              <a:buSzPts val="1400"/>
              <a:buFont typeface="Arial"/>
              <a:buNone/>
            </a:pPr>
            <a:endParaRPr sz="1700" b="1">
              <a:solidFill>
                <a:srgbClr val="000000"/>
              </a:solidFill>
            </a:endParaRPr>
          </a:p>
          <a:p>
            <a:pPr marL="0" lvl="0" indent="0" algn="l" rtl="0">
              <a:lnSpc>
                <a:spcPct val="90000"/>
              </a:lnSpc>
              <a:spcBef>
                <a:spcPts val="800"/>
              </a:spcBef>
              <a:spcAft>
                <a:spcPts val="0"/>
              </a:spcAft>
              <a:buSzPts val="1400"/>
              <a:buNone/>
            </a:pPr>
            <a:endParaRPr/>
          </a:p>
          <a:p>
            <a:pPr marL="177800" lvl="0" indent="0" algn="l" rtl="0">
              <a:lnSpc>
                <a:spcPct val="90000"/>
              </a:lnSpc>
              <a:spcBef>
                <a:spcPts val="800"/>
              </a:spcBef>
              <a:spcAft>
                <a:spcPts val="0"/>
              </a:spcAft>
              <a:buSzPts val="1400"/>
              <a:buNone/>
            </a:pPr>
            <a:endParaRPr/>
          </a:p>
        </p:txBody>
      </p:sp>
      <p:pic>
        <p:nvPicPr>
          <p:cNvPr id="406" name="Google Shape;406;p14"/>
          <p:cNvPicPr preferRelativeResize="0"/>
          <p:nvPr/>
        </p:nvPicPr>
        <p:blipFill rotWithShape="1">
          <a:blip r:embed="rId3">
            <a:alphaModFix/>
          </a:blip>
          <a:srcRect/>
          <a:stretch/>
        </p:blipFill>
        <p:spPr>
          <a:xfrm>
            <a:off x="7608950" y="325225"/>
            <a:ext cx="1090875" cy="1082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5"/>
                                        </p:tgtEl>
                                        <p:attrNameLst>
                                          <p:attrName>style.visibility</p:attrName>
                                        </p:attrNameLst>
                                      </p:cBhvr>
                                      <p:to>
                                        <p:strVal val="visible"/>
                                      </p:to>
                                    </p:set>
                                    <p:animEffect transition="in" filter="fade">
                                      <p:cBhvr>
                                        <p:cTn id="7" dur="1000"/>
                                        <p:tgtEl>
                                          <p:spTgt spid="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15"/>
          <p:cNvPicPr preferRelativeResize="0"/>
          <p:nvPr/>
        </p:nvPicPr>
        <p:blipFill rotWithShape="1">
          <a:blip r:embed="rId3">
            <a:alphaModFix/>
          </a:blip>
          <a:srcRect/>
          <a:stretch/>
        </p:blipFill>
        <p:spPr>
          <a:xfrm>
            <a:off x="1224675" y="256825"/>
            <a:ext cx="6180200" cy="4136749"/>
          </a:xfrm>
          <a:prstGeom prst="rect">
            <a:avLst/>
          </a:prstGeom>
          <a:noFill/>
          <a:ln w="28575" cap="flat" cmpd="sng">
            <a:solidFill>
              <a:schemeClr val="dk2"/>
            </a:solidFill>
            <a:prstDash val="solid"/>
            <a:round/>
            <a:headEnd type="none" w="sm" len="sm"/>
            <a:tailEnd type="none" w="sm" len="sm"/>
          </a:ln>
        </p:spPr>
      </p:pic>
      <p:sp>
        <p:nvSpPr>
          <p:cNvPr id="412" name="Google Shape;412;p15"/>
          <p:cNvSpPr txBox="1"/>
          <p:nvPr/>
        </p:nvSpPr>
        <p:spPr>
          <a:xfrm>
            <a:off x="4849800" y="4444500"/>
            <a:ext cx="42942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Tier 2 progress monitoring- Using Data For Decision Making.pdf</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rgbClr val="000000"/>
                </a:solidFill>
                <a:latin typeface="Arial"/>
                <a:ea typeface="Arial"/>
                <a:cs typeface="Arial"/>
                <a:sym typeface="Arial"/>
              </a:rPr>
              <a:t>DR. ALLISON BRUHN, UNIVERSITY OF IOWA</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DR. SARA MCDANIEL, UNIVERSITY OF ALABAMA</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CE5CD"/>
        </a:solidFill>
        <a:effectLst/>
      </p:bgPr>
    </p:bg>
    <p:spTree>
      <p:nvGrpSpPr>
        <p:cNvPr id="1" name="Shape 417"/>
        <p:cNvGrpSpPr/>
        <p:nvPr/>
      </p:nvGrpSpPr>
      <p:grpSpPr>
        <a:xfrm>
          <a:off x="0" y="0"/>
          <a:ext cx="0" cy="0"/>
          <a:chOff x="0" y="0"/>
          <a:chExt cx="0" cy="0"/>
        </a:xfrm>
      </p:grpSpPr>
      <p:sp>
        <p:nvSpPr>
          <p:cNvPr id="418" name="Google Shape;418;p16"/>
          <p:cNvSpPr txBox="1">
            <a:spLocks noGrp="1"/>
          </p:cNvSpPr>
          <p:nvPr>
            <p:ph type="title"/>
          </p:nvPr>
        </p:nvSpPr>
        <p:spPr>
          <a:xfrm>
            <a:off x="628650" y="19679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sz="2500" b="1"/>
              <a:t>Tier 2 Timeframes…Within Your Interventions </a:t>
            </a:r>
            <a:endParaRPr sz="2500" b="1"/>
          </a:p>
        </p:txBody>
      </p:sp>
      <p:sp>
        <p:nvSpPr>
          <p:cNvPr id="419" name="Google Shape;419;p16"/>
          <p:cNvSpPr txBox="1">
            <a:spLocks noGrp="1"/>
          </p:cNvSpPr>
          <p:nvPr>
            <p:ph type="body" idx="1"/>
          </p:nvPr>
        </p:nvSpPr>
        <p:spPr>
          <a:xfrm>
            <a:off x="2130575" y="1191000"/>
            <a:ext cx="6550800" cy="3029100"/>
          </a:xfrm>
          <a:prstGeom prst="rect">
            <a:avLst/>
          </a:prstGeom>
          <a:noFill/>
          <a:ln>
            <a:noFill/>
          </a:ln>
        </p:spPr>
        <p:txBody>
          <a:bodyPr spcFirstLastPara="1" wrap="square" lIns="68575" tIns="34275" rIns="68575" bIns="34275" anchor="t" anchorCtr="0">
            <a:noAutofit/>
          </a:bodyPr>
          <a:lstStyle/>
          <a:p>
            <a:pPr marL="304800" lvl="0" indent="0" algn="just" rtl="0">
              <a:lnSpc>
                <a:spcPct val="115000"/>
              </a:lnSpc>
              <a:spcBef>
                <a:spcPts val="0"/>
              </a:spcBef>
              <a:spcAft>
                <a:spcPts val="0"/>
              </a:spcAft>
              <a:buClr>
                <a:schemeClr val="dk1"/>
              </a:buClr>
              <a:buSzPts val="1100"/>
              <a:buFont typeface="Arial"/>
              <a:buNone/>
            </a:pPr>
            <a:r>
              <a:rPr lang="en">
                <a:solidFill>
                  <a:srgbClr val="333333"/>
                </a:solidFill>
                <a:latin typeface="Open Sans"/>
                <a:ea typeface="Open Sans"/>
                <a:cs typeface="Open Sans"/>
                <a:sym typeface="Open Sans"/>
              </a:rPr>
              <a:t>What are the time frames that you currently have in place for Tier 2 interventions and how are folks keeping tr</a:t>
            </a:r>
            <a:r>
              <a:rPr lang="en">
                <a:solidFill>
                  <a:schemeClr val="dk1"/>
                </a:solidFill>
                <a:latin typeface="Open Sans"/>
                <a:ea typeface="Open Sans"/>
                <a:cs typeface="Open Sans"/>
                <a:sym typeface="Open Sans"/>
              </a:rPr>
              <a:t>ack of them? </a:t>
            </a:r>
            <a:endParaRPr sz="900">
              <a:solidFill>
                <a:schemeClr val="dk1"/>
              </a:solidFill>
              <a:latin typeface="Open Sans"/>
              <a:ea typeface="Open Sans"/>
              <a:cs typeface="Open Sans"/>
              <a:sym typeface="Open Sans"/>
            </a:endParaRPr>
          </a:p>
          <a:p>
            <a:pPr marL="457200" lvl="0" indent="-317500" algn="l" rtl="0">
              <a:lnSpc>
                <a:spcPct val="90000"/>
              </a:lnSpc>
              <a:spcBef>
                <a:spcPts val="800"/>
              </a:spcBef>
              <a:spcAft>
                <a:spcPts val="0"/>
              </a:spcAft>
              <a:buSzPts val="1400"/>
              <a:buFont typeface="Open Sans"/>
              <a:buChar char="•"/>
            </a:pPr>
            <a:r>
              <a:rPr lang="en">
                <a:solidFill>
                  <a:schemeClr val="dk1"/>
                </a:solidFill>
                <a:latin typeface="Open Sans"/>
                <a:ea typeface="Open Sans"/>
                <a:cs typeface="Open Sans"/>
                <a:sym typeface="Open Sans"/>
              </a:rPr>
              <a:t>What are your prescribed lengths of the interventions?</a:t>
            </a:r>
            <a:br>
              <a:rPr lang="en">
                <a:solidFill>
                  <a:schemeClr val="dk1"/>
                </a:solidFill>
                <a:latin typeface="Open Sans"/>
                <a:ea typeface="Open Sans"/>
                <a:cs typeface="Open Sans"/>
                <a:sym typeface="Open Sans"/>
              </a:rPr>
            </a:br>
            <a:endParaRPr>
              <a:solidFill>
                <a:schemeClr val="dk1"/>
              </a:solidFill>
              <a:latin typeface="Open Sans"/>
              <a:ea typeface="Open Sans"/>
              <a:cs typeface="Open Sans"/>
              <a:sym typeface="Open Sans"/>
            </a:endParaRPr>
          </a:p>
          <a:p>
            <a:pPr marL="457200" lvl="0" indent="-317500" algn="l" rtl="0">
              <a:lnSpc>
                <a:spcPct val="90000"/>
              </a:lnSpc>
              <a:spcBef>
                <a:spcPts val="0"/>
              </a:spcBef>
              <a:spcAft>
                <a:spcPts val="0"/>
              </a:spcAft>
              <a:buSzPts val="1400"/>
              <a:buFont typeface="Open Sans"/>
              <a:buChar char="•"/>
            </a:pPr>
            <a:r>
              <a:rPr lang="en">
                <a:solidFill>
                  <a:schemeClr val="dk1"/>
                </a:solidFill>
                <a:latin typeface="Open Sans"/>
                <a:ea typeface="Open Sans"/>
                <a:cs typeface="Open Sans"/>
                <a:sym typeface="Open Sans"/>
              </a:rPr>
              <a:t>What, if any, weekly and/or mid-point check-ins do you have? Are there other check-in schedules being used?</a:t>
            </a:r>
            <a:br>
              <a:rPr lang="en">
                <a:solidFill>
                  <a:schemeClr val="dk1"/>
                </a:solidFill>
                <a:latin typeface="Open Sans"/>
                <a:ea typeface="Open Sans"/>
                <a:cs typeface="Open Sans"/>
                <a:sym typeface="Open Sans"/>
              </a:rPr>
            </a:br>
            <a:endParaRPr>
              <a:solidFill>
                <a:schemeClr val="dk1"/>
              </a:solidFill>
              <a:latin typeface="Open Sans"/>
              <a:ea typeface="Open Sans"/>
              <a:cs typeface="Open Sans"/>
              <a:sym typeface="Open Sans"/>
            </a:endParaRPr>
          </a:p>
          <a:p>
            <a:pPr marL="457200" lvl="0" indent="-317500" algn="l" rtl="0">
              <a:lnSpc>
                <a:spcPct val="115000"/>
              </a:lnSpc>
              <a:spcBef>
                <a:spcPts val="0"/>
              </a:spcBef>
              <a:spcAft>
                <a:spcPts val="0"/>
              </a:spcAft>
              <a:buSzPts val="1400"/>
              <a:buChar char="•"/>
            </a:pPr>
            <a:r>
              <a:rPr lang="en">
                <a:solidFill>
                  <a:schemeClr val="dk1"/>
                </a:solidFill>
                <a:latin typeface="Open Sans"/>
                <a:ea typeface="Open Sans"/>
                <a:cs typeface="Open Sans"/>
                <a:sym typeface="Open Sans"/>
              </a:rPr>
              <a:t>How do these check-ins correspond to existing problem- solving meeting schedules?</a:t>
            </a:r>
            <a:endParaRPr>
              <a:solidFill>
                <a:schemeClr val="dk1"/>
              </a:solidFill>
              <a:latin typeface="Open Sans"/>
              <a:ea typeface="Open Sans"/>
              <a:cs typeface="Open Sans"/>
              <a:sym typeface="Open Sans"/>
            </a:endParaRPr>
          </a:p>
          <a:p>
            <a:pPr marL="0" lvl="0" indent="0" algn="just" rtl="0">
              <a:lnSpc>
                <a:spcPct val="115000"/>
              </a:lnSpc>
              <a:spcBef>
                <a:spcPts val="800"/>
              </a:spcBef>
              <a:spcAft>
                <a:spcPts val="0"/>
              </a:spcAft>
              <a:buSzPts val="1400"/>
              <a:buNone/>
            </a:pPr>
            <a:endParaRPr sz="1500">
              <a:solidFill>
                <a:srgbClr val="333333"/>
              </a:solidFill>
              <a:highlight>
                <a:srgbClr val="FFFFFF"/>
              </a:highlight>
              <a:latin typeface="Open Sans"/>
              <a:ea typeface="Open Sans"/>
              <a:cs typeface="Open Sans"/>
              <a:sym typeface="Open Sans"/>
            </a:endParaRPr>
          </a:p>
          <a:p>
            <a:pPr marL="0" lvl="0" indent="0" algn="l" rtl="0">
              <a:lnSpc>
                <a:spcPct val="150000"/>
              </a:lnSpc>
              <a:spcBef>
                <a:spcPts val="800"/>
              </a:spcBef>
              <a:spcAft>
                <a:spcPts val="0"/>
              </a:spcAft>
              <a:buClr>
                <a:srgbClr val="000000"/>
              </a:buClr>
              <a:buSzPts val="1400"/>
              <a:buFont typeface="Arial"/>
              <a:buNone/>
            </a:pPr>
            <a:endParaRPr sz="2000" b="1">
              <a:solidFill>
                <a:srgbClr val="000000"/>
              </a:solidFill>
            </a:endParaRPr>
          </a:p>
          <a:p>
            <a:pPr marL="0" lvl="0" indent="0" algn="l" rtl="0">
              <a:lnSpc>
                <a:spcPct val="90000"/>
              </a:lnSpc>
              <a:spcBef>
                <a:spcPts val="800"/>
              </a:spcBef>
              <a:spcAft>
                <a:spcPts val="0"/>
              </a:spcAft>
              <a:buSzPts val="1400"/>
              <a:buNone/>
            </a:pPr>
            <a:endParaRPr sz="2100"/>
          </a:p>
          <a:p>
            <a:pPr marL="177800" lvl="0" indent="0" algn="l" rtl="0">
              <a:lnSpc>
                <a:spcPct val="90000"/>
              </a:lnSpc>
              <a:spcBef>
                <a:spcPts val="800"/>
              </a:spcBef>
              <a:spcAft>
                <a:spcPts val="0"/>
              </a:spcAft>
              <a:buSzPts val="1400"/>
              <a:buNone/>
            </a:pPr>
            <a:endParaRPr sz="2100"/>
          </a:p>
        </p:txBody>
      </p:sp>
      <p:pic>
        <p:nvPicPr>
          <p:cNvPr id="420" name="Google Shape;420;p16"/>
          <p:cNvPicPr preferRelativeResize="0"/>
          <p:nvPr/>
        </p:nvPicPr>
        <p:blipFill rotWithShape="1">
          <a:blip r:embed="rId3">
            <a:alphaModFix/>
          </a:blip>
          <a:srcRect/>
          <a:stretch/>
        </p:blipFill>
        <p:spPr>
          <a:xfrm>
            <a:off x="176475" y="1739426"/>
            <a:ext cx="1996326" cy="20653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
                                        </p:tgtEl>
                                        <p:attrNameLst>
                                          <p:attrName>style.visibility</p:attrName>
                                        </p:attrNameLst>
                                      </p:cBhvr>
                                      <p:to>
                                        <p:strVal val="visible"/>
                                      </p:to>
                                    </p:set>
                                    <p:animEffect transition="in" filter="fade">
                                      <p:cBhvr>
                                        <p:cTn id="7" dur="1000"/>
                                        <p:tgtEl>
                                          <p:spTgt spid="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424"/>
        <p:cNvGrpSpPr/>
        <p:nvPr/>
      </p:nvGrpSpPr>
      <p:grpSpPr>
        <a:xfrm>
          <a:off x="0" y="0"/>
          <a:ext cx="0" cy="0"/>
          <a:chOff x="0" y="0"/>
          <a:chExt cx="0" cy="0"/>
        </a:xfrm>
      </p:grpSpPr>
      <p:sp>
        <p:nvSpPr>
          <p:cNvPr id="425" name="Google Shape;425;p17"/>
          <p:cNvSpPr txBox="1"/>
          <p:nvPr/>
        </p:nvSpPr>
        <p:spPr>
          <a:xfrm>
            <a:off x="7113675" y="4536125"/>
            <a:ext cx="18051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https://storyset.com/people</a:t>
            </a:r>
            <a:endParaRPr sz="900" b="0" i="0" u="none" strike="noStrike" cap="none">
              <a:solidFill>
                <a:srgbClr val="000000"/>
              </a:solidFill>
              <a:latin typeface="Arial"/>
              <a:ea typeface="Arial"/>
              <a:cs typeface="Arial"/>
              <a:sym typeface="Arial"/>
            </a:endParaRPr>
          </a:p>
        </p:txBody>
      </p:sp>
      <p:sp>
        <p:nvSpPr>
          <p:cNvPr id="426" name="Google Shape;426;p17"/>
          <p:cNvSpPr txBox="1">
            <a:spLocks noGrp="1"/>
          </p:cNvSpPr>
          <p:nvPr>
            <p:ph type="title"/>
          </p:nvPr>
        </p:nvSpPr>
        <p:spPr>
          <a:xfrm>
            <a:off x="2357025" y="84200"/>
            <a:ext cx="6058500" cy="9942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1000"/>
              </a:spcBef>
              <a:spcAft>
                <a:spcPts val="0"/>
              </a:spcAft>
              <a:buSzPts val="2800"/>
              <a:buNone/>
            </a:pPr>
            <a:r>
              <a:rPr lang="en" sz="3600"/>
              <a:t>IN/ON/OUT Criteria</a:t>
            </a:r>
            <a:endParaRPr sz="3600"/>
          </a:p>
        </p:txBody>
      </p:sp>
      <p:pic>
        <p:nvPicPr>
          <p:cNvPr id="427" name="Google Shape;427;p17"/>
          <p:cNvPicPr preferRelativeResize="0"/>
          <p:nvPr/>
        </p:nvPicPr>
        <p:blipFill rotWithShape="1">
          <a:blip r:embed="rId3">
            <a:alphaModFix/>
          </a:blip>
          <a:srcRect/>
          <a:stretch/>
        </p:blipFill>
        <p:spPr>
          <a:xfrm>
            <a:off x="2222725" y="1004350"/>
            <a:ext cx="4158116" cy="37603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
          <p:cNvSpPr txBox="1">
            <a:spLocks noGrp="1"/>
          </p:cNvSpPr>
          <p:nvPr>
            <p:ph type="body" idx="1"/>
          </p:nvPr>
        </p:nvSpPr>
        <p:spPr>
          <a:xfrm>
            <a:off x="1035050" y="1334975"/>
            <a:ext cx="7150500" cy="22785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chemeClr val="dk1"/>
              </a:buClr>
              <a:buSzPts val="1800"/>
              <a:buNone/>
            </a:pPr>
            <a:r>
              <a:rPr lang="en" sz="1800"/>
              <a:t>The DE-PBS Project serves as a technical assistance center for the Delaware DOE to actualize the vision to create safe and caring learning environments  that promote the social-emotional and academic development of all children.  </a:t>
            </a:r>
            <a:endParaRPr/>
          </a:p>
          <a:p>
            <a:pPr marL="0" lvl="0" indent="0" algn="ctr" rtl="0">
              <a:lnSpc>
                <a:spcPct val="90000"/>
              </a:lnSpc>
              <a:spcBef>
                <a:spcPts val="800"/>
              </a:spcBef>
              <a:spcAft>
                <a:spcPts val="0"/>
              </a:spcAft>
              <a:buClr>
                <a:schemeClr val="dk1"/>
              </a:buClr>
              <a:buSzPts val="1800"/>
              <a:buNone/>
            </a:pPr>
            <a:r>
              <a:rPr lang="en" sz="1800"/>
              <a:t>The statewide initiative is designed to build the knowledge and skills of Delaware educators in the concepts and evidence-based practices of Positive Behavior Support (PBS) as a Multi-tiered System of Support (MTSS).</a:t>
            </a:r>
            <a:endParaRPr/>
          </a:p>
        </p:txBody>
      </p:sp>
      <p:pic>
        <p:nvPicPr>
          <p:cNvPr id="219" name="Google Shape;219;p2"/>
          <p:cNvPicPr preferRelativeResize="0"/>
          <p:nvPr/>
        </p:nvPicPr>
        <p:blipFill rotWithShape="1">
          <a:blip r:embed="rId3">
            <a:alphaModFix/>
          </a:blip>
          <a:srcRect l="83870" t="11601" r="1490" b="50705"/>
          <a:stretch/>
        </p:blipFill>
        <p:spPr>
          <a:xfrm>
            <a:off x="3714751" y="205979"/>
            <a:ext cx="1460744" cy="1057781"/>
          </a:xfrm>
          <a:prstGeom prst="rect">
            <a:avLst/>
          </a:prstGeom>
          <a:noFill/>
          <a:ln w="19050" cap="sq" cmpd="sng">
            <a:solidFill>
              <a:srgbClr val="0070C0"/>
            </a:solidFill>
            <a:prstDash val="solid"/>
            <a:miter lim="800000"/>
            <a:headEnd type="none" w="sm" len="sm"/>
            <a:tailEnd type="none" w="sm" len="sm"/>
          </a:ln>
          <a:effectLst>
            <a:outerShdw blurRad="57150" dist="50800" dir="2700000" algn="tl" rotWithShape="0">
              <a:srgbClr val="000000">
                <a:alpha val="40000"/>
              </a:srgbClr>
            </a:outerShdw>
          </a:effectLst>
        </p:spPr>
      </p:pic>
      <p:pic>
        <p:nvPicPr>
          <p:cNvPr id="220" name="Google Shape;220;p2" descr="CDS-UD_logo_rgb.jpg.jpg"/>
          <p:cNvPicPr preferRelativeResize="0"/>
          <p:nvPr/>
        </p:nvPicPr>
        <p:blipFill rotWithShape="1">
          <a:blip r:embed="rId4">
            <a:alphaModFix/>
          </a:blip>
          <a:srcRect/>
          <a:stretch/>
        </p:blipFill>
        <p:spPr>
          <a:xfrm>
            <a:off x="4572000" y="4085802"/>
            <a:ext cx="2514600" cy="685800"/>
          </a:xfrm>
          <a:prstGeom prst="rect">
            <a:avLst/>
          </a:prstGeom>
          <a:noFill/>
          <a:ln>
            <a:noFill/>
          </a:ln>
        </p:spPr>
      </p:pic>
      <p:pic>
        <p:nvPicPr>
          <p:cNvPr id="221" name="Google Shape;221;p2"/>
          <p:cNvPicPr preferRelativeResize="0"/>
          <p:nvPr/>
        </p:nvPicPr>
        <p:blipFill rotWithShape="1">
          <a:blip r:embed="rId5">
            <a:alphaModFix/>
          </a:blip>
          <a:srcRect/>
          <a:stretch/>
        </p:blipFill>
        <p:spPr>
          <a:xfrm>
            <a:off x="2271222" y="3819022"/>
            <a:ext cx="1402600" cy="12193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25a7d83c6e0_0_2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IN/ON/OUT </a:t>
            </a:r>
            <a:endParaRPr/>
          </a:p>
          <a:p>
            <a:pPr marL="0" lvl="0" indent="0" algn="l" rtl="0">
              <a:spcBef>
                <a:spcPts val="0"/>
              </a:spcBef>
              <a:spcAft>
                <a:spcPts val="0"/>
              </a:spcAft>
              <a:buNone/>
            </a:pPr>
            <a:r>
              <a:rPr lang="en"/>
              <a:t>Criteria</a:t>
            </a:r>
            <a:endParaRPr/>
          </a:p>
        </p:txBody>
      </p:sp>
      <p:pic>
        <p:nvPicPr>
          <p:cNvPr id="433" name="Google Shape;433;g25a7d83c6e0_0_219"/>
          <p:cNvPicPr preferRelativeResize="0"/>
          <p:nvPr/>
        </p:nvPicPr>
        <p:blipFill rotWithShape="1">
          <a:blip r:embed="rId3">
            <a:alphaModFix/>
          </a:blip>
          <a:srcRect t="28698" r="-5174"/>
          <a:stretch/>
        </p:blipFill>
        <p:spPr>
          <a:xfrm>
            <a:off x="2941850" y="170000"/>
            <a:ext cx="4985450" cy="4084749"/>
          </a:xfrm>
          <a:prstGeom prst="rect">
            <a:avLst/>
          </a:prstGeom>
          <a:noFill/>
          <a:ln w="19050" cap="flat" cmpd="sng">
            <a:solidFill>
              <a:schemeClr val="dk2"/>
            </a:solidFill>
            <a:prstDash val="solid"/>
            <a:round/>
            <a:headEnd type="none" w="sm" len="sm"/>
            <a:tailEnd type="none" w="sm" len="sm"/>
          </a:ln>
        </p:spPr>
      </p:pic>
      <p:sp>
        <p:nvSpPr>
          <p:cNvPr id="434" name="Google Shape;434;g25a7d83c6e0_0_219"/>
          <p:cNvSpPr/>
          <p:nvPr/>
        </p:nvSpPr>
        <p:spPr>
          <a:xfrm>
            <a:off x="3117400" y="1784200"/>
            <a:ext cx="4410000" cy="1248000"/>
          </a:xfrm>
          <a:prstGeom prst="roundRect">
            <a:avLst>
              <a:gd name="adj" fmla="val 16667"/>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g25a7d83c6e0_0_219"/>
          <p:cNvSpPr txBox="1"/>
          <p:nvPr/>
        </p:nvSpPr>
        <p:spPr>
          <a:xfrm>
            <a:off x="462850" y="1497525"/>
            <a:ext cx="2175300" cy="317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Protocols that teams use for determining:</a:t>
            </a:r>
            <a:endParaRPr b="1"/>
          </a:p>
          <a:p>
            <a:pPr marL="0" lvl="0" indent="0" algn="l" rtl="0">
              <a:spcBef>
                <a:spcPts val="0"/>
              </a:spcBef>
              <a:spcAft>
                <a:spcPts val="0"/>
              </a:spcAft>
              <a:buNone/>
            </a:pPr>
            <a:endParaRPr/>
          </a:p>
          <a:p>
            <a:pPr marL="0" lvl="0" indent="0" algn="l" rtl="0">
              <a:spcBef>
                <a:spcPts val="0"/>
              </a:spcBef>
              <a:spcAft>
                <a:spcPts val="0"/>
              </a:spcAft>
              <a:buNone/>
            </a:pPr>
            <a:r>
              <a:rPr lang="en"/>
              <a:t>Who should be put </a:t>
            </a:r>
            <a:r>
              <a:rPr lang="en" u="sng"/>
              <a:t>IN</a:t>
            </a:r>
            <a:r>
              <a:rPr lang="en"/>
              <a:t>to an intervention.</a:t>
            </a:r>
            <a:endParaRPr/>
          </a:p>
          <a:p>
            <a:pPr marL="0" lvl="0" indent="0" algn="l" rtl="0">
              <a:spcBef>
                <a:spcPts val="0"/>
              </a:spcBef>
              <a:spcAft>
                <a:spcPts val="0"/>
              </a:spcAft>
              <a:buNone/>
            </a:pPr>
            <a:endParaRPr/>
          </a:p>
          <a:p>
            <a:pPr marL="0" lvl="0" indent="0" algn="l" rtl="0">
              <a:spcBef>
                <a:spcPts val="0"/>
              </a:spcBef>
              <a:spcAft>
                <a:spcPts val="0"/>
              </a:spcAft>
              <a:buNone/>
            </a:pPr>
            <a:r>
              <a:rPr lang="en"/>
              <a:t>How </a:t>
            </a:r>
            <a:r>
              <a:rPr lang="en" u="sng"/>
              <a:t>ON</a:t>
            </a:r>
            <a:r>
              <a:rPr lang="en"/>
              <a:t> target is a student progressing through the intervention as intended.</a:t>
            </a:r>
            <a:endParaRPr/>
          </a:p>
          <a:p>
            <a:pPr marL="0" lvl="0" indent="0" algn="l" rtl="0">
              <a:spcBef>
                <a:spcPts val="0"/>
              </a:spcBef>
              <a:spcAft>
                <a:spcPts val="0"/>
              </a:spcAft>
              <a:buNone/>
            </a:pPr>
            <a:endParaRPr/>
          </a:p>
          <a:p>
            <a:pPr marL="0" lvl="0" indent="0" algn="l" rtl="0">
              <a:spcBef>
                <a:spcPts val="0"/>
              </a:spcBef>
              <a:spcAft>
                <a:spcPts val="0"/>
              </a:spcAft>
              <a:buNone/>
            </a:pPr>
            <a:r>
              <a:rPr lang="en"/>
              <a:t>When is it time to fade, graduate, or pivot </a:t>
            </a:r>
            <a:r>
              <a:rPr lang="en" u="sng"/>
              <a:t>OUT</a:t>
            </a:r>
            <a:r>
              <a:rPr lang="en"/>
              <a:t> of an intervention. </a:t>
            </a:r>
            <a:endParaRPr/>
          </a:p>
        </p:txBody>
      </p:sp>
      <p:sp>
        <p:nvSpPr>
          <p:cNvPr id="436" name="Google Shape;436;g25a7d83c6e0_0_219"/>
          <p:cNvSpPr/>
          <p:nvPr/>
        </p:nvSpPr>
        <p:spPr>
          <a:xfrm>
            <a:off x="4358425" y="545325"/>
            <a:ext cx="1829700" cy="572700"/>
          </a:xfrm>
          <a:prstGeom prst="roundRect">
            <a:avLst>
              <a:gd name="adj" fmla="val 16667"/>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g25a7d83c6e0_0_233"/>
          <p:cNvSpPr txBox="1">
            <a:spLocks noGrp="1"/>
          </p:cNvSpPr>
          <p:nvPr>
            <p:ph type="title"/>
          </p:nvPr>
        </p:nvSpPr>
        <p:spPr>
          <a:xfrm>
            <a:off x="178850" y="202200"/>
            <a:ext cx="7428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500"/>
              <a:t>“Tier 2 Interventions Asset Map” - Delaware</a:t>
            </a:r>
            <a:endParaRPr sz="2500"/>
          </a:p>
          <a:p>
            <a:pPr marL="0" lvl="0" indent="0" algn="l" rtl="0">
              <a:spcBef>
                <a:spcPts val="0"/>
              </a:spcBef>
              <a:spcAft>
                <a:spcPts val="0"/>
              </a:spcAft>
              <a:buNone/>
            </a:pPr>
            <a:endParaRPr sz="2500"/>
          </a:p>
        </p:txBody>
      </p:sp>
      <p:graphicFrame>
        <p:nvGraphicFramePr>
          <p:cNvPr id="442" name="Google Shape;442;g25a7d83c6e0_0_233"/>
          <p:cNvGraphicFramePr/>
          <p:nvPr/>
        </p:nvGraphicFramePr>
        <p:xfrm>
          <a:off x="440375" y="893820"/>
          <a:ext cx="3000000" cy="3000000"/>
        </p:xfrm>
        <a:graphic>
          <a:graphicData uri="http://schemas.openxmlformats.org/drawingml/2006/table">
            <a:tbl>
              <a:tblPr>
                <a:noFill/>
                <a:tableStyleId>{31464744-0047-4051-8C89-B57AE3D90864}</a:tableStyleId>
              </a:tblPr>
              <a:tblGrid>
                <a:gridCol w="1714175">
                  <a:extLst>
                    <a:ext uri="{9D8B030D-6E8A-4147-A177-3AD203B41FA5}">
                      <a16:colId xmlns:a16="http://schemas.microsoft.com/office/drawing/2014/main" val="20000"/>
                    </a:ext>
                  </a:extLst>
                </a:gridCol>
                <a:gridCol w="3358700">
                  <a:extLst>
                    <a:ext uri="{9D8B030D-6E8A-4147-A177-3AD203B41FA5}">
                      <a16:colId xmlns:a16="http://schemas.microsoft.com/office/drawing/2014/main" val="20001"/>
                    </a:ext>
                  </a:extLst>
                </a:gridCol>
                <a:gridCol w="1859100">
                  <a:extLst>
                    <a:ext uri="{9D8B030D-6E8A-4147-A177-3AD203B41FA5}">
                      <a16:colId xmlns:a16="http://schemas.microsoft.com/office/drawing/2014/main" val="20002"/>
                    </a:ext>
                  </a:extLst>
                </a:gridCol>
                <a:gridCol w="1641875">
                  <a:extLst>
                    <a:ext uri="{9D8B030D-6E8A-4147-A177-3AD203B41FA5}">
                      <a16:colId xmlns:a16="http://schemas.microsoft.com/office/drawing/2014/main" val="20003"/>
                    </a:ext>
                  </a:extLst>
                </a:gridCol>
              </a:tblGrid>
              <a:tr h="1051525">
                <a:tc>
                  <a:txBody>
                    <a:bodyPr/>
                    <a:lstStyle/>
                    <a:p>
                      <a:pPr marL="0" marR="0" lvl="0" indent="0" algn="ctr" rtl="0">
                        <a:lnSpc>
                          <a:spcPct val="100000"/>
                        </a:lnSpc>
                        <a:spcBef>
                          <a:spcPts val="0"/>
                        </a:spcBef>
                        <a:spcAft>
                          <a:spcPts val="0"/>
                        </a:spcAft>
                        <a:buClr>
                          <a:schemeClr val="dk1"/>
                        </a:buClr>
                        <a:buSzPts val="1100"/>
                        <a:buFont typeface="Arial"/>
                        <a:buNone/>
                      </a:pPr>
                      <a:r>
                        <a:rPr lang="en" sz="1900" b="1" u="none" strike="noStrike" cap="none">
                          <a:solidFill>
                            <a:schemeClr val="dk1"/>
                          </a:solidFill>
                          <a:latin typeface="Abel"/>
                          <a:ea typeface="Abel"/>
                          <a:cs typeface="Abel"/>
                          <a:sym typeface="Abel"/>
                        </a:rPr>
                        <a:t>Current Tier 2 Interventions</a:t>
                      </a:r>
                      <a:endParaRPr sz="1900" u="none" strike="noStrike" cap="none">
                        <a:latin typeface="Abel"/>
                        <a:ea typeface="Abel"/>
                        <a:cs typeface="Abel"/>
                        <a:sym typeface="Abel"/>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Clr>
                          <a:srgbClr val="000000"/>
                        </a:buClr>
                        <a:buSzPts val="1900"/>
                        <a:buFont typeface="Arial"/>
                        <a:buNone/>
                      </a:pPr>
                      <a:r>
                        <a:rPr lang="en" sz="1900" b="1" u="none" strike="noStrike" cap="none">
                          <a:latin typeface="Abel"/>
                          <a:ea typeface="Abel"/>
                          <a:cs typeface="Abel"/>
                          <a:sym typeface="Abel"/>
                        </a:rPr>
                        <a:t>Skills Taught (Addressing </a:t>
                      </a:r>
                      <a:r>
                        <a:rPr lang="en" sz="1900" b="1" u="none" strike="noStrike" cap="none">
                          <a:solidFill>
                            <a:schemeClr val="dk1"/>
                          </a:solidFill>
                          <a:latin typeface="Abel"/>
                          <a:ea typeface="Abel"/>
                          <a:cs typeface="Abel"/>
                          <a:sym typeface="Abel"/>
                        </a:rPr>
                        <a:t>Externalizing, Internalizing, a/o General Needs), Skills Being </a:t>
                      </a:r>
                      <a:r>
                        <a:rPr lang="en" sz="1900" b="1" u="none" strike="noStrike" cap="none">
                          <a:latin typeface="Abel"/>
                          <a:ea typeface="Abel"/>
                          <a:cs typeface="Abel"/>
                          <a:sym typeface="Abel"/>
                        </a:rPr>
                        <a:t>R+</a:t>
                      </a:r>
                      <a:endParaRPr sz="1900" b="1" u="none" strike="noStrike" cap="none">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Clr>
                          <a:srgbClr val="000000"/>
                        </a:buClr>
                        <a:buSzPts val="1900"/>
                        <a:buFont typeface="Arial"/>
                        <a:buNone/>
                      </a:pPr>
                      <a:r>
                        <a:rPr lang="en" sz="1900" b="1" u="none" strike="noStrike" cap="none">
                          <a:latin typeface="Abel"/>
                          <a:ea typeface="Abel"/>
                          <a:cs typeface="Abel"/>
                          <a:sym typeface="Abel"/>
                        </a:rPr>
                        <a:t>Coordinator</a:t>
                      </a:r>
                      <a:endParaRPr sz="1900" b="1" u="none" strike="noStrike" cap="none">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Clr>
                          <a:srgbClr val="000000"/>
                        </a:buClr>
                        <a:buSzPts val="1900"/>
                        <a:buFont typeface="Arial"/>
                        <a:buNone/>
                      </a:pPr>
                      <a:r>
                        <a:rPr lang="en" sz="1900" b="1" u="none" strike="noStrike" cap="none">
                          <a:latin typeface="Abel"/>
                          <a:ea typeface="Abel"/>
                          <a:cs typeface="Abel"/>
                          <a:sym typeface="Abel"/>
                        </a:rPr>
                        <a:t>When/ Where</a:t>
                      </a:r>
                      <a:endParaRPr sz="1900" b="1" u="none" strike="noStrike" cap="none">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r h="457175">
                <a:tc>
                  <a:txBody>
                    <a:bodyPr/>
                    <a:lstStyle/>
                    <a:p>
                      <a:pPr marL="114300" marR="0" lvl="0" indent="0" algn="l" rtl="0">
                        <a:lnSpc>
                          <a:spcPct val="100000"/>
                        </a:lnSpc>
                        <a:spcBef>
                          <a:spcPts val="0"/>
                        </a:spcBef>
                        <a:spcAft>
                          <a:spcPts val="0"/>
                        </a:spcAft>
                        <a:buClr>
                          <a:srgbClr val="000000"/>
                        </a:buClr>
                        <a:buSzPts val="1800"/>
                        <a:buFont typeface="Arial"/>
                        <a:buNone/>
                      </a:pPr>
                      <a:r>
                        <a:rPr lang="en" sz="1800">
                          <a:solidFill>
                            <a:srgbClr val="2E75B5"/>
                          </a:solidFill>
                          <a:latin typeface="Abel"/>
                          <a:ea typeface="Abel"/>
                          <a:cs typeface="Abel"/>
                          <a:sym typeface="Abel"/>
                        </a:rPr>
                        <a:t>[</a:t>
                      </a:r>
                      <a:r>
                        <a:rPr lang="en" sz="1800" u="none" strike="noStrike" cap="none">
                          <a:solidFill>
                            <a:srgbClr val="2E75B5"/>
                          </a:solidFill>
                          <a:latin typeface="Abel"/>
                          <a:ea typeface="Abel"/>
                          <a:cs typeface="Abel"/>
                          <a:sym typeface="Abel"/>
                        </a:rPr>
                        <a:t>INTERVENTION </a:t>
                      </a:r>
                      <a:endParaRPr sz="1800" u="none" strike="noStrike" cap="none">
                        <a:solidFill>
                          <a:srgbClr val="2E75B5"/>
                        </a:solidFill>
                        <a:latin typeface="Abel"/>
                        <a:ea typeface="Abel"/>
                        <a:cs typeface="Abel"/>
                        <a:sym typeface="Abel"/>
                      </a:endParaRPr>
                    </a:p>
                    <a:p>
                      <a:pPr marL="114300" marR="0" lvl="0" indent="0" algn="l" rtl="0">
                        <a:lnSpc>
                          <a:spcPct val="100000"/>
                        </a:lnSpc>
                        <a:spcBef>
                          <a:spcPts val="0"/>
                        </a:spcBef>
                        <a:spcAft>
                          <a:spcPts val="0"/>
                        </a:spcAft>
                        <a:buClr>
                          <a:srgbClr val="000000"/>
                        </a:buClr>
                        <a:buSzPts val="1800"/>
                        <a:buFont typeface="Arial"/>
                        <a:buNone/>
                      </a:pPr>
                      <a:r>
                        <a:rPr lang="en" sz="1800" u="none" strike="noStrike" cap="none">
                          <a:solidFill>
                            <a:srgbClr val="2E75B5"/>
                          </a:solidFill>
                          <a:latin typeface="Abel"/>
                          <a:ea typeface="Abel"/>
                          <a:cs typeface="Abel"/>
                          <a:sym typeface="Abel"/>
                        </a:rPr>
                        <a:t>NAME HERE]</a:t>
                      </a:r>
                      <a:endParaRPr sz="1800" u="none" strike="noStrike" cap="none">
                        <a:solidFill>
                          <a:srgbClr val="2E75B5"/>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1800">
                          <a:solidFill>
                            <a:srgbClr val="2E75B5"/>
                          </a:solidFill>
                          <a:latin typeface="Abel"/>
                          <a:ea typeface="Abel"/>
                          <a:cs typeface="Abel"/>
                          <a:sym typeface="Abel"/>
                        </a:rPr>
                        <a:t>[Description]</a:t>
                      </a:r>
                      <a:endParaRPr sz="1800" u="none" strike="noStrike" cap="none">
                        <a:solidFill>
                          <a:srgbClr val="2E75B5"/>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700"/>
                        <a:buFont typeface="Arial"/>
                        <a:buNone/>
                      </a:pPr>
                      <a:r>
                        <a:rPr lang="en" sz="1700">
                          <a:solidFill>
                            <a:srgbClr val="2E75B5"/>
                          </a:solidFill>
                          <a:latin typeface="Abel"/>
                          <a:ea typeface="Abel"/>
                          <a:cs typeface="Abel"/>
                          <a:sym typeface="Abel"/>
                        </a:rPr>
                        <a:t>[Name Here]</a:t>
                      </a:r>
                      <a:endParaRPr sz="1700" u="none" strike="noStrike" cap="none">
                        <a:solidFill>
                          <a:srgbClr val="2E75B5"/>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700"/>
                        <a:buFont typeface="Arial"/>
                        <a:buNone/>
                      </a:pPr>
                      <a:r>
                        <a:rPr lang="en" sz="1700">
                          <a:solidFill>
                            <a:srgbClr val="2E75B5"/>
                          </a:solidFill>
                          <a:latin typeface="Abel"/>
                          <a:ea typeface="Abel"/>
                          <a:cs typeface="Abel"/>
                          <a:sym typeface="Abel"/>
                        </a:rPr>
                        <a:t>[Schedule Here]</a:t>
                      </a:r>
                      <a:endParaRPr sz="1700" u="none" strike="noStrike" cap="none">
                        <a:solidFill>
                          <a:srgbClr val="2E75B5"/>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731475">
                <a:tc>
                  <a:txBody>
                    <a:bodyPr/>
                    <a:lstStyle/>
                    <a:p>
                      <a:pPr marL="476250" marR="0" lvl="0" indent="0" algn="ctr" rtl="0">
                        <a:lnSpc>
                          <a:spcPct val="100000"/>
                        </a:lnSpc>
                        <a:spcBef>
                          <a:spcPts val="0"/>
                        </a:spcBef>
                        <a:spcAft>
                          <a:spcPts val="0"/>
                        </a:spcAft>
                        <a:buClr>
                          <a:srgbClr val="000000"/>
                        </a:buClr>
                        <a:buSzPts val="1600"/>
                        <a:buFont typeface="Arial"/>
                        <a:buNone/>
                      </a:pPr>
                      <a:r>
                        <a:rPr lang="en" sz="1600" b="1" i="1" u="none" strike="noStrike" cap="none">
                          <a:solidFill>
                            <a:schemeClr val="dk1"/>
                          </a:solidFill>
                          <a:latin typeface="Abel"/>
                          <a:ea typeface="Abel"/>
                          <a:cs typeface="Abel"/>
                          <a:sym typeface="Abel"/>
                        </a:rPr>
                        <a:t>IN</a:t>
                      </a:r>
                      <a:endParaRPr sz="1600" b="1" i="1" u="none" strike="noStrike" cap="none">
                        <a:solidFill>
                          <a:schemeClr val="dk1"/>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FE2F3"/>
                    </a:solidFill>
                  </a:tcPr>
                </a:tc>
                <a:tc gridSpan="3">
                  <a:txBody>
                    <a:bodyPr/>
                    <a:lstStyle/>
                    <a:p>
                      <a:pPr marL="0" lvl="0" indent="0" algn="l" rtl="0">
                        <a:spcBef>
                          <a:spcPts val="0"/>
                        </a:spcBef>
                        <a:spcAft>
                          <a:spcPts val="0"/>
                        </a:spcAft>
                        <a:buClr>
                          <a:schemeClr val="dk1"/>
                        </a:buClr>
                        <a:buSzPts val="1800"/>
                        <a:buFont typeface="Arial"/>
                        <a:buNone/>
                      </a:pPr>
                      <a:r>
                        <a:rPr lang="en" sz="1800">
                          <a:solidFill>
                            <a:srgbClr val="2E75B5"/>
                          </a:solidFill>
                          <a:latin typeface="Abel"/>
                          <a:ea typeface="Abel"/>
                          <a:cs typeface="Abel"/>
                          <a:sym typeface="Abel"/>
                        </a:rPr>
                        <a:t>[Description]</a:t>
                      </a:r>
                      <a:endParaRPr sz="1800" u="none" strike="noStrike" cap="none">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731475">
                <a:tc>
                  <a:txBody>
                    <a:bodyPr/>
                    <a:lstStyle/>
                    <a:p>
                      <a:pPr marL="476250" marR="0" lvl="0" indent="0" algn="ctr" rtl="0">
                        <a:lnSpc>
                          <a:spcPct val="100000"/>
                        </a:lnSpc>
                        <a:spcBef>
                          <a:spcPts val="0"/>
                        </a:spcBef>
                        <a:spcAft>
                          <a:spcPts val="0"/>
                        </a:spcAft>
                        <a:buClr>
                          <a:srgbClr val="000000"/>
                        </a:buClr>
                        <a:buSzPts val="1600"/>
                        <a:buFont typeface="Arial"/>
                        <a:buNone/>
                      </a:pPr>
                      <a:r>
                        <a:rPr lang="en" sz="1600" b="1" i="1" u="none" strike="noStrike" cap="none">
                          <a:solidFill>
                            <a:schemeClr val="dk1"/>
                          </a:solidFill>
                          <a:latin typeface="Abel"/>
                          <a:ea typeface="Abel"/>
                          <a:cs typeface="Abel"/>
                          <a:sym typeface="Abel"/>
                        </a:rPr>
                        <a:t>ON</a:t>
                      </a:r>
                      <a:endParaRPr sz="1600" b="1" i="1" u="none" strike="noStrike" cap="none">
                        <a:solidFill>
                          <a:schemeClr val="dk1"/>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FE2F3"/>
                    </a:solidFill>
                  </a:tcPr>
                </a:tc>
                <a:tc gridSpan="3">
                  <a:txBody>
                    <a:bodyPr/>
                    <a:lstStyle/>
                    <a:p>
                      <a:pPr marL="0" lvl="0" indent="0" algn="l" rtl="0">
                        <a:spcBef>
                          <a:spcPts val="0"/>
                        </a:spcBef>
                        <a:spcAft>
                          <a:spcPts val="0"/>
                        </a:spcAft>
                        <a:buClr>
                          <a:schemeClr val="dk1"/>
                        </a:buClr>
                        <a:buSzPts val="1800"/>
                        <a:buFont typeface="Arial"/>
                        <a:buNone/>
                      </a:pPr>
                      <a:r>
                        <a:rPr lang="en" sz="1800">
                          <a:solidFill>
                            <a:srgbClr val="2E75B5"/>
                          </a:solidFill>
                          <a:latin typeface="Abel"/>
                          <a:ea typeface="Abel"/>
                          <a:cs typeface="Abel"/>
                          <a:sym typeface="Abel"/>
                        </a:rPr>
                        <a:t>[Description]</a:t>
                      </a:r>
                      <a:endParaRPr sz="1800" u="none" strike="noStrike" cap="none">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750050">
                <a:tc>
                  <a:txBody>
                    <a:bodyPr/>
                    <a:lstStyle/>
                    <a:p>
                      <a:pPr marL="476250" marR="0" lvl="0" indent="0" algn="ctr" rtl="0">
                        <a:lnSpc>
                          <a:spcPct val="100000"/>
                        </a:lnSpc>
                        <a:spcBef>
                          <a:spcPts val="0"/>
                        </a:spcBef>
                        <a:spcAft>
                          <a:spcPts val="0"/>
                        </a:spcAft>
                        <a:buClr>
                          <a:srgbClr val="000000"/>
                        </a:buClr>
                        <a:buSzPts val="1600"/>
                        <a:buFont typeface="Arial"/>
                        <a:buNone/>
                      </a:pPr>
                      <a:r>
                        <a:rPr lang="en" sz="1600" b="1" i="1" u="none" strike="noStrike" cap="none">
                          <a:solidFill>
                            <a:schemeClr val="dk1"/>
                          </a:solidFill>
                          <a:latin typeface="Abel"/>
                          <a:ea typeface="Abel"/>
                          <a:cs typeface="Abel"/>
                          <a:sym typeface="Abel"/>
                        </a:rPr>
                        <a:t>OUT</a:t>
                      </a:r>
                      <a:endParaRPr sz="1600" b="1" i="1" u="none" strike="noStrike" cap="none">
                        <a:solidFill>
                          <a:schemeClr val="dk1"/>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FE2F3"/>
                    </a:solidFill>
                  </a:tcPr>
                </a:tc>
                <a:tc gridSpan="3">
                  <a:txBody>
                    <a:bodyPr/>
                    <a:lstStyle/>
                    <a:p>
                      <a:pPr marL="0" lvl="0" indent="0" algn="l" rtl="0">
                        <a:spcBef>
                          <a:spcPts val="0"/>
                        </a:spcBef>
                        <a:spcAft>
                          <a:spcPts val="0"/>
                        </a:spcAft>
                        <a:buClr>
                          <a:schemeClr val="dk1"/>
                        </a:buClr>
                        <a:buSzPts val="1800"/>
                        <a:buFont typeface="Arial"/>
                        <a:buNone/>
                      </a:pPr>
                      <a:r>
                        <a:rPr lang="en" sz="1800" dirty="0">
                          <a:solidFill>
                            <a:srgbClr val="2E75B5"/>
                          </a:solidFill>
                          <a:latin typeface="Abel"/>
                          <a:ea typeface="Abel"/>
                          <a:cs typeface="Abel"/>
                          <a:sym typeface="Abel"/>
                        </a:rPr>
                        <a:t>[Description]</a:t>
                      </a:r>
                      <a:endParaRPr sz="1800" u="none" strike="noStrike" cap="none" dirty="0">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g25a7f7d0751_0_353"/>
          <p:cNvSpPr txBox="1">
            <a:spLocks noGrp="1"/>
          </p:cNvSpPr>
          <p:nvPr>
            <p:ph type="title"/>
          </p:nvPr>
        </p:nvSpPr>
        <p:spPr>
          <a:xfrm>
            <a:off x="190300" y="407675"/>
            <a:ext cx="2446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“Intervention Grid”</a:t>
            </a:r>
            <a:endParaRPr/>
          </a:p>
          <a:p>
            <a:pPr marL="0" lvl="0" indent="0" algn="l" rtl="0">
              <a:spcBef>
                <a:spcPts val="0"/>
              </a:spcBef>
              <a:spcAft>
                <a:spcPts val="0"/>
              </a:spcAft>
              <a:buNone/>
            </a:pPr>
            <a:endParaRPr/>
          </a:p>
          <a:p>
            <a:pPr marL="0" lvl="0" indent="0" algn="l" rtl="0">
              <a:spcBef>
                <a:spcPts val="0"/>
              </a:spcBef>
              <a:spcAft>
                <a:spcPts val="0"/>
              </a:spcAft>
              <a:buNone/>
            </a:pPr>
            <a:r>
              <a:rPr lang="en"/>
              <a:t>Michigan</a:t>
            </a:r>
            <a:endParaRPr/>
          </a:p>
        </p:txBody>
      </p:sp>
      <p:graphicFrame>
        <p:nvGraphicFramePr>
          <p:cNvPr id="448" name="Google Shape;448;g25a7f7d0751_0_353"/>
          <p:cNvGraphicFramePr/>
          <p:nvPr/>
        </p:nvGraphicFramePr>
        <p:xfrm>
          <a:off x="2357175" y="337525"/>
          <a:ext cx="3000000" cy="3000000"/>
        </p:xfrm>
        <a:graphic>
          <a:graphicData uri="http://schemas.openxmlformats.org/drawingml/2006/table">
            <a:tbl>
              <a:tblPr>
                <a:noFill/>
                <a:tableStyleId>{C48C318C-F7FA-4459-B29A-DD2CE91ECA4A}</a:tableStyleId>
              </a:tblPr>
              <a:tblGrid>
                <a:gridCol w="1391025">
                  <a:extLst>
                    <a:ext uri="{9D8B030D-6E8A-4147-A177-3AD203B41FA5}">
                      <a16:colId xmlns:a16="http://schemas.microsoft.com/office/drawing/2014/main" val="20000"/>
                    </a:ext>
                  </a:extLst>
                </a:gridCol>
                <a:gridCol w="5167700">
                  <a:extLst>
                    <a:ext uri="{9D8B030D-6E8A-4147-A177-3AD203B41FA5}">
                      <a16:colId xmlns:a16="http://schemas.microsoft.com/office/drawing/2014/main" val="20001"/>
                    </a:ext>
                  </a:extLst>
                </a:gridCol>
              </a:tblGrid>
              <a:tr h="432350">
                <a:tc>
                  <a:txBody>
                    <a:bodyPr/>
                    <a:lstStyle/>
                    <a:p>
                      <a:pPr marL="0" lvl="0" indent="0" algn="l" rtl="0">
                        <a:lnSpc>
                          <a:spcPct val="100000"/>
                        </a:lnSpc>
                        <a:spcBef>
                          <a:spcPts val="0"/>
                        </a:spcBef>
                        <a:spcAft>
                          <a:spcPts val="600"/>
                        </a:spcAft>
                        <a:buNone/>
                      </a:pPr>
                      <a:r>
                        <a:rPr lang="en" sz="1600" b="1"/>
                        <a:t>Intervention</a:t>
                      </a:r>
                      <a:endParaRPr sz="1600" b="1"/>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DBE5F1"/>
                    </a:solidFill>
                  </a:tcPr>
                </a:tc>
                <a:tc>
                  <a:txBody>
                    <a:bodyPr/>
                    <a:lstStyle/>
                    <a:p>
                      <a:pPr marL="0" lvl="0" indent="0" algn="l" rtl="0">
                        <a:lnSpc>
                          <a:spcPct val="100000"/>
                        </a:lnSpc>
                        <a:spcBef>
                          <a:spcPts val="0"/>
                        </a:spcBef>
                        <a:spcAft>
                          <a:spcPts val="600"/>
                        </a:spcAft>
                        <a:buNone/>
                      </a:pPr>
                      <a:r>
                        <a:rPr lang="en" sz="1600">
                          <a:solidFill>
                            <a:srgbClr val="2E75B5"/>
                          </a:solidFill>
                        </a:rPr>
                        <a:t>[Intervention Name]</a:t>
                      </a:r>
                      <a:endParaRPr sz="1600">
                        <a:solidFill>
                          <a:srgbClr val="2E75B5"/>
                        </a:solidFill>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665750">
                <a:tc>
                  <a:txBody>
                    <a:bodyPr/>
                    <a:lstStyle/>
                    <a:p>
                      <a:pPr marL="0" lvl="0" indent="0" algn="l" rtl="0">
                        <a:lnSpc>
                          <a:spcPct val="100000"/>
                        </a:lnSpc>
                        <a:spcBef>
                          <a:spcPts val="0"/>
                        </a:spcBef>
                        <a:spcAft>
                          <a:spcPts val="600"/>
                        </a:spcAft>
                        <a:buNone/>
                      </a:pPr>
                      <a:r>
                        <a:rPr lang="en" sz="1600" b="1"/>
                        <a:t>Description</a:t>
                      </a:r>
                      <a:endParaRPr sz="1600" b="1"/>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DBE5F1"/>
                    </a:solidFill>
                  </a:tcPr>
                </a:tc>
                <a:tc>
                  <a:txBody>
                    <a:bodyPr/>
                    <a:lstStyle/>
                    <a:p>
                      <a:pPr marL="0" lvl="0" indent="0" algn="l" rtl="0">
                        <a:lnSpc>
                          <a:spcPct val="100000"/>
                        </a:lnSpc>
                        <a:spcBef>
                          <a:spcPts val="0"/>
                        </a:spcBef>
                        <a:spcAft>
                          <a:spcPts val="0"/>
                        </a:spcAft>
                        <a:buNone/>
                      </a:pPr>
                      <a:r>
                        <a:rPr lang="en" sz="1600">
                          <a:solidFill>
                            <a:srgbClr val="2E75B5"/>
                          </a:solidFill>
                        </a:rPr>
                        <a:t>[Description]</a:t>
                      </a:r>
                      <a:endParaRPr sz="1600">
                        <a:solidFill>
                          <a:srgbClr val="2E75B5"/>
                        </a:solidFill>
                      </a:endParaRPr>
                    </a:p>
                    <a:p>
                      <a:pPr marL="0" lvl="0" indent="0" algn="l" rtl="0">
                        <a:lnSpc>
                          <a:spcPct val="100000"/>
                        </a:lnSpc>
                        <a:spcBef>
                          <a:spcPts val="600"/>
                        </a:spcBef>
                        <a:spcAft>
                          <a:spcPts val="600"/>
                        </a:spcAft>
                        <a:buNone/>
                      </a:pPr>
                      <a:r>
                        <a:rPr lang="en" sz="1600" b="1"/>
                        <a:t>Function</a:t>
                      </a:r>
                      <a:r>
                        <a:rPr lang="en" sz="1600"/>
                        <a:t>:</a:t>
                      </a:r>
                      <a:r>
                        <a:rPr lang="en" sz="1600">
                          <a:solidFill>
                            <a:srgbClr val="2E75B5"/>
                          </a:solidFill>
                        </a:rPr>
                        <a:t> [Description]</a:t>
                      </a:r>
                      <a:endParaRPr sz="1600">
                        <a:solidFill>
                          <a:srgbClr val="2E75B5"/>
                        </a:solidFill>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85800">
                <a:tc>
                  <a:txBody>
                    <a:bodyPr/>
                    <a:lstStyle/>
                    <a:p>
                      <a:pPr marL="0" lvl="0" indent="0" algn="l" rtl="0">
                        <a:lnSpc>
                          <a:spcPct val="100000"/>
                        </a:lnSpc>
                        <a:spcBef>
                          <a:spcPts val="0"/>
                        </a:spcBef>
                        <a:spcAft>
                          <a:spcPts val="600"/>
                        </a:spcAft>
                        <a:buNone/>
                      </a:pPr>
                      <a:r>
                        <a:rPr lang="en" sz="1600" b="1"/>
                        <a:t>Entrance Criteria</a:t>
                      </a:r>
                      <a:endParaRPr sz="1600" b="1"/>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DBE5F1"/>
                    </a:solidFill>
                  </a:tcPr>
                </a:tc>
                <a:tc>
                  <a:txBody>
                    <a:bodyPr/>
                    <a:lstStyle/>
                    <a:p>
                      <a:pPr marL="0" lvl="0" indent="0" algn="l" rtl="0">
                        <a:spcBef>
                          <a:spcPts val="0"/>
                        </a:spcBef>
                        <a:spcAft>
                          <a:spcPts val="600"/>
                        </a:spcAft>
                        <a:buNone/>
                      </a:pPr>
                      <a:r>
                        <a:rPr lang="en" sz="1600">
                          <a:solidFill>
                            <a:srgbClr val="2E75B5"/>
                          </a:solidFill>
                        </a:rPr>
                        <a:t>[Description]</a:t>
                      </a:r>
                      <a:endParaRPr sz="1600">
                        <a:solidFill>
                          <a:srgbClr val="2E75B5"/>
                        </a:solidFill>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31475">
                <a:tc>
                  <a:txBody>
                    <a:bodyPr/>
                    <a:lstStyle/>
                    <a:p>
                      <a:pPr marL="0" lvl="0" indent="0" algn="l" rtl="0">
                        <a:lnSpc>
                          <a:spcPct val="100000"/>
                        </a:lnSpc>
                        <a:spcBef>
                          <a:spcPts val="0"/>
                        </a:spcBef>
                        <a:spcAft>
                          <a:spcPts val="600"/>
                        </a:spcAft>
                        <a:buNone/>
                      </a:pPr>
                      <a:r>
                        <a:rPr lang="en" sz="1600" b="1"/>
                        <a:t>Permission</a:t>
                      </a:r>
                      <a:endParaRPr sz="1600" b="1"/>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DBE5F1"/>
                    </a:solidFill>
                  </a:tcPr>
                </a:tc>
                <a:tc>
                  <a:txBody>
                    <a:bodyPr/>
                    <a:lstStyle/>
                    <a:p>
                      <a:pPr marL="0" lvl="0" indent="0" algn="l" rtl="0">
                        <a:spcBef>
                          <a:spcPts val="0"/>
                        </a:spcBef>
                        <a:spcAft>
                          <a:spcPts val="600"/>
                        </a:spcAft>
                        <a:buNone/>
                      </a:pPr>
                      <a:r>
                        <a:rPr lang="en" sz="1600">
                          <a:solidFill>
                            <a:srgbClr val="2E75B5"/>
                          </a:solidFill>
                        </a:rPr>
                        <a:t>[Description]</a:t>
                      </a:r>
                      <a:endParaRPr sz="1600">
                        <a:solidFill>
                          <a:srgbClr val="2E75B5"/>
                        </a:solidFill>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698950">
                <a:tc>
                  <a:txBody>
                    <a:bodyPr/>
                    <a:lstStyle/>
                    <a:p>
                      <a:pPr marL="0" lvl="0" indent="0" algn="l" rtl="0">
                        <a:lnSpc>
                          <a:spcPct val="100000"/>
                        </a:lnSpc>
                        <a:spcBef>
                          <a:spcPts val="0"/>
                        </a:spcBef>
                        <a:spcAft>
                          <a:spcPts val="600"/>
                        </a:spcAft>
                        <a:buNone/>
                      </a:pPr>
                      <a:r>
                        <a:rPr lang="en" sz="1600" b="1"/>
                        <a:t>Progress Monitoring Data</a:t>
                      </a:r>
                      <a:endParaRPr sz="1600" b="1"/>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DBE5F1"/>
                    </a:solidFill>
                  </a:tcPr>
                </a:tc>
                <a:tc>
                  <a:txBody>
                    <a:bodyPr/>
                    <a:lstStyle/>
                    <a:p>
                      <a:pPr marL="0" lvl="0" indent="0" algn="l" rtl="0">
                        <a:lnSpc>
                          <a:spcPct val="100000"/>
                        </a:lnSpc>
                        <a:spcBef>
                          <a:spcPts val="0"/>
                        </a:spcBef>
                        <a:spcAft>
                          <a:spcPts val="0"/>
                        </a:spcAft>
                        <a:buNone/>
                      </a:pPr>
                      <a:r>
                        <a:rPr lang="en" sz="1600" b="1"/>
                        <a:t>Student Data: </a:t>
                      </a:r>
                      <a:r>
                        <a:rPr lang="en" sz="1600" b="1">
                          <a:solidFill>
                            <a:srgbClr val="2E75B5"/>
                          </a:solidFill>
                        </a:rPr>
                        <a:t> </a:t>
                      </a:r>
                      <a:r>
                        <a:rPr lang="en" sz="1600">
                          <a:solidFill>
                            <a:srgbClr val="2E75B5"/>
                          </a:solidFill>
                        </a:rPr>
                        <a:t>[Description]</a:t>
                      </a:r>
                      <a:endParaRPr sz="1600">
                        <a:solidFill>
                          <a:srgbClr val="2E75B5"/>
                        </a:solidFill>
                      </a:endParaRPr>
                    </a:p>
                    <a:p>
                      <a:pPr marL="0" lvl="0" indent="0" algn="l" rtl="0">
                        <a:lnSpc>
                          <a:spcPct val="100000"/>
                        </a:lnSpc>
                        <a:spcBef>
                          <a:spcPts val="600"/>
                        </a:spcBef>
                        <a:spcAft>
                          <a:spcPts val="600"/>
                        </a:spcAft>
                        <a:buNone/>
                      </a:pPr>
                      <a:r>
                        <a:rPr lang="en" sz="1600" b="1"/>
                        <a:t>Implementation Fidelity Data:</a:t>
                      </a:r>
                      <a:r>
                        <a:rPr lang="en" sz="1600" b="1">
                          <a:solidFill>
                            <a:srgbClr val="2E75B5"/>
                          </a:solidFill>
                        </a:rPr>
                        <a:t> </a:t>
                      </a:r>
                      <a:r>
                        <a:rPr lang="en" sz="1600">
                          <a:solidFill>
                            <a:srgbClr val="2E75B5"/>
                          </a:solidFill>
                        </a:rPr>
                        <a:t>[Description]</a:t>
                      </a:r>
                      <a:endParaRPr sz="1600">
                        <a:solidFill>
                          <a:srgbClr val="2E75B5"/>
                        </a:solidFill>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1157725">
                <a:tc>
                  <a:txBody>
                    <a:bodyPr/>
                    <a:lstStyle/>
                    <a:p>
                      <a:pPr marL="0" lvl="0" indent="0" algn="l" rtl="0">
                        <a:lnSpc>
                          <a:spcPct val="100000"/>
                        </a:lnSpc>
                        <a:spcBef>
                          <a:spcPts val="0"/>
                        </a:spcBef>
                        <a:spcAft>
                          <a:spcPts val="600"/>
                        </a:spcAft>
                        <a:buNone/>
                      </a:pPr>
                      <a:r>
                        <a:rPr lang="en" sz="1600" b="1"/>
                        <a:t>Decision Rules</a:t>
                      </a:r>
                      <a:endParaRPr sz="1600" b="1"/>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DBE5F1"/>
                    </a:solidFill>
                  </a:tcPr>
                </a:tc>
                <a:tc>
                  <a:txBody>
                    <a:bodyPr/>
                    <a:lstStyle/>
                    <a:p>
                      <a:pPr marL="0" lvl="0" indent="0" algn="l" rtl="0">
                        <a:lnSpc>
                          <a:spcPct val="100000"/>
                        </a:lnSpc>
                        <a:spcBef>
                          <a:spcPts val="0"/>
                        </a:spcBef>
                        <a:spcAft>
                          <a:spcPts val="0"/>
                        </a:spcAft>
                        <a:buNone/>
                      </a:pPr>
                      <a:r>
                        <a:rPr lang="en" sz="1600" b="1" dirty="0"/>
                        <a:t>Maintain: </a:t>
                      </a:r>
                      <a:r>
                        <a:rPr lang="en" sz="1600" dirty="0">
                          <a:solidFill>
                            <a:srgbClr val="2E75B5"/>
                          </a:solidFill>
                        </a:rPr>
                        <a:t>[Description]</a:t>
                      </a:r>
                      <a:endParaRPr sz="1600" dirty="0">
                        <a:solidFill>
                          <a:srgbClr val="2E75B5"/>
                        </a:solidFill>
                      </a:endParaRPr>
                    </a:p>
                    <a:p>
                      <a:pPr marL="0" lvl="0" indent="0" algn="l" rtl="0">
                        <a:lnSpc>
                          <a:spcPct val="100000"/>
                        </a:lnSpc>
                        <a:spcBef>
                          <a:spcPts val="600"/>
                        </a:spcBef>
                        <a:spcAft>
                          <a:spcPts val="0"/>
                        </a:spcAft>
                        <a:buNone/>
                      </a:pPr>
                      <a:r>
                        <a:rPr lang="en" sz="1600" b="1" dirty="0"/>
                        <a:t>Fade: </a:t>
                      </a:r>
                      <a:r>
                        <a:rPr lang="en" sz="1600" dirty="0">
                          <a:solidFill>
                            <a:srgbClr val="2E75B5"/>
                          </a:solidFill>
                        </a:rPr>
                        <a:t>[Description]</a:t>
                      </a:r>
                      <a:endParaRPr sz="1600" dirty="0">
                        <a:solidFill>
                          <a:srgbClr val="2E75B5"/>
                        </a:solidFill>
                      </a:endParaRPr>
                    </a:p>
                    <a:p>
                      <a:pPr marL="0" lvl="0" indent="0" algn="l" rtl="0">
                        <a:lnSpc>
                          <a:spcPct val="100000"/>
                        </a:lnSpc>
                        <a:spcBef>
                          <a:spcPts val="600"/>
                        </a:spcBef>
                        <a:spcAft>
                          <a:spcPts val="600"/>
                        </a:spcAft>
                        <a:buNone/>
                      </a:pPr>
                      <a:r>
                        <a:rPr lang="en" sz="1600" b="1" dirty="0"/>
                        <a:t>Alter: </a:t>
                      </a:r>
                      <a:r>
                        <a:rPr lang="en" sz="1600" dirty="0">
                          <a:solidFill>
                            <a:srgbClr val="2E75B5"/>
                          </a:solidFill>
                        </a:rPr>
                        <a:t>[Description]</a:t>
                      </a:r>
                      <a:endParaRPr sz="1600" dirty="0">
                        <a:solidFill>
                          <a:srgbClr val="2E75B5"/>
                        </a:solidFill>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g25a7d83c6e0_0_274"/>
          <p:cNvSpPr txBox="1">
            <a:spLocks noGrp="1"/>
          </p:cNvSpPr>
          <p:nvPr>
            <p:ph type="title"/>
          </p:nvPr>
        </p:nvSpPr>
        <p:spPr>
          <a:xfrm>
            <a:off x="428150" y="230700"/>
            <a:ext cx="8400900" cy="5352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44196"/>
              <a:buFont typeface="Arial"/>
              <a:buNone/>
            </a:pPr>
            <a:r>
              <a:rPr lang="en" sz="2488"/>
              <a:t>Some notes about Tier 2 Interventions Asset Maps (or “Grids”) </a:t>
            </a:r>
            <a:endParaRPr sz="3688">
              <a:solidFill>
                <a:srgbClr val="0070C0"/>
              </a:solidFill>
            </a:endParaRPr>
          </a:p>
        </p:txBody>
      </p:sp>
      <p:sp>
        <p:nvSpPr>
          <p:cNvPr id="454" name="Google Shape;454;g25a7d83c6e0_0_274"/>
          <p:cNvSpPr txBox="1"/>
          <p:nvPr/>
        </p:nvSpPr>
        <p:spPr>
          <a:xfrm>
            <a:off x="4010550" y="1155950"/>
            <a:ext cx="4430700" cy="246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Development and refinement is lead by the school Tier 2 team. Pre-set recommendations and context matters.</a:t>
            </a:r>
            <a:endParaRPr/>
          </a:p>
          <a:p>
            <a:pPr marL="0" lvl="0" indent="0" algn="l" rtl="0">
              <a:spcBef>
                <a:spcPts val="0"/>
              </a:spcBef>
              <a:spcAft>
                <a:spcPts val="0"/>
              </a:spcAft>
              <a:buNone/>
            </a:pPr>
            <a:endParaRPr/>
          </a:p>
          <a:p>
            <a:pPr marL="1543050" lvl="0" indent="0" algn="l" rtl="0">
              <a:spcBef>
                <a:spcPts val="0"/>
              </a:spcBef>
              <a:spcAft>
                <a:spcPts val="0"/>
              </a:spcAft>
              <a:buNone/>
            </a:pPr>
            <a:r>
              <a:rPr lang="en"/>
              <a:t>Criteria are developed using data, informed by curriculum recommendations and research.</a:t>
            </a:r>
            <a:endParaRPr/>
          </a:p>
          <a:p>
            <a:pPr marL="1543050" lvl="0" indent="0" algn="l" rtl="0">
              <a:spcBef>
                <a:spcPts val="0"/>
              </a:spcBef>
              <a:spcAft>
                <a:spcPts val="0"/>
              </a:spcAft>
              <a:buNone/>
            </a:pPr>
            <a:endParaRPr/>
          </a:p>
          <a:p>
            <a:pPr marL="1543050" lvl="0" indent="0" algn="l" rtl="0">
              <a:spcBef>
                <a:spcPts val="0"/>
              </a:spcBef>
              <a:spcAft>
                <a:spcPts val="0"/>
              </a:spcAft>
              <a:buNone/>
            </a:pPr>
            <a:r>
              <a:rPr lang="en"/>
              <a:t>Schools are starting to share asset maps.</a:t>
            </a:r>
            <a:endParaRPr/>
          </a:p>
        </p:txBody>
      </p:sp>
      <p:graphicFrame>
        <p:nvGraphicFramePr>
          <p:cNvPr id="455" name="Google Shape;455;g25a7d83c6e0_0_274"/>
          <p:cNvGraphicFramePr/>
          <p:nvPr/>
        </p:nvGraphicFramePr>
        <p:xfrm>
          <a:off x="163900" y="934750"/>
          <a:ext cx="3000000" cy="3000000"/>
        </p:xfrm>
        <a:graphic>
          <a:graphicData uri="http://schemas.openxmlformats.org/drawingml/2006/table">
            <a:tbl>
              <a:tblPr>
                <a:noFill/>
                <a:tableStyleId>{C48C318C-F7FA-4459-B29A-DD2CE91ECA4A}</a:tableStyleId>
              </a:tblPr>
              <a:tblGrid>
                <a:gridCol w="931450">
                  <a:extLst>
                    <a:ext uri="{9D8B030D-6E8A-4147-A177-3AD203B41FA5}">
                      <a16:colId xmlns:a16="http://schemas.microsoft.com/office/drawing/2014/main" val="20000"/>
                    </a:ext>
                  </a:extLst>
                </a:gridCol>
                <a:gridCol w="2269025">
                  <a:extLst>
                    <a:ext uri="{9D8B030D-6E8A-4147-A177-3AD203B41FA5}">
                      <a16:colId xmlns:a16="http://schemas.microsoft.com/office/drawing/2014/main" val="20001"/>
                    </a:ext>
                  </a:extLst>
                </a:gridCol>
              </a:tblGrid>
              <a:tr h="374025">
                <a:tc>
                  <a:txBody>
                    <a:bodyPr/>
                    <a:lstStyle/>
                    <a:p>
                      <a:pPr marL="0" lvl="0" indent="0" algn="l" rtl="0">
                        <a:lnSpc>
                          <a:spcPct val="100000"/>
                        </a:lnSpc>
                        <a:spcBef>
                          <a:spcPts val="0"/>
                        </a:spcBef>
                        <a:spcAft>
                          <a:spcPts val="600"/>
                        </a:spcAft>
                        <a:buNone/>
                      </a:pPr>
                      <a:r>
                        <a:rPr lang="en" sz="900" b="1"/>
                        <a:t>Intervention</a:t>
                      </a:r>
                      <a:endParaRPr sz="900" b="1"/>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DBE5F1"/>
                    </a:solidFill>
                  </a:tcPr>
                </a:tc>
                <a:tc>
                  <a:txBody>
                    <a:bodyPr/>
                    <a:lstStyle/>
                    <a:p>
                      <a:pPr marL="0" lvl="0" indent="0" algn="l" rtl="0">
                        <a:lnSpc>
                          <a:spcPct val="100000"/>
                        </a:lnSpc>
                        <a:spcBef>
                          <a:spcPts val="0"/>
                        </a:spcBef>
                        <a:spcAft>
                          <a:spcPts val="600"/>
                        </a:spcAft>
                        <a:buNone/>
                      </a:pPr>
                      <a:r>
                        <a:rPr lang="en" sz="900">
                          <a:solidFill>
                            <a:srgbClr val="2E75B5"/>
                          </a:solidFill>
                        </a:rPr>
                        <a:t>[Intervention Name]</a:t>
                      </a:r>
                      <a:endParaRPr sz="900">
                        <a:solidFill>
                          <a:srgbClr val="2E75B5"/>
                        </a:solidFill>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15700">
                <a:tc>
                  <a:txBody>
                    <a:bodyPr/>
                    <a:lstStyle/>
                    <a:p>
                      <a:pPr marL="0" lvl="0" indent="0" algn="l" rtl="0">
                        <a:lnSpc>
                          <a:spcPct val="100000"/>
                        </a:lnSpc>
                        <a:spcBef>
                          <a:spcPts val="0"/>
                        </a:spcBef>
                        <a:spcAft>
                          <a:spcPts val="600"/>
                        </a:spcAft>
                        <a:buNone/>
                      </a:pPr>
                      <a:r>
                        <a:rPr lang="en" sz="900" b="1"/>
                        <a:t>Description</a:t>
                      </a:r>
                      <a:endParaRPr sz="900" b="1"/>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DBE5F1"/>
                    </a:solidFill>
                  </a:tcPr>
                </a:tc>
                <a:tc>
                  <a:txBody>
                    <a:bodyPr/>
                    <a:lstStyle/>
                    <a:p>
                      <a:pPr marL="0" lvl="0" indent="0" algn="l" rtl="0">
                        <a:lnSpc>
                          <a:spcPct val="100000"/>
                        </a:lnSpc>
                        <a:spcBef>
                          <a:spcPts val="0"/>
                        </a:spcBef>
                        <a:spcAft>
                          <a:spcPts val="0"/>
                        </a:spcAft>
                        <a:buNone/>
                      </a:pPr>
                      <a:r>
                        <a:rPr lang="en" sz="900">
                          <a:solidFill>
                            <a:srgbClr val="2E75B5"/>
                          </a:solidFill>
                        </a:rPr>
                        <a:t>[Description]</a:t>
                      </a:r>
                      <a:endParaRPr sz="900">
                        <a:solidFill>
                          <a:srgbClr val="2E75B5"/>
                        </a:solidFill>
                      </a:endParaRPr>
                    </a:p>
                    <a:p>
                      <a:pPr marL="0" lvl="0" indent="0" algn="l" rtl="0">
                        <a:lnSpc>
                          <a:spcPct val="100000"/>
                        </a:lnSpc>
                        <a:spcBef>
                          <a:spcPts val="600"/>
                        </a:spcBef>
                        <a:spcAft>
                          <a:spcPts val="600"/>
                        </a:spcAft>
                        <a:buNone/>
                      </a:pPr>
                      <a:r>
                        <a:rPr lang="en" sz="900" b="1"/>
                        <a:t>Function</a:t>
                      </a:r>
                      <a:r>
                        <a:rPr lang="en" sz="900"/>
                        <a:t>:</a:t>
                      </a:r>
                      <a:r>
                        <a:rPr lang="en" sz="900">
                          <a:solidFill>
                            <a:srgbClr val="2E75B5"/>
                          </a:solidFill>
                        </a:rPr>
                        <a:t> [Description]</a:t>
                      </a:r>
                      <a:endParaRPr sz="900">
                        <a:solidFill>
                          <a:srgbClr val="2E75B5"/>
                        </a:solidFill>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531225">
                <a:tc>
                  <a:txBody>
                    <a:bodyPr/>
                    <a:lstStyle/>
                    <a:p>
                      <a:pPr marL="0" lvl="0" indent="0" algn="l" rtl="0">
                        <a:lnSpc>
                          <a:spcPct val="100000"/>
                        </a:lnSpc>
                        <a:spcBef>
                          <a:spcPts val="0"/>
                        </a:spcBef>
                        <a:spcAft>
                          <a:spcPts val="600"/>
                        </a:spcAft>
                        <a:buNone/>
                      </a:pPr>
                      <a:r>
                        <a:rPr lang="en" sz="900" b="1"/>
                        <a:t>Entrance Criteria</a:t>
                      </a:r>
                      <a:endParaRPr sz="900" b="1"/>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DBE5F1"/>
                    </a:solidFill>
                  </a:tcPr>
                </a:tc>
                <a:tc>
                  <a:txBody>
                    <a:bodyPr/>
                    <a:lstStyle/>
                    <a:p>
                      <a:pPr marL="0" lvl="0" indent="0" algn="l" rtl="0">
                        <a:spcBef>
                          <a:spcPts val="0"/>
                        </a:spcBef>
                        <a:spcAft>
                          <a:spcPts val="600"/>
                        </a:spcAft>
                        <a:buNone/>
                      </a:pPr>
                      <a:r>
                        <a:rPr lang="en" sz="900">
                          <a:solidFill>
                            <a:srgbClr val="2E75B5"/>
                          </a:solidFill>
                        </a:rPr>
                        <a:t>[Description]</a:t>
                      </a:r>
                      <a:endParaRPr sz="900">
                        <a:solidFill>
                          <a:srgbClr val="2E75B5"/>
                        </a:solidFill>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411675">
                <a:tc>
                  <a:txBody>
                    <a:bodyPr/>
                    <a:lstStyle/>
                    <a:p>
                      <a:pPr marL="0" lvl="0" indent="0" algn="l" rtl="0">
                        <a:lnSpc>
                          <a:spcPct val="100000"/>
                        </a:lnSpc>
                        <a:spcBef>
                          <a:spcPts val="0"/>
                        </a:spcBef>
                        <a:spcAft>
                          <a:spcPts val="600"/>
                        </a:spcAft>
                        <a:buNone/>
                      </a:pPr>
                      <a:r>
                        <a:rPr lang="en" sz="900" b="1"/>
                        <a:t>Permission</a:t>
                      </a:r>
                      <a:endParaRPr sz="900" b="1"/>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DBE5F1"/>
                    </a:solidFill>
                  </a:tcPr>
                </a:tc>
                <a:tc>
                  <a:txBody>
                    <a:bodyPr/>
                    <a:lstStyle/>
                    <a:p>
                      <a:pPr marL="0" lvl="0" indent="0" algn="l" rtl="0">
                        <a:spcBef>
                          <a:spcPts val="0"/>
                        </a:spcBef>
                        <a:spcAft>
                          <a:spcPts val="600"/>
                        </a:spcAft>
                        <a:buNone/>
                      </a:pPr>
                      <a:r>
                        <a:rPr lang="en" sz="500">
                          <a:solidFill>
                            <a:srgbClr val="2E75B5"/>
                          </a:solidFill>
                        </a:rPr>
                        <a:t>[Description]</a:t>
                      </a:r>
                      <a:endParaRPr sz="500">
                        <a:solidFill>
                          <a:srgbClr val="2E75B5"/>
                        </a:solidFill>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544600">
                <a:tc>
                  <a:txBody>
                    <a:bodyPr/>
                    <a:lstStyle/>
                    <a:p>
                      <a:pPr marL="0" lvl="0" indent="0" algn="l" rtl="0">
                        <a:lnSpc>
                          <a:spcPct val="100000"/>
                        </a:lnSpc>
                        <a:spcBef>
                          <a:spcPts val="0"/>
                        </a:spcBef>
                        <a:spcAft>
                          <a:spcPts val="600"/>
                        </a:spcAft>
                        <a:buNone/>
                      </a:pPr>
                      <a:r>
                        <a:rPr lang="en" sz="900" b="1"/>
                        <a:t>Progress Monitoring Data</a:t>
                      </a:r>
                      <a:endParaRPr sz="900" b="1"/>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DBE5F1"/>
                    </a:solidFill>
                  </a:tcPr>
                </a:tc>
                <a:tc>
                  <a:txBody>
                    <a:bodyPr/>
                    <a:lstStyle/>
                    <a:p>
                      <a:pPr marL="0" lvl="0" indent="0" algn="l" rtl="0">
                        <a:lnSpc>
                          <a:spcPct val="100000"/>
                        </a:lnSpc>
                        <a:spcBef>
                          <a:spcPts val="0"/>
                        </a:spcBef>
                        <a:spcAft>
                          <a:spcPts val="0"/>
                        </a:spcAft>
                        <a:buNone/>
                      </a:pPr>
                      <a:r>
                        <a:rPr lang="en" sz="500" b="1"/>
                        <a:t>Student Data: </a:t>
                      </a:r>
                      <a:r>
                        <a:rPr lang="en" sz="500" b="1">
                          <a:solidFill>
                            <a:srgbClr val="2E75B5"/>
                          </a:solidFill>
                        </a:rPr>
                        <a:t> </a:t>
                      </a:r>
                      <a:r>
                        <a:rPr lang="en" sz="500">
                          <a:solidFill>
                            <a:srgbClr val="2E75B5"/>
                          </a:solidFill>
                        </a:rPr>
                        <a:t>[Description]</a:t>
                      </a:r>
                      <a:endParaRPr sz="500">
                        <a:solidFill>
                          <a:srgbClr val="2E75B5"/>
                        </a:solidFill>
                      </a:endParaRPr>
                    </a:p>
                    <a:p>
                      <a:pPr marL="0" lvl="0" indent="0" algn="l" rtl="0">
                        <a:lnSpc>
                          <a:spcPct val="100000"/>
                        </a:lnSpc>
                        <a:spcBef>
                          <a:spcPts val="600"/>
                        </a:spcBef>
                        <a:spcAft>
                          <a:spcPts val="600"/>
                        </a:spcAft>
                        <a:buNone/>
                      </a:pPr>
                      <a:r>
                        <a:rPr lang="en" sz="500" b="1"/>
                        <a:t>Implementation Fidelity Data:</a:t>
                      </a:r>
                      <a:r>
                        <a:rPr lang="en" sz="500" b="1">
                          <a:solidFill>
                            <a:srgbClr val="2E75B5"/>
                          </a:solidFill>
                        </a:rPr>
                        <a:t> </a:t>
                      </a:r>
                      <a:r>
                        <a:rPr lang="en" sz="500">
                          <a:solidFill>
                            <a:srgbClr val="2E75B5"/>
                          </a:solidFill>
                        </a:rPr>
                        <a:t>[Description]</a:t>
                      </a:r>
                      <a:endParaRPr sz="500">
                        <a:solidFill>
                          <a:srgbClr val="2E75B5"/>
                        </a:solidFill>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896775">
                <a:tc>
                  <a:txBody>
                    <a:bodyPr/>
                    <a:lstStyle/>
                    <a:p>
                      <a:pPr marL="0" lvl="0" indent="0" algn="l" rtl="0">
                        <a:lnSpc>
                          <a:spcPct val="100000"/>
                        </a:lnSpc>
                        <a:spcBef>
                          <a:spcPts val="0"/>
                        </a:spcBef>
                        <a:spcAft>
                          <a:spcPts val="600"/>
                        </a:spcAft>
                        <a:buNone/>
                      </a:pPr>
                      <a:r>
                        <a:rPr lang="en" sz="900" b="1"/>
                        <a:t>Decision Rules</a:t>
                      </a:r>
                      <a:endParaRPr sz="900" b="1"/>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DBE5F1"/>
                    </a:solidFill>
                  </a:tcPr>
                </a:tc>
                <a:tc>
                  <a:txBody>
                    <a:bodyPr/>
                    <a:lstStyle/>
                    <a:p>
                      <a:pPr marL="0" lvl="0" indent="0" algn="l" rtl="0">
                        <a:lnSpc>
                          <a:spcPct val="100000"/>
                        </a:lnSpc>
                        <a:spcBef>
                          <a:spcPts val="0"/>
                        </a:spcBef>
                        <a:spcAft>
                          <a:spcPts val="0"/>
                        </a:spcAft>
                        <a:buNone/>
                      </a:pPr>
                      <a:r>
                        <a:rPr lang="en" sz="500" b="1" dirty="0"/>
                        <a:t>Maintain: </a:t>
                      </a:r>
                      <a:r>
                        <a:rPr lang="en" sz="500" dirty="0">
                          <a:solidFill>
                            <a:srgbClr val="2E75B5"/>
                          </a:solidFill>
                        </a:rPr>
                        <a:t>[Description]</a:t>
                      </a:r>
                      <a:endParaRPr sz="500" dirty="0">
                        <a:solidFill>
                          <a:srgbClr val="2E75B5"/>
                        </a:solidFill>
                      </a:endParaRPr>
                    </a:p>
                    <a:p>
                      <a:pPr marL="0" lvl="0" indent="0" algn="l" rtl="0">
                        <a:lnSpc>
                          <a:spcPct val="100000"/>
                        </a:lnSpc>
                        <a:spcBef>
                          <a:spcPts val="600"/>
                        </a:spcBef>
                        <a:spcAft>
                          <a:spcPts val="0"/>
                        </a:spcAft>
                        <a:buNone/>
                      </a:pPr>
                      <a:r>
                        <a:rPr lang="en" sz="500" b="1" dirty="0"/>
                        <a:t>Fade: </a:t>
                      </a:r>
                      <a:r>
                        <a:rPr lang="en" sz="500" dirty="0">
                          <a:solidFill>
                            <a:srgbClr val="2E75B5"/>
                          </a:solidFill>
                        </a:rPr>
                        <a:t>[Description]</a:t>
                      </a:r>
                      <a:endParaRPr sz="500" dirty="0">
                        <a:solidFill>
                          <a:srgbClr val="2E75B5"/>
                        </a:solidFill>
                      </a:endParaRPr>
                    </a:p>
                    <a:p>
                      <a:pPr marL="0" lvl="0" indent="0" algn="l" rtl="0">
                        <a:lnSpc>
                          <a:spcPct val="100000"/>
                        </a:lnSpc>
                        <a:spcBef>
                          <a:spcPts val="600"/>
                        </a:spcBef>
                        <a:spcAft>
                          <a:spcPts val="600"/>
                        </a:spcAft>
                        <a:buNone/>
                      </a:pPr>
                      <a:r>
                        <a:rPr lang="en" sz="500" b="1" dirty="0"/>
                        <a:t>Alter: </a:t>
                      </a:r>
                      <a:r>
                        <a:rPr lang="en" sz="500" dirty="0">
                          <a:solidFill>
                            <a:srgbClr val="2E75B5"/>
                          </a:solidFill>
                        </a:rPr>
                        <a:t>[Description]</a:t>
                      </a:r>
                      <a:endParaRPr sz="500" dirty="0">
                        <a:solidFill>
                          <a:srgbClr val="2E75B5"/>
                        </a:solidFill>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graphicFrame>
        <p:nvGraphicFramePr>
          <p:cNvPr id="456" name="Google Shape;456;g25a7d83c6e0_0_274"/>
          <p:cNvGraphicFramePr/>
          <p:nvPr/>
        </p:nvGraphicFramePr>
        <p:xfrm>
          <a:off x="797550" y="2130070"/>
          <a:ext cx="3000000" cy="3000000"/>
        </p:xfrm>
        <a:graphic>
          <a:graphicData uri="http://schemas.openxmlformats.org/drawingml/2006/table">
            <a:tbl>
              <a:tblPr>
                <a:noFill/>
                <a:tableStyleId>{31464744-0047-4051-8C89-B57AE3D90864}</a:tableStyleId>
              </a:tblPr>
              <a:tblGrid>
                <a:gridCol w="912950">
                  <a:extLst>
                    <a:ext uri="{9D8B030D-6E8A-4147-A177-3AD203B41FA5}">
                      <a16:colId xmlns:a16="http://schemas.microsoft.com/office/drawing/2014/main" val="20000"/>
                    </a:ext>
                  </a:extLst>
                </a:gridCol>
                <a:gridCol w="1788825">
                  <a:extLst>
                    <a:ext uri="{9D8B030D-6E8A-4147-A177-3AD203B41FA5}">
                      <a16:colId xmlns:a16="http://schemas.microsoft.com/office/drawing/2014/main" val="20001"/>
                    </a:ext>
                  </a:extLst>
                </a:gridCol>
                <a:gridCol w="990125">
                  <a:extLst>
                    <a:ext uri="{9D8B030D-6E8A-4147-A177-3AD203B41FA5}">
                      <a16:colId xmlns:a16="http://schemas.microsoft.com/office/drawing/2014/main" val="20002"/>
                    </a:ext>
                  </a:extLst>
                </a:gridCol>
                <a:gridCol w="874450">
                  <a:extLst>
                    <a:ext uri="{9D8B030D-6E8A-4147-A177-3AD203B41FA5}">
                      <a16:colId xmlns:a16="http://schemas.microsoft.com/office/drawing/2014/main" val="20003"/>
                    </a:ext>
                  </a:extLst>
                </a:gridCol>
              </a:tblGrid>
              <a:tr h="667375">
                <a:tc>
                  <a:txBody>
                    <a:bodyPr/>
                    <a:lstStyle/>
                    <a:p>
                      <a:pPr marL="0" marR="0" lvl="0" indent="0" algn="ctr" rtl="0">
                        <a:lnSpc>
                          <a:spcPct val="100000"/>
                        </a:lnSpc>
                        <a:spcBef>
                          <a:spcPts val="0"/>
                        </a:spcBef>
                        <a:spcAft>
                          <a:spcPts val="0"/>
                        </a:spcAft>
                        <a:buClr>
                          <a:schemeClr val="dk1"/>
                        </a:buClr>
                        <a:buSzPts val="1100"/>
                        <a:buFont typeface="Arial"/>
                        <a:buNone/>
                      </a:pPr>
                      <a:r>
                        <a:rPr lang="en" sz="1000" b="1" u="none" strike="noStrike" cap="none">
                          <a:solidFill>
                            <a:schemeClr val="dk1"/>
                          </a:solidFill>
                          <a:latin typeface="Abel"/>
                          <a:ea typeface="Abel"/>
                          <a:cs typeface="Abel"/>
                          <a:sym typeface="Abel"/>
                        </a:rPr>
                        <a:t>Current Tier 2 Interventions</a:t>
                      </a:r>
                      <a:endParaRPr sz="1000" u="none" strike="noStrike" cap="none">
                        <a:latin typeface="Abel"/>
                        <a:ea typeface="Abel"/>
                        <a:cs typeface="Abel"/>
                        <a:sym typeface="Abel"/>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Clr>
                          <a:srgbClr val="000000"/>
                        </a:buClr>
                        <a:buSzPts val="1900"/>
                        <a:buFont typeface="Arial"/>
                        <a:buNone/>
                      </a:pPr>
                      <a:r>
                        <a:rPr lang="en" sz="1000" b="1" u="none" strike="noStrike" cap="none">
                          <a:latin typeface="Abel"/>
                          <a:ea typeface="Abel"/>
                          <a:cs typeface="Abel"/>
                          <a:sym typeface="Abel"/>
                        </a:rPr>
                        <a:t>Skills Taught (Addressing </a:t>
                      </a:r>
                      <a:r>
                        <a:rPr lang="en" sz="1000" b="1" u="none" strike="noStrike" cap="none">
                          <a:solidFill>
                            <a:schemeClr val="dk1"/>
                          </a:solidFill>
                          <a:latin typeface="Abel"/>
                          <a:ea typeface="Abel"/>
                          <a:cs typeface="Abel"/>
                          <a:sym typeface="Abel"/>
                        </a:rPr>
                        <a:t>Externalizing, Internalizing, a/o General Needs), Skills Being </a:t>
                      </a:r>
                      <a:r>
                        <a:rPr lang="en" sz="1000" b="1" u="none" strike="noStrike" cap="none">
                          <a:latin typeface="Abel"/>
                          <a:ea typeface="Abel"/>
                          <a:cs typeface="Abel"/>
                          <a:sym typeface="Abel"/>
                        </a:rPr>
                        <a:t>R+</a:t>
                      </a:r>
                      <a:endParaRPr sz="1000" b="1" u="none" strike="noStrike" cap="none">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Clr>
                          <a:srgbClr val="000000"/>
                        </a:buClr>
                        <a:buSzPts val="1900"/>
                        <a:buFont typeface="Arial"/>
                        <a:buNone/>
                      </a:pPr>
                      <a:r>
                        <a:rPr lang="en" sz="1000" b="1" u="none" strike="noStrike" cap="none">
                          <a:latin typeface="Abel"/>
                          <a:ea typeface="Abel"/>
                          <a:cs typeface="Abel"/>
                          <a:sym typeface="Abel"/>
                        </a:rPr>
                        <a:t>Coordinator</a:t>
                      </a:r>
                      <a:endParaRPr sz="1000" b="1" u="none" strike="noStrike" cap="none">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Clr>
                          <a:srgbClr val="000000"/>
                        </a:buClr>
                        <a:buSzPts val="1900"/>
                        <a:buFont typeface="Arial"/>
                        <a:buNone/>
                      </a:pPr>
                      <a:r>
                        <a:rPr lang="en" sz="1000" b="1" u="none" strike="noStrike" cap="none">
                          <a:latin typeface="Abel"/>
                          <a:ea typeface="Abel"/>
                          <a:cs typeface="Abel"/>
                          <a:sym typeface="Abel"/>
                        </a:rPr>
                        <a:t>When/ Where</a:t>
                      </a:r>
                      <a:endParaRPr sz="1000" b="1" u="none" strike="noStrike" cap="none">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r h="618100">
                <a:tc>
                  <a:txBody>
                    <a:bodyPr/>
                    <a:lstStyle/>
                    <a:p>
                      <a:pPr marL="0" marR="0" lvl="0" indent="0" algn="l" rtl="0">
                        <a:lnSpc>
                          <a:spcPct val="100000"/>
                        </a:lnSpc>
                        <a:spcBef>
                          <a:spcPts val="0"/>
                        </a:spcBef>
                        <a:spcAft>
                          <a:spcPts val="0"/>
                        </a:spcAft>
                        <a:buClr>
                          <a:srgbClr val="000000"/>
                        </a:buClr>
                        <a:buSzPts val="1800"/>
                        <a:buFont typeface="Arial"/>
                        <a:buNone/>
                      </a:pPr>
                      <a:r>
                        <a:rPr lang="en" sz="1000">
                          <a:solidFill>
                            <a:srgbClr val="2E75B5"/>
                          </a:solidFill>
                          <a:latin typeface="Abel"/>
                          <a:ea typeface="Abel"/>
                          <a:cs typeface="Abel"/>
                          <a:sym typeface="Abel"/>
                        </a:rPr>
                        <a:t>[</a:t>
                      </a:r>
                      <a:r>
                        <a:rPr lang="en" sz="1000" u="none" strike="noStrike" cap="none">
                          <a:solidFill>
                            <a:srgbClr val="2E75B5"/>
                          </a:solidFill>
                          <a:latin typeface="Abel"/>
                          <a:ea typeface="Abel"/>
                          <a:cs typeface="Abel"/>
                          <a:sym typeface="Abel"/>
                        </a:rPr>
                        <a:t>INTERVENTION </a:t>
                      </a:r>
                      <a:endParaRPr sz="1000" u="none" strike="noStrike" cap="none">
                        <a:solidFill>
                          <a:srgbClr val="2E75B5"/>
                        </a:solidFill>
                        <a:latin typeface="Abel"/>
                        <a:ea typeface="Abel"/>
                        <a:cs typeface="Abel"/>
                        <a:sym typeface="Abel"/>
                      </a:endParaRPr>
                    </a:p>
                    <a:p>
                      <a:pPr marL="0" marR="0" lvl="0" indent="0" algn="l" rtl="0">
                        <a:lnSpc>
                          <a:spcPct val="100000"/>
                        </a:lnSpc>
                        <a:spcBef>
                          <a:spcPts val="0"/>
                        </a:spcBef>
                        <a:spcAft>
                          <a:spcPts val="0"/>
                        </a:spcAft>
                        <a:buClr>
                          <a:srgbClr val="000000"/>
                        </a:buClr>
                        <a:buSzPts val="1800"/>
                        <a:buFont typeface="Arial"/>
                        <a:buNone/>
                      </a:pPr>
                      <a:r>
                        <a:rPr lang="en" sz="1000" u="none" strike="noStrike" cap="none">
                          <a:solidFill>
                            <a:srgbClr val="2E75B5"/>
                          </a:solidFill>
                          <a:latin typeface="Abel"/>
                          <a:ea typeface="Abel"/>
                          <a:cs typeface="Abel"/>
                          <a:sym typeface="Abel"/>
                        </a:rPr>
                        <a:t>NAME HERE]</a:t>
                      </a:r>
                      <a:endParaRPr sz="1000" u="none" strike="noStrike" cap="none">
                        <a:solidFill>
                          <a:srgbClr val="2E75B5"/>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 sz="1000">
                          <a:solidFill>
                            <a:srgbClr val="2E75B5"/>
                          </a:solidFill>
                          <a:latin typeface="Abel"/>
                          <a:ea typeface="Abel"/>
                          <a:cs typeface="Abel"/>
                          <a:sym typeface="Abel"/>
                        </a:rPr>
                        <a:t>[Description]</a:t>
                      </a:r>
                      <a:endParaRPr sz="1000" u="none" strike="noStrike" cap="none">
                        <a:solidFill>
                          <a:srgbClr val="2E75B5"/>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700"/>
                        <a:buFont typeface="Arial"/>
                        <a:buNone/>
                      </a:pPr>
                      <a:r>
                        <a:rPr lang="en" sz="1000">
                          <a:solidFill>
                            <a:srgbClr val="2E75B5"/>
                          </a:solidFill>
                          <a:latin typeface="Abel"/>
                          <a:ea typeface="Abel"/>
                          <a:cs typeface="Abel"/>
                          <a:sym typeface="Abel"/>
                        </a:rPr>
                        <a:t>[Name Here]</a:t>
                      </a:r>
                      <a:endParaRPr sz="1000" u="none" strike="noStrike" cap="none">
                        <a:solidFill>
                          <a:srgbClr val="2E75B5"/>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700"/>
                        <a:buFont typeface="Arial"/>
                        <a:buNone/>
                      </a:pPr>
                      <a:r>
                        <a:rPr lang="en" sz="1000">
                          <a:solidFill>
                            <a:srgbClr val="2E75B5"/>
                          </a:solidFill>
                          <a:latin typeface="Abel"/>
                          <a:ea typeface="Abel"/>
                          <a:cs typeface="Abel"/>
                          <a:sym typeface="Abel"/>
                        </a:rPr>
                        <a:t>[Schedule Here]</a:t>
                      </a:r>
                      <a:endParaRPr sz="1000" u="none" strike="noStrike" cap="none">
                        <a:solidFill>
                          <a:srgbClr val="2E75B5"/>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64250">
                <a:tc>
                  <a:txBody>
                    <a:bodyPr/>
                    <a:lstStyle/>
                    <a:p>
                      <a:pPr marL="476250" marR="0" lvl="0" indent="0" algn="ctr" rtl="0">
                        <a:lnSpc>
                          <a:spcPct val="100000"/>
                        </a:lnSpc>
                        <a:spcBef>
                          <a:spcPts val="0"/>
                        </a:spcBef>
                        <a:spcAft>
                          <a:spcPts val="0"/>
                        </a:spcAft>
                        <a:buClr>
                          <a:srgbClr val="000000"/>
                        </a:buClr>
                        <a:buSzPts val="1600"/>
                        <a:buFont typeface="Arial"/>
                        <a:buNone/>
                      </a:pPr>
                      <a:r>
                        <a:rPr lang="en" sz="1000" b="1" i="1" u="none" strike="noStrike" cap="none">
                          <a:solidFill>
                            <a:schemeClr val="dk1"/>
                          </a:solidFill>
                          <a:latin typeface="Abel"/>
                          <a:ea typeface="Abel"/>
                          <a:cs typeface="Abel"/>
                          <a:sym typeface="Abel"/>
                        </a:rPr>
                        <a:t>IN</a:t>
                      </a:r>
                      <a:endParaRPr sz="1000" b="1" i="1" u="none" strike="noStrike" cap="none">
                        <a:solidFill>
                          <a:schemeClr val="dk1"/>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FE2F3"/>
                    </a:solidFill>
                  </a:tcPr>
                </a:tc>
                <a:tc gridSpan="3">
                  <a:txBody>
                    <a:bodyPr/>
                    <a:lstStyle/>
                    <a:p>
                      <a:pPr marL="0" lvl="0" indent="0" algn="l" rtl="0">
                        <a:spcBef>
                          <a:spcPts val="0"/>
                        </a:spcBef>
                        <a:spcAft>
                          <a:spcPts val="0"/>
                        </a:spcAft>
                        <a:buClr>
                          <a:schemeClr val="dk1"/>
                        </a:buClr>
                        <a:buSzPts val="1800"/>
                        <a:buFont typeface="Arial"/>
                        <a:buNone/>
                      </a:pPr>
                      <a:r>
                        <a:rPr lang="en" sz="1000">
                          <a:solidFill>
                            <a:srgbClr val="2E75B5"/>
                          </a:solidFill>
                          <a:latin typeface="Abel"/>
                          <a:ea typeface="Abel"/>
                          <a:cs typeface="Abel"/>
                          <a:sym typeface="Abel"/>
                        </a:rPr>
                        <a:t>[Description]</a:t>
                      </a:r>
                      <a:endParaRPr sz="1000" u="none" strike="noStrike" cap="none">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64250">
                <a:tc>
                  <a:txBody>
                    <a:bodyPr/>
                    <a:lstStyle/>
                    <a:p>
                      <a:pPr marL="476250" marR="0" lvl="0" indent="0" algn="ctr" rtl="0">
                        <a:lnSpc>
                          <a:spcPct val="100000"/>
                        </a:lnSpc>
                        <a:spcBef>
                          <a:spcPts val="0"/>
                        </a:spcBef>
                        <a:spcAft>
                          <a:spcPts val="0"/>
                        </a:spcAft>
                        <a:buClr>
                          <a:srgbClr val="000000"/>
                        </a:buClr>
                        <a:buSzPts val="1600"/>
                        <a:buFont typeface="Arial"/>
                        <a:buNone/>
                      </a:pPr>
                      <a:r>
                        <a:rPr lang="en" sz="1000" b="1" i="1" u="none" strike="noStrike" cap="none">
                          <a:solidFill>
                            <a:schemeClr val="dk1"/>
                          </a:solidFill>
                          <a:latin typeface="Abel"/>
                          <a:ea typeface="Abel"/>
                          <a:cs typeface="Abel"/>
                          <a:sym typeface="Abel"/>
                        </a:rPr>
                        <a:t>ON</a:t>
                      </a:r>
                      <a:endParaRPr sz="1000" b="1" i="1" u="none" strike="noStrike" cap="none">
                        <a:solidFill>
                          <a:schemeClr val="dk1"/>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FE2F3"/>
                    </a:solidFill>
                  </a:tcPr>
                </a:tc>
                <a:tc gridSpan="3">
                  <a:txBody>
                    <a:bodyPr/>
                    <a:lstStyle/>
                    <a:p>
                      <a:pPr marL="0" lvl="0" indent="0" algn="l" rtl="0">
                        <a:spcBef>
                          <a:spcPts val="0"/>
                        </a:spcBef>
                        <a:spcAft>
                          <a:spcPts val="0"/>
                        </a:spcAft>
                        <a:buClr>
                          <a:schemeClr val="dk1"/>
                        </a:buClr>
                        <a:buSzPts val="1800"/>
                        <a:buFont typeface="Arial"/>
                        <a:buNone/>
                      </a:pPr>
                      <a:r>
                        <a:rPr lang="en" sz="1000">
                          <a:solidFill>
                            <a:srgbClr val="2E75B5"/>
                          </a:solidFill>
                          <a:latin typeface="Abel"/>
                          <a:ea typeface="Abel"/>
                          <a:cs typeface="Abel"/>
                          <a:sym typeface="Abel"/>
                        </a:rPr>
                        <a:t>[Description]</a:t>
                      </a:r>
                      <a:endParaRPr sz="1000" u="none" strike="noStrike" cap="none">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85825">
                <a:tc>
                  <a:txBody>
                    <a:bodyPr/>
                    <a:lstStyle/>
                    <a:p>
                      <a:pPr marL="476250" marR="0" lvl="0" indent="0" algn="ctr" rtl="0">
                        <a:lnSpc>
                          <a:spcPct val="100000"/>
                        </a:lnSpc>
                        <a:spcBef>
                          <a:spcPts val="0"/>
                        </a:spcBef>
                        <a:spcAft>
                          <a:spcPts val="0"/>
                        </a:spcAft>
                        <a:buClr>
                          <a:srgbClr val="000000"/>
                        </a:buClr>
                        <a:buSzPts val="1600"/>
                        <a:buFont typeface="Arial"/>
                        <a:buNone/>
                      </a:pPr>
                      <a:r>
                        <a:rPr lang="en" sz="1000" b="1" i="1" u="none" strike="noStrike" cap="none">
                          <a:solidFill>
                            <a:schemeClr val="dk1"/>
                          </a:solidFill>
                          <a:latin typeface="Abel"/>
                          <a:ea typeface="Abel"/>
                          <a:cs typeface="Abel"/>
                          <a:sym typeface="Abel"/>
                        </a:rPr>
                        <a:t>OUT</a:t>
                      </a:r>
                      <a:endParaRPr sz="1000" b="1" i="1" u="none" strike="noStrike" cap="none">
                        <a:solidFill>
                          <a:schemeClr val="dk1"/>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FE2F3"/>
                    </a:solidFill>
                  </a:tcPr>
                </a:tc>
                <a:tc gridSpan="3">
                  <a:txBody>
                    <a:bodyPr/>
                    <a:lstStyle/>
                    <a:p>
                      <a:pPr marL="0" lvl="0" indent="0" algn="l" rtl="0">
                        <a:spcBef>
                          <a:spcPts val="0"/>
                        </a:spcBef>
                        <a:spcAft>
                          <a:spcPts val="0"/>
                        </a:spcAft>
                        <a:buClr>
                          <a:schemeClr val="dk1"/>
                        </a:buClr>
                        <a:buSzPts val="1800"/>
                        <a:buFont typeface="Arial"/>
                        <a:buNone/>
                      </a:pPr>
                      <a:r>
                        <a:rPr lang="en" sz="1000" dirty="0">
                          <a:solidFill>
                            <a:srgbClr val="2E75B5"/>
                          </a:solidFill>
                          <a:latin typeface="Abel"/>
                          <a:ea typeface="Abel"/>
                          <a:cs typeface="Abel"/>
                          <a:sym typeface="Abel"/>
                        </a:rPr>
                        <a:t>[Description]</a:t>
                      </a:r>
                      <a:endParaRPr sz="1000" u="none" strike="noStrike" cap="none" dirty="0">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g25a7d83c6e0_0_245"/>
          <p:cNvSpPr txBox="1">
            <a:spLocks noGrp="1"/>
          </p:cNvSpPr>
          <p:nvPr>
            <p:ph type="title"/>
          </p:nvPr>
        </p:nvSpPr>
        <p:spPr>
          <a:xfrm>
            <a:off x="311700" y="243750"/>
            <a:ext cx="72981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300" b="1">
                <a:solidFill>
                  <a:srgbClr val="0F0F0F"/>
                </a:solidFill>
                <a:highlight>
                  <a:srgbClr val="FFFFFF"/>
                </a:highlight>
                <a:latin typeface="Roboto"/>
                <a:ea typeface="Roboto"/>
                <a:cs typeface="Roboto"/>
                <a:sym typeface="Roboto"/>
              </a:rPr>
              <a:t>Actions to Ensure an Efficient, Effective, and Equitable Tier 2 System</a:t>
            </a:r>
            <a:endParaRPr sz="2300" b="1">
              <a:solidFill>
                <a:srgbClr val="0F0F0F"/>
              </a:solidFill>
              <a:highlight>
                <a:srgbClr val="FFFFFF"/>
              </a:highlight>
              <a:latin typeface="Roboto"/>
              <a:ea typeface="Roboto"/>
              <a:cs typeface="Roboto"/>
              <a:sym typeface="Roboto"/>
            </a:endParaRPr>
          </a:p>
          <a:p>
            <a:pPr marL="0" lvl="0" indent="0" algn="l" rtl="0">
              <a:spcBef>
                <a:spcPts val="1000"/>
              </a:spcBef>
              <a:spcAft>
                <a:spcPts val="0"/>
              </a:spcAft>
              <a:buNone/>
            </a:pPr>
            <a:endParaRPr sz="2500" b="1"/>
          </a:p>
          <a:p>
            <a:pPr marL="0" lvl="0" indent="0" algn="l" rtl="0">
              <a:spcBef>
                <a:spcPts val="0"/>
              </a:spcBef>
              <a:spcAft>
                <a:spcPts val="0"/>
              </a:spcAft>
              <a:buNone/>
            </a:pPr>
            <a:endParaRPr/>
          </a:p>
        </p:txBody>
      </p:sp>
      <p:sp>
        <p:nvSpPr>
          <p:cNvPr id="462" name="Google Shape;462;g25a7d83c6e0_0_245"/>
          <p:cNvSpPr txBox="1"/>
          <p:nvPr/>
        </p:nvSpPr>
        <p:spPr>
          <a:xfrm>
            <a:off x="168350" y="4300850"/>
            <a:ext cx="8799300" cy="7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b="1">
                <a:solidFill>
                  <a:srgbClr val="0F0F0F"/>
                </a:solidFill>
                <a:highlight>
                  <a:srgbClr val="FFFFFF"/>
                </a:highlight>
                <a:latin typeface="Roboto"/>
                <a:ea typeface="Roboto"/>
                <a:cs typeface="Roboto"/>
                <a:sym typeface="Roboto"/>
              </a:rPr>
              <a:t>(An Equitable Multi-Level System of Supports, Wisconsin RTI Center webinar from Michigan, 2021, 40 mins, Stephanie Dyer)</a:t>
            </a:r>
            <a:endParaRPr sz="1600" b="1">
              <a:solidFill>
                <a:srgbClr val="0F0F0F"/>
              </a:solidFill>
              <a:highlight>
                <a:srgbClr val="FFFFFF"/>
              </a:highlight>
              <a:latin typeface="Roboto"/>
              <a:ea typeface="Roboto"/>
              <a:cs typeface="Roboto"/>
              <a:sym typeface="Roboto"/>
            </a:endParaRPr>
          </a:p>
        </p:txBody>
      </p:sp>
      <p:pic>
        <p:nvPicPr>
          <p:cNvPr id="463" name="Google Shape;463;g25a7d83c6e0_0_245"/>
          <p:cNvPicPr preferRelativeResize="0"/>
          <p:nvPr/>
        </p:nvPicPr>
        <p:blipFill>
          <a:blip r:embed="rId3">
            <a:alphaModFix/>
          </a:blip>
          <a:stretch>
            <a:fillRect/>
          </a:stretch>
        </p:blipFill>
        <p:spPr>
          <a:xfrm>
            <a:off x="479425" y="2470075"/>
            <a:ext cx="1776300" cy="1776300"/>
          </a:xfrm>
          <a:prstGeom prst="rect">
            <a:avLst/>
          </a:prstGeom>
          <a:noFill/>
          <a:ln>
            <a:noFill/>
          </a:ln>
        </p:spPr>
      </p:pic>
      <p:pic>
        <p:nvPicPr>
          <p:cNvPr id="464" name="Google Shape;464;g25a7d83c6e0_0_245"/>
          <p:cNvPicPr preferRelativeResize="0"/>
          <p:nvPr/>
        </p:nvPicPr>
        <p:blipFill>
          <a:blip r:embed="rId4">
            <a:alphaModFix/>
          </a:blip>
          <a:stretch>
            <a:fillRect/>
          </a:stretch>
        </p:blipFill>
        <p:spPr>
          <a:xfrm>
            <a:off x="2627875" y="957675"/>
            <a:ext cx="5820122" cy="320195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g25b7f73bf55_0_0" descr="Discover how we can move beyond talking about student needs to identifying student needs and matching students to intervention. We’ll cover how developing an intervention grid provides a foundational means to ensure efficient, effective, and equitable student access to tier 2 intervention supports. We’ll practice using an intervention grid and schools and districts will develop their own—resulting in a systematic process for identifying students, using data to guide intervention decisions, and establishing flow of communication.&#10;&#10;This is an interactive session. Please access the resources below and follow along in the presentation. Press pause to complete the activities and listen in on how to use the tool to make equitable decisions for tier 2 interventions. &#10;&#10;Slides—https://s3.amazonaws.com/dntstatic//7adb2674-401e-4899-5259-76b468ab0647&#10;&#10;Intervention Grid practice—https://s3.amazonaws.com/dntstatic//51a6793e-874d-45aa-7304-6ade41235e92&#10;&#10;Presenters: &#10;Stephanie Dyer, Content Specialist, Michigan's Multi-Tiered System of Support&#10;&#10;Stephanie Skolasinski, Regional Technical Assistance Coordinator, Wisconsin RtI Center" title="Actions to Ensure an Efficient, Effective, and Equitable Tier 2 System">
            <a:hlinkClick r:id="rId3"/>
          </p:cNvPr>
          <p:cNvPicPr preferRelativeResize="0"/>
          <p:nvPr/>
        </p:nvPicPr>
        <p:blipFill>
          <a:blip r:embed="rId4">
            <a:alphaModFix/>
          </a:blip>
          <a:stretch>
            <a:fillRect/>
          </a:stretch>
        </p:blipFill>
        <p:spPr>
          <a:xfrm>
            <a:off x="152400" y="152400"/>
            <a:ext cx="8763625" cy="49295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9"/>
                                        </p:tgtEl>
                                        <p:attrNameLst>
                                          <p:attrName>style.visibility</p:attrName>
                                        </p:attrNameLst>
                                      </p:cBhvr>
                                      <p:to>
                                        <p:strVal val="visible"/>
                                      </p:to>
                                    </p:set>
                                    <p:animEffect transition="in" filter="fade">
                                      <p:cBhvr>
                                        <p:cTn id="7" dur="1000"/>
                                        <p:tgtEl>
                                          <p:spTgt spid="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g25a7d83c6e0_0_239"/>
          <p:cNvSpPr txBox="1">
            <a:spLocks noGrp="1"/>
          </p:cNvSpPr>
          <p:nvPr>
            <p:ph type="title"/>
          </p:nvPr>
        </p:nvSpPr>
        <p:spPr>
          <a:xfrm>
            <a:off x="178850" y="202200"/>
            <a:ext cx="8573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488"/>
              <a:t>Tier 2 INTERVENTIONS Asset Map </a:t>
            </a:r>
            <a:endParaRPr sz="3688">
              <a:solidFill>
                <a:srgbClr val="0070C0"/>
              </a:solidFill>
            </a:endParaRPr>
          </a:p>
          <a:p>
            <a:pPr marL="0" lvl="0" indent="0" algn="l" rtl="0">
              <a:spcBef>
                <a:spcPts val="0"/>
              </a:spcBef>
              <a:spcAft>
                <a:spcPts val="0"/>
              </a:spcAft>
              <a:buNone/>
            </a:pPr>
            <a:endParaRPr sz="2500"/>
          </a:p>
          <a:p>
            <a:pPr marL="0" lvl="0" indent="0" algn="l" rtl="0">
              <a:spcBef>
                <a:spcPts val="0"/>
              </a:spcBef>
              <a:spcAft>
                <a:spcPts val="0"/>
              </a:spcAft>
              <a:buNone/>
            </a:pPr>
            <a:endParaRPr sz="2500"/>
          </a:p>
        </p:txBody>
      </p:sp>
      <p:graphicFrame>
        <p:nvGraphicFramePr>
          <p:cNvPr id="475" name="Google Shape;475;g25a7d83c6e0_0_239"/>
          <p:cNvGraphicFramePr/>
          <p:nvPr/>
        </p:nvGraphicFramePr>
        <p:xfrm>
          <a:off x="364175" y="893820"/>
          <a:ext cx="3000000" cy="3000000"/>
        </p:xfrm>
        <a:graphic>
          <a:graphicData uri="http://schemas.openxmlformats.org/drawingml/2006/table">
            <a:tbl>
              <a:tblPr>
                <a:noFill/>
                <a:tableStyleId>{31464744-0047-4051-8C89-B57AE3D90864}</a:tableStyleId>
              </a:tblPr>
              <a:tblGrid>
                <a:gridCol w="1714175">
                  <a:extLst>
                    <a:ext uri="{9D8B030D-6E8A-4147-A177-3AD203B41FA5}">
                      <a16:colId xmlns:a16="http://schemas.microsoft.com/office/drawing/2014/main" val="20000"/>
                    </a:ext>
                  </a:extLst>
                </a:gridCol>
                <a:gridCol w="3358700">
                  <a:extLst>
                    <a:ext uri="{9D8B030D-6E8A-4147-A177-3AD203B41FA5}">
                      <a16:colId xmlns:a16="http://schemas.microsoft.com/office/drawing/2014/main" val="20001"/>
                    </a:ext>
                  </a:extLst>
                </a:gridCol>
                <a:gridCol w="1859100">
                  <a:extLst>
                    <a:ext uri="{9D8B030D-6E8A-4147-A177-3AD203B41FA5}">
                      <a16:colId xmlns:a16="http://schemas.microsoft.com/office/drawing/2014/main" val="20002"/>
                    </a:ext>
                  </a:extLst>
                </a:gridCol>
                <a:gridCol w="1641875">
                  <a:extLst>
                    <a:ext uri="{9D8B030D-6E8A-4147-A177-3AD203B41FA5}">
                      <a16:colId xmlns:a16="http://schemas.microsoft.com/office/drawing/2014/main" val="20003"/>
                    </a:ext>
                  </a:extLst>
                </a:gridCol>
              </a:tblGrid>
              <a:tr h="1051525">
                <a:tc>
                  <a:txBody>
                    <a:bodyPr/>
                    <a:lstStyle/>
                    <a:p>
                      <a:pPr marL="0" marR="0" lvl="0" indent="0" algn="ctr" rtl="0">
                        <a:lnSpc>
                          <a:spcPct val="100000"/>
                        </a:lnSpc>
                        <a:spcBef>
                          <a:spcPts val="0"/>
                        </a:spcBef>
                        <a:spcAft>
                          <a:spcPts val="0"/>
                        </a:spcAft>
                        <a:buClr>
                          <a:schemeClr val="dk1"/>
                        </a:buClr>
                        <a:buSzPts val="1100"/>
                        <a:buFont typeface="Arial"/>
                        <a:buNone/>
                      </a:pPr>
                      <a:r>
                        <a:rPr lang="en" sz="1900" b="1" u="none" strike="noStrike" cap="none">
                          <a:solidFill>
                            <a:schemeClr val="dk1"/>
                          </a:solidFill>
                          <a:latin typeface="Abel"/>
                          <a:ea typeface="Abel"/>
                          <a:cs typeface="Abel"/>
                          <a:sym typeface="Abel"/>
                        </a:rPr>
                        <a:t>Current Tier 2 Interventions</a:t>
                      </a:r>
                      <a:endParaRPr sz="1900" u="none" strike="noStrike" cap="none">
                        <a:latin typeface="Abel"/>
                        <a:ea typeface="Abel"/>
                        <a:cs typeface="Abel"/>
                        <a:sym typeface="Abel"/>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Clr>
                          <a:srgbClr val="000000"/>
                        </a:buClr>
                        <a:buSzPts val="1900"/>
                        <a:buFont typeface="Arial"/>
                        <a:buNone/>
                      </a:pPr>
                      <a:r>
                        <a:rPr lang="en" sz="1900" b="1" u="none" strike="noStrike" cap="none">
                          <a:latin typeface="Abel"/>
                          <a:ea typeface="Abel"/>
                          <a:cs typeface="Abel"/>
                          <a:sym typeface="Abel"/>
                        </a:rPr>
                        <a:t>Skills Taught (Addressing </a:t>
                      </a:r>
                      <a:r>
                        <a:rPr lang="en" sz="1900" b="1" u="none" strike="noStrike" cap="none">
                          <a:solidFill>
                            <a:schemeClr val="dk1"/>
                          </a:solidFill>
                          <a:latin typeface="Abel"/>
                          <a:ea typeface="Abel"/>
                          <a:cs typeface="Abel"/>
                          <a:sym typeface="Abel"/>
                        </a:rPr>
                        <a:t>Externalizing, Internalizing, a/o General Needs), Skills Being </a:t>
                      </a:r>
                      <a:r>
                        <a:rPr lang="en" sz="1900" b="1" u="none" strike="noStrike" cap="none">
                          <a:latin typeface="Abel"/>
                          <a:ea typeface="Abel"/>
                          <a:cs typeface="Abel"/>
                          <a:sym typeface="Abel"/>
                        </a:rPr>
                        <a:t>R+</a:t>
                      </a:r>
                      <a:endParaRPr sz="1900" b="1" u="none" strike="noStrike" cap="none">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Clr>
                          <a:srgbClr val="000000"/>
                        </a:buClr>
                        <a:buSzPts val="1900"/>
                        <a:buFont typeface="Arial"/>
                        <a:buNone/>
                      </a:pPr>
                      <a:r>
                        <a:rPr lang="en" sz="1900" b="1" u="none" strike="noStrike" cap="none">
                          <a:latin typeface="Abel"/>
                          <a:ea typeface="Abel"/>
                          <a:cs typeface="Abel"/>
                          <a:sym typeface="Abel"/>
                        </a:rPr>
                        <a:t>Coordinator</a:t>
                      </a:r>
                      <a:endParaRPr sz="1900" b="1" u="none" strike="noStrike" cap="none">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Clr>
                          <a:srgbClr val="000000"/>
                        </a:buClr>
                        <a:buSzPts val="1900"/>
                        <a:buFont typeface="Arial"/>
                        <a:buNone/>
                      </a:pPr>
                      <a:r>
                        <a:rPr lang="en" sz="1900" b="1" u="none" strike="noStrike" cap="none">
                          <a:latin typeface="Abel"/>
                          <a:ea typeface="Abel"/>
                          <a:cs typeface="Abel"/>
                          <a:sym typeface="Abel"/>
                        </a:rPr>
                        <a:t>When/ Where</a:t>
                      </a:r>
                      <a:endParaRPr sz="1900" b="1" u="none" strike="noStrike" cap="none">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r h="457175">
                <a:tc>
                  <a:txBody>
                    <a:bodyPr/>
                    <a:lstStyle/>
                    <a:p>
                      <a:pPr marL="114300" marR="0" lvl="0" indent="0" algn="l" rtl="0">
                        <a:lnSpc>
                          <a:spcPct val="100000"/>
                        </a:lnSpc>
                        <a:spcBef>
                          <a:spcPts val="0"/>
                        </a:spcBef>
                        <a:spcAft>
                          <a:spcPts val="0"/>
                        </a:spcAft>
                        <a:buClr>
                          <a:srgbClr val="000000"/>
                        </a:buClr>
                        <a:buSzPts val="1800"/>
                        <a:buFont typeface="Arial"/>
                        <a:buNone/>
                      </a:pPr>
                      <a:r>
                        <a:rPr lang="en" sz="1800">
                          <a:solidFill>
                            <a:srgbClr val="2E75B5"/>
                          </a:solidFill>
                          <a:latin typeface="Abel"/>
                          <a:ea typeface="Abel"/>
                          <a:cs typeface="Abel"/>
                          <a:sym typeface="Abel"/>
                        </a:rPr>
                        <a:t>[</a:t>
                      </a:r>
                      <a:r>
                        <a:rPr lang="en" sz="1800" u="none" strike="noStrike" cap="none">
                          <a:solidFill>
                            <a:srgbClr val="2E75B5"/>
                          </a:solidFill>
                          <a:latin typeface="Abel"/>
                          <a:ea typeface="Abel"/>
                          <a:cs typeface="Abel"/>
                          <a:sym typeface="Abel"/>
                        </a:rPr>
                        <a:t>INTERVENTION </a:t>
                      </a:r>
                      <a:endParaRPr sz="1800" u="none" strike="noStrike" cap="none">
                        <a:solidFill>
                          <a:srgbClr val="2E75B5"/>
                        </a:solidFill>
                        <a:latin typeface="Abel"/>
                        <a:ea typeface="Abel"/>
                        <a:cs typeface="Abel"/>
                        <a:sym typeface="Abel"/>
                      </a:endParaRPr>
                    </a:p>
                    <a:p>
                      <a:pPr marL="114300" marR="0" lvl="0" indent="0" algn="l" rtl="0">
                        <a:lnSpc>
                          <a:spcPct val="100000"/>
                        </a:lnSpc>
                        <a:spcBef>
                          <a:spcPts val="0"/>
                        </a:spcBef>
                        <a:spcAft>
                          <a:spcPts val="0"/>
                        </a:spcAft>
                        <a:buClr>
                          <a:srgbClr val="000000"/>
                        </a:buClr>
                        <a:buSzPts val="1800"/>
                        <a:buFont typeface="Arial"/>
                        <a:buNone/>
                      </a:pPr>
                      <a:r>
                        <a:rPr lang="en" sz="1800" u="none" strike="noStrike" cap="none">
                          <a:solidFill>
                            <a:srgbClr val="2E75B5"/>
                          </a:solidFill>
                          <a:latin typeface="Abel"/>
                          <a:ea typeface="Abel"/>
                          <a:cs typeface="Abel"/>
                          <a:sym typeface="Abel"/>
                        </a:rPr>
                        <a:t>NAME HERE]</a:t>
                      </a:r>
                      <a:endParaRPr sz="1800" u="none" strike="noStrike" cap="none">
                        <a:solidFill>
                          <a:srgbClr val="2E75B5"/>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1800">
                          <a:solidFill>
                            <a:srgbClr val="2E75B5"/>
                          </a:solidFill>
                          <a:latin typeface="Abel"/>
                          <a:ea typeface="Abel"/>
                          <a:cs typeface="Abel"/>
                          <a:sym typeface="Abel"/>
                        </a:rPr>
                        <a:t>[Description]</a:t>
                      </a:r>
                      <a:endParaRPr sz="1800" u="none" strike="noStrike" cap="none">
                        <a:solidFill>
                          <a:srgbClr val="2E75B5"/>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700"/>
                        <a:buFont typeface="Arial"/>
                        <a:buNone/>
                      </a:pPr>
                      <a:r>
                        <a:rPr lang="en" sz="1700">
                          <a:solidFill>
                            <a:srgbClr val="2E75B5"/>
                          </a:solidFill>
                          <a:latin typeface="Abel"/>
                          <a:ea typeface="Abel"/>
                          <a:cs typeface="Abel"/>
                          <a:sym typeface="Abel"/>
                        </a:rPr>
                        <a:t>[Name Here]</a:t>
                      </a:r>
                      <a:endParaRPr sz="1700" u="none" strike="noStrike" cap="none">
                        <a:solidFill>
                          <a:srgbClr val="2E75B5"/>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700"/>
                        <a:buFont typeface="Arial"/>
                        <a:buNone/>
                      </a:pPr>
                      <a:r>
                        <a:rPr lang="en" sz="1700">
                          <a:solidFill>
                            <a:srgbClr val="2E75B5"/>
                          </a:solidFill>
                          <a:latin typeface="Abel"/>
                          <a:ea typeface="Abel"/>
                          <a:cs typeface="Abel"/>
                          <a:sym typeface="Abel"/>
                        </a:rPr>
                        <a:t>[Schedule Here]</a:t>
                      </a:r>
                      <a:endParaRPr sz="1700" u="none" strike="noStrike" cap="none">
                        <a:solidFill>
                          <a:srgbClr val="2E75B5"/>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731475">
                <a:tc>
                  <a:txBody>
                    <a:bodyPr/>
                    <a:lstStyle/>
                    <a:p>
                      <a:pPr marL="476250" marR="0" lvl="0" indent="0" algn="ctr" rtl="0">
                        <a:lnSpc>
                          <a:spcPct val="100000"/>
                        </a:lnSpc>
                        <a:spcBef>
                          <a:spcPts val="0"/>
                        </a:spcBef>
                        <a:spcAft>
                          <a:spcPts val="0"/>
                        </a:spcAft>
                        <a:buClr>
                          <a:srgbClr val="000000"/>
                        </a:buClr>
                        <a:buSzPts val="1600"/>
                        <a:buFont typeface="Arial"/>
                        <a:buNone/>
                      </a:pPr>
                      <a:r>
                        <a:rPr lang="en" sz="1600" b="1" i="1" u="none" strike="noStrike" cap="none">
                          <a:solidFill>
                            <a:schemeClr val="dk1"/>
                          </a:solidFill>
                          <a:latin typeface="Abel"/>
                          <a:ea typeface="Abel"/>
                          <a:cs typeface="Abel"/>
                          <a:sym typeface="Abel"/>
                        </a:rPr>
                        <a:t>IN</a:t>
                      </a:r>
                      <a:endParaRPr sz="1600" b="1" i="1" u="none" strike="noStrike" cap="none">
                        <a:solidFill>
                          <a:schemeClr val="dk1"/>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FE2F3"/>
                    </a:solidFill>
                  </a:tcPr>
                </a:tc>
                <a:tc gridSpan="3">
                  <a:txBody>
                    <a:bodyPr/>
                    <a:lstStyle/>
                    <a:p>
                      <a:pPr marL="0" lvl="0" indent="0" algn="l" rtl="0">
                        <a:spcBef>
                          <a:spcPts val="0"/>
                        </a:spcBef>
                        <a:spcAft>
                          <a:spcPts val="0"/>
                        </a:spcAft>
                        <a:buClr>
                          <a:schemeClr val="dk1"/>
                        </a:buClr>
                        <a:buSzPts val="1800"/>
                        <a:buFont typeface="Arial"/>
                        <a:buNone/>
                      </a:pPr>
                      <a:r>
                        <a:rPr lang="en" sz="1800">
                          <a:solidFill>
                            <a:srgbClr val="2E75B5"/>
                          </a:solidFill>
                          <a:latin typeface="Abel"/>
                          <a:ea typeface="Abel"/>
                          <a:cs typeface="Abel"/>
                          <a:sym typeface="Abel"/>
                        </a:rPr>
                        <a:t>[Description]</a:t>
                      </a:r>
                      <a:endParaRPr sz="1800" u="none" strike="noStrike" cap="none">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731475">
                <a:tc>
                  <a:txBody>
                    <a:bodyPr/>
                    <a:lstStyle/>
                    <a:p>
                      <a:pPr marL="476250" marR="0" lvl="0" indent="0" algn="ctr" rtl="0">
                        <a:lnSpc>
                          <a:spcPct val="100000"/>
                        </a:lnSpc>
                        <a:spcBef>
                          <a:spcPts val="0"/>
                        </a:spcBef>
                        <a:spcAft>
                          <a:spcPts val="0"/>
                        </a:spcAft>
                        <a:buClr>
                          <a:srgbClr val="000000"/>
                        </a:buClr>
                        <a:buSzPts val="1600"/>
                        <a:buFont typeface="Arial"/>
                        <a:buNone/>
                      </a:pPr>
                      <a:r>
                        <a:rPr lang="en" sz="1600" b="1" i="1" u="none" strike="noStrike" cap="none">
                          <a:solidFill>
                            <a:schemeClr val="dk1"/>
                          </a:solidFill>
                          <a:latin typeface="Abel"/>
                          <a:ea typeface="Abel"/>
                          <a:cs typeface="Abel"/>
                          <a:sym typeface="Abel"/>
                        </a:rPr>
                        <a:t>ON</a:t>
                      </a:r>
                      <a:endParaRPr sz="1600" b="1" i="1" u="none" strike="noStrike" cap="none">
                        <a:solidFill>
                          <a:schemeClr val="dk1"/>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FE2F3"/>
                    </a:solidFill>
                  </a:tcPr>
                </a:tc>
                <a:tc gridSpan="3">
                  <a:txBody>
                    <a:bodyPr/>
                    <a:lstStyle/>
                    <a:p>
                      <a:pPr marL="0" lvl="0" indent="0" algn="l" rtl="0">
                        <a:spcBef>
                          <a:spcPts val="0"/>
                        </a:spcBef>
                        <a:spcAft>
                          <a:spcPts val="0"/>
                        </a:spcAft>
                        <a:buClr>
                          <a:schemeClr val="dk1"/>
                        </a:buClr>
                        <a:buSzPts val="1800"/>
                        <a:buFont typeface="Arial"/>
                        <a:buNone/>
                      </a:pPr>
                      <a:r>
                        <a:rPr lang="en" sz="1800">
                          <a:solidFill>
                            <a:srgbClr val="2E75B5"/>
                          </a:solidFill>
                          <a:latin typeface="Abel"/>
                          <a:ea typeface="Abel"/>
                          <a:cs typeface="Abel"/>
                          <a:sym typeface="Abel"/>
                        </a:rPr>
                        <a:t>[Description]</a:t>
                      </a:r>
                      <a:endParaRPr sz="1800" u="none" strike="noStrike" cap="none">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750050">
                <a:tc>
                  <a:txBody>
                    <a:bodyPr/>
                    <a:lstStyle/>
                    <a:p>
                      <a:pPr marL="476250" marR="0" lvl="0" indent="0" algn="ctr" rtl="0">
                        <a:lnSpc>
                          <a:spcPct val="100000"/>
                        </a:lnSpc>
                        <a:spcBef>
                          <a:spcPts val="0"/>
                        </a:spcBef>
                        <a:spcAft>
                          <a:spcPts val="0"/>
                        </a:spcAft>
                        <a:buClr>
                          <a:srgbClr val="000000"/>
                        </a:buClr>
                        <a:buSzPts val="1600"/>
                        <a:buFont typeface="Arial"/>
                        <a:buNone/>
                      </a:pPr>
                      <a:r>
                        <a:rPr lang="en" sz="1600" b="1" i="1" u="none" strike="noStrike" cap="none">
                          <a:solidFill>
                            <a:schemeClr val="dk1"/>
                          </a:solidFill>
                          <a:latin typeface="Abel"/>
                          <a:ea typeface="Abel"/>
                          <a:cs typeface="Abel"/>
                          <a:sym typeface="Abel"/>
                        </a:rPr>
                        <a:t>OUT</a:t>
                      </a:r>
                      <a:endParaRPr sz="1600" b="1" i="1" u="none" strike="noStrike" cap="none">
                        <a:solidFill>
                          <a:schemeClr val="dk1"/>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FE2F3"/>
                    </a:solidFill>
                  </a:tcPr>
                </a:tc>
                <a:tc gridSpan="3">
                  <a:txBody>
                    <a:bodyPr/>
                    <a:lstStyle/>
                    <a:p>
                      <a:pPr marL="0" lvl="0" indent="0" algn="l" rtl="0">
                        <a:spcBef>
                          <a:spcPts val="0"/>
                        </a:spcBef>
                        <a:spcAft>
                          <a:spcPts val="0"/>
                        </a:spcAft>
                        <a:buClr>
                          <a:schemeClr val="dk1"/>
                        </a:buClr>
                        <a:buSzPts val="1800"/>
                        <a:buFont typeface="Arial"/>
                        <a:buNone/>
                      </a:pPr>
                      <a:r>
                        <a:rPr lang="en" sz="1800" dirty="0">
                          <a:solidFill>
                            <a:srgbClr val="2E75B5"/>
                          </a:solidFill>
                          <a:latin typeface="Abel"/>
                          <a:ea typeface="Abel"/>
                          <a:cs typeface="Abel"/>
                          <a:sym typeface="Abel"/>
                        </a:rPr>
                        <a:t>[Description]</a:t>
                      </a:r>
                      <a:endParaRPr sz="1800" u="none" strike="noStrike" cap="none" dirty="0">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476" name="Google Shape;476;g25a7d83c6e0_0_239"/>
          <p:cNvSpPr/>
          <p:nvPr/>
        </p:nvSpPr>
        <p:spPr>
          <a:xfrm>
            <a:off x="196625" y="2520500"/>
            <a:ext cx="8893500" cy="1035900"/>
          </a:xfrm>
          <a:prstGeom prst="roundRect">
            <a:avLst>
              <a:gd name="adj" fmla="val 16667"/>
            </a:avLst>
          </a:prstGeom>
          <a:noFill/>
          <a:ln w="1524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18"/>
          <p:cNvSpPr txBox="1">
            <a:spLocks noGrp="1"/>
          </p:cNvSpPr>
          <p:nvPr>
            <p:ph type="title"/>
          </p:nvPr>
        </p:nvSpPr>
        <p:spPr>
          <a:xfrm>
            <a:off x="597350" y="256025"/>
            <a:ext cx="7473900" cy="5352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44196"/>
              <a:buFont typeface="Arial"/>
              <a:buNone/>
            </a:pPr>
            <a:r>
              <a:rPr lang="en" sz="2488"/>
              <a:t>Tier 2 INTERVENTIONS Asset Map </a:t>
            </a:r>
            <a:endParaRPr sz="3688">
              <a:solidFill>
                <a:srgbClr val="0070C0"/>
              </a:solidFill>
            </a:endParaRPr>
          </a:p>
        </p:txBody>
      </p:sp>
      <p:graphicFrame>
        <p:nvGraphicFramePr>
          <p:cNvPr id="482" name="Google Shape;482;p18"/>
          <p:cNvGraphicFramePr/>
          <p:nvPr/>
        </p:nvGraphicFramePr>
        <p:xfrm>
          <a:off x="178850" y="865795"/>
          <a:ext cx="3000000" cy="3000000"/>
        </p:xfrm>
        <a:graphic>
          <a:graphicData uri="http://schemas.openxmlformats.org/drawingml/2006/table">
            <a:tbl>
              <a:tblPr>
                <a:noFill/>
                <a:tableStyleId>{31464744-0047-4051-8C89-B57AE3D90864}</a:tableStyleId>
              </a:tblPr>
              <a:tblGrid>
                <a:gridCol w="1714175">
                  <a:extLst>
                    <a:ext uri="{9D8B030D-6E8A-4147-A177-3AD203B41FA5}">
                      <a16:colId xmlns:a16="http://schemas.microsoft.com/office/drawing/2014/main" val="20000"/>
                    </a:ext>
                  </a:extLst>
                </a:gridCol>
                <a:gridCol w="3358700">
                  <a:extLst>
                    <a:ext uri="{9D8B030D-6E8A-4147-A177-3AD203B41FA5}">
                      <a16:colId xmlns:a16="http://schemas.microsoft.com/office/drawing/2014/main" val="20001"/>
                    </a:ext>
                  </a:extLst>
                </a:gridCol>
                <a:gridCol w="1859100">
                  <a:extLst>
                    <a:ext uri="{9D8B030D-6E8A-4147-A177-3AD203B41FA5}">
                      <a16:colId xmlns:a16="http://schemas.microsoft.com/office/drawing/2014/main" val="20002"/>
                    </a:ext>
                  </a:extLst>
                </a:gridCol>
                <a:gridCol w="1843575">
                  <a:extLst>
                    <a:ext uri="{9D8B030D-6E8A-4147-A177-3AD203B41FA5}">
                      <a16:colId xmlns:a16="http://schemas.microsoft.com/office/drawing/2014/main" val="20003"/>
                    </a:ext>
                  </a:extLst>
                </a:gridCol>
              </a:tblGrid>
              <a:tr h="1051525">
                <a:tc>
                  <a:txBody>
                    <a:bodyPr/>
                    <a:lstStyle/>
                    <a:p>
                      <a:pPr marL="0" marR="0" lvl="0" indent="0" algn="ctr" rtl="0">
                        <a:lnSpc>
                          <a:spcPct val="100000"/>
                        </a:lnSpc>
                        <a:spcBef>
                          <a:spcPts val="0"/>
                        </a:spcBef>
                        <a:spcAft>
                          <a:spcPts val="0"/>
                        </a:spcAft>
                        <a:buClr>
                          <a:schemeClr val="dk1"/>
                        </a:buClr>
                        <a:buSzPts val="1100"/>
                        <a:buFont typeface="Arial"/>
                        <a:buNone/>
                      </a:pPr>
                      <a:r>
                        <a:rPr lang="en" sz="1900" b="1" u="none" strike="noStrike" cap="none">
                          <a:solidFill>
                            <a:schemeClr val="dk1"/>
                          </a:solidFill>
                          <a:latin typeface="Abel"/>
                          <a:ea typeface="Abel"/>
                          <a:cs typeface="Abel"/>
                          <a:sym typeface="Abel"/>
                        </a:rPr>
                        <a:t>Current Tier 2 Interventions</a:t>
                      </a:r>
                      <a:endParaRPr sz="1900" u="none" strike="noStrike" cap="none">
                        <a:latin typeface="Abel"/>
                        <a:ea typeface="Abel"/>
                        <a:cs typeface="Abel"/>
                        <a:sym typeface="Abel"/>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r>
                        <a:rPr lang="en" sz="1900" b="1" u="none" strike="noStrike" cap="none">
                          <a:latin typeface="Abel"/>
                          <a:ea typeface="Abel"/>
                          <a:cs typeface="Abel"/>
                          <a:sym typeface="Abel"/>
                        </a:rPr>
                        <a:t>Skills Taught (Addressing </a:t>
                      </a:r>
                      <a:r>
                        <a:rPr lang="en" sz="1900" b="1" u="none" strike="noStrike" cap="none">
                          <a:solidFill>
                            <a:schemeClr val="dk1"/>
                          </a:solidFill>
                          <a:latin typeface="Abel"/>
                          <a:ea typeface="Abel"/>
                          <a:cs typeface="Abel"/>
                          <a:sym typeface="Abel"/>
                        </a:rPr>
                        <a:t>Externalizing, Internalizing, a/o General Needs), Skills Being </a:t>
                      </a:r>
                      <a:r>
                        <a:rPr lang="en" sz="1900" b="1" u="none" strike="noStrike" cap="none">
                          <a:latin typeface="Abel"/>
                          <a:ea typeface="Abel"/>
                          <a:cs typeface="Abel"/>
                          <a:sym typeface="Abel"/>
                        </a:rPr>
                        <a:t>R+</a:t>
                      </a:r>
                      <a:endParaRPr sz="1900" b="1" u="none" strike="noStrike" cap="none">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r>
                        <a:rPr lang="en" sz="1900" b="1" u="none" strike="noStrike" cap="none">
                          <a:latin typeface="Abel"/>
                          <a:ea typeface="Abel"/>
                          <a:cs typeface="Abel"/>
                          <a:sym typeface="Abel"/>
                        </a:rPr>
                        <a:t>Coordinator</a:t>
                      </a:r>
                      <a:endParaRPr sz="1900" b="1" u="none" strike="noStrike" cap="none">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r>
                        <a:rPr lang="en" sz="1900" b="1" u="none" strike="noStrike" cap="none">
                          <a:latin typeface="Abel"/>
                          <a:ea typeface="Abel"/>
                          <a:cs typeface="Abel"/>
                          <a:sym typeface="Abel"/>
                        </a:rPr>
                        <a:t>When/ Where</a:t>
                      </a:r>
                      <a:endParaRPr sz="1900" b="1" u="none" strike="noStrike" cap="none">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457175">
                <a:tc>
                  <a:txBody>
                    <a:bodyPr/>
                    <a:lstStyle/>
                    <a:p>
                      <a:pPr marL="114300" marR="0" lvl="0" indent="0" algn="l" rtl="0">
                        <a:lnSpc>
                          <a:spcPct val="100000"/>
                        </a:lnSpc>
                        <a:spcBef>
                          <a:spcPts val="0"/>
                        </a:spcBef>
                        <a:spcAft>
                          <a:spcPts val="0"/>
                        </a:spcAft>
                        <a:buClr>
                          <a:srgbClr val="000000"/>
                        </a:buClr>
                        <a:buSzPts val="1800"/>
                        <a:buFont typeface="Arial"/>
                        <a:buNone/>
                      </a:pPr>
                      <a:r>
                        <a:rPr lang="en" sz="1800" b="1" i="1" u="none" strike="noStrike" cap="none">
                          <a:solidFill>
                            <a:srgbClr val="0070C0"/>
                          </a:solidFill>
                          <a:latin typeface="Abel"/>
                          <a:ea typeface="Abel"/>
                          <a:cs typeface="Abel"/>
                          <a:sym typeface="Abel"/>
                        </a:rPr>
                        <a:t>INTERVENTION </a:t>
                      </a:r>
                      <a:endParaRPr sz="1800" b="1" i="1" u="none" strike="noStrike" cap="none">
                        <a:solidFill>
                          <a:srgbClr val="0070C0"/>
                        </a:solidFill>
                        <a:latin typeface="Abel"/>
                        <a:ea typeface="Abel"/>
                        <a:cs typeface="Abel"/>
                        <a:sym typeface="Abel"/>
                      </a:endParaRPr>
                    </a:p>
                    <a:p>
                      <a:pPr marL="114300" marR="0" lvl="0" indent="0" algn="l" rtl="0">
                        <a:lnSpc>
                          <a:spcPct val="100000"/>
                        </a:lnSpc>
                        <a:spcBef>
                          <a:spcPts val="0"/>
                        </a:spcBef>
                        <a:spcAft>
                          <a:spcPts val="0"/>
                        </a:spcAft>
                        <a:buClr>
                          <a:srgbClr val="000000"/>
                        </a:buClr>
                        <a:buSzPts val="1800"/>
                        <a:buFont typeface="Arial"/>
                        <a:buNone/>
                      </a:pPr>
                      <a:r>
                        <a:rPr lang="en" sz="1800" b="1" i="1" u="none" strike="noStrike" cap="none">
                          <a:solidFill>
                            <a:srgbClr val="0070C0"/>
                          </a:solidFill>
                          <a:latin typeface="Abel"/>
                          <a:ea typeface="Abel"/>
                          <a:cs typeface="Abel"/>
                          <a:sym typeface="Abel"/>
                        </a:rPr>
                        <a:t>NAME HERE</a:t>
                      </a:r>
                      <a:endParaRPr sz="1800" b="1" i="1" u="none" strike="noStrike" cap="none">
                        <a:solidFill>
                          <a:srgbClr val="0070C0"/>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1800" i="1" u="none" strike="noStrike" cap="none">
                          <a:solidFill>
                            <a:srgbClr val="0070C0"/>
                          </a:solidFill>
                          <a:latin typeface="Abel"/>
                          <a:ea typeface="Abel"/>
                          <a:cs typeface="Abel"/>
                          <a:sym typeface="Abel"/>
                        </a:rPr>
                        <a:t>DESCRIPTION FILLED IN HERE</a:t>
                      </a:r>
                      <a:endParaRPr sz="1800" i="1" u="none" strike="noStrike" cap="none">
                        <a:solidFill>
                          <a:srgbClr val="0070C0"/>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700"/>
                        <a:buFont typeface="Arial"/>
                        <a:buNone/>
                      </a:pPr>
                      <a:r>
                        <a:rPr lang="en" sz="1700" i="1" u="none" strike="noStrike" cap="none">
                          <a:solidFill>
                            <a:srgbClr val="0070C0"/>
                          </a:solidFill>
                          <a:latin typeface="Abel"/>
                          <a:ea typeface="Abel"/>
                          <a:cs typeface="Abel"/>
                          <a:sym typeface="Abel"/>
                        </a:rPr>
                        <a:t>NAME HERE</a:t>
                      </a:r>
                      <a:endParaRPr sz="1700" i="1" u="none" strike="noStrike" cap="none">
                        <a:solidFill>
                          <a:srgbClr val="0070C0"/>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700"/>
                        <a:buFont typeface="Arial"/>
                        <a:buNone/>
                      </a:pPr>
                      <a:r>
                        <a:rPr lang="en" sz="1700" u="none" strike="noStrike" cap="none">
                          <a:solidFill>
                            <a:srgbClr val="0070C0"/>
                          </a:solidFill>
                          <a:latin typeface="Abel"/>
                          <a:ea typeface="Abel"/>
                          <a:cs typeface="Abel"/>
                          <a:sym typeface="Abel"/>
                        </a:rPr>
                        <a:t>SCHEDULE HERE</a:t>
                      </a:r>
                      <a:endParaRPr sz="1700" u="none" strike="noStrike" cap="none">
                        <a:solidFill>
                          <a:srgbClr val="0070C0"/>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731475">
                <a:tc>
                  <a:txBody>
                    <a:bodyPr/>
                    <a:lstStyle/>
                    <a:p>
                      <a:pPr marL="476250" marR="0" lvl="0" indent="0" algn="ctr" rtl="0">
                        <a:lnSpc>
                          <a:spcPct val="100000"/>
                        </a:lnSpc>
                        <a:spcBef>
                          <a:spcPts val="0"/>
                        </a:spcBef>
                        <a:spcAft>
                          <a:spcPts val="0"/>
                        </a:spcAft>
                        <a:buClr>
                          <a:srgbClr val="000000"/>
                        </a:buClr>
                        <a:buSzPts val="1600"/>
                        <a:buFont typeface="Arial"/>
                        <a:buNone/>
                      </a:pPr>
                      <a:r>
                        <a:rPr lang="en" sz="1600" b="1" i="1" u="none" strike="noStrike" cap="none">
                          <a:solidFill>
                            <a:schemeClr val="dk1"/>
                          </a:solidFill>
                          <a:latin typeface="Abel"/>
                          <a:ea typeface="Abel"/>
                          <a:cs typeface="Abel"/>
                          <a:sym typeface="Abel"/>
                        </a:rPr>
                        <a:t>IN</a:t>
                      </a:r>
                      <a:endParaRPr sz="1600" b="1" i="1" u="none" strike="noStrike" cap="none">
                        <a:solidFill>
                          <a:schemeClr val="dk1"/>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gridSpan="3">
                  <a:txBody>
                    <a:bodyPr/>
                    <a:lstStyle/>
                    <a:p>
                      <a:pPr marL="0" marR="0" lvl="0" indent="0" algn="l" rtl="0">
                        <a:lnSpc>
                          <a:spcPct val="100000"/>
                        </a:lnSpc>
                        <a:spcBef>
                          <a:spcPts val="0"/>
                        </a:spcBef>
                        <a:spcAft>
                          <a:spcPts val="0"/>
                        </a:spcAft>
                        <a:buClr>
                          <a:srgbClr val="000000"/>
                        </a:buClr>
                        <a:buSzPts val="1800"/>
                        <a:buFont typeface="Arial"/>
                        <a:buNone/>
                      </a:pPr>
                      <a:r>
                        <a:rPr lang="en" sz="1800" u="none" strike="noStrike" cap="none">
                          <a:latin typeface="Abel"/>
                          <a:ea typeface="Abel"/>
                          <a:cs typeface="Abel"/>
                          <a:sym typeface="Abel"/>
                        </a:rPr>
                        <a:t>[identify related screening data, consider ABC data, consider staff/student/family referral information]</a:t>
                      </a:r>
                      <a:endParaRPr sz="1800" u="none" strike="noStrike" cap="none">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731475">
                <a:tc>
                  <a:txBody>
                    <a:bodyPr/>
                    <a:lstStyle/>
                    <a:p>
                      <a:pPr marL="476250" marR="0" lvl="0" indent="0" algn="ctr" rtl="0">
                        <a:lnSpc>
                          <a:spcPct val="100000"/>
                        </a:lnSpc>
                        <a:spcBef>
                          <a:spcPts val="0"/>
                        </a:spcBef>
                        <a:spcAft>
                          <a:spcPts val="0"/>
                        </a:spcAft>
                        <a:buClr>
                          <a:srgbClr val="000000"/>
                        </a:buClr>
                        <a:buSzPts val="1600"/>
                        <a:buFont typeface="Arial"/>
                        <a:buNone/>
                      </a:pPr>
                      <a:r>
                        <a:rPr lang="en" sz="1600" b="1" i="1" u="none" strike="noStrike" cap="none">
                          <a:solidFill>
                            <a:schemeClr val="dk1"/>
                          </a:solidFill>
                          <a:latin typeface="Abel"/>
                          <a:ea typeface="Abel"/>
                          <a:cs typeface="Abel"/>
                          <a:sym typeface="Abel"/>
                        </a:rPr>
                        <a:t>ON</a:t>
                      </a:r>
                      <a:endParaRPr sz="1600" b="1" i="1" u="none" strike="noStrike" cap="none">
                        <a:solidFill>
                          <a:schemeClr val="dk1"/>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gridSpan="3">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750050">
                <a:tc>
                  <a:txBody>
                    <a:bodyPr/>
                    <a:lstStyle/>
                    <a:p>
                      <a:pPr marL="476250" marR="0" lvl="0" indent="0" algn="ctr" rtl="0">
                        <a:lnSpc>
                          <a:spcPct val="100000"/>
                        </a:lnSpc>
                        <a:spcBef>
                          <a:spcPts val="0"/>
                        </a:spcBef>
                        <a:spcAft>
                          <a:spcPts val="0"/>
                        </a:spcAft>
                        <a:buClr>
                          <a:srgbClr val="000000"/>
                        </a:buClr>
                        <a:buSzPts val="1600"/>
                        <a:buFont typeface="Arial"/>
                        <a:buNone/>
                      </a:pPr>
                      <a:r>
                        <a:rPr lang="en" sz="1600" b="1" i="1" u="none" strike="noStrike" cap="none">
                          <a:solidFill>
                            <a:schemeClr val="dk1"/>
                          </a:solidFill>
                          <a:latin typeface="Abel"/>
                          <a:ea typeface="Abel"/>
                          <a:cs typeface="Abel"/>
                          <a:sym typeface="Abel"/>
                        </a:rPr>
                        <a:t>OUT</a:t>
                      </a:r>
                      <a:endParaRPr sz="1600" b="1" i="1" u="none" strike="noStrike" cap="none">
                        <a:solidFill>
                          <a:schemeClr val="dk1"/>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gridSpan="3">
                  <a:txBody>
                    <a:bodyPr/>
                    <a:lstStyle/>
                    <a:p>
                      <a:pPr marL="0" lvl="0" indent="0" algn="l" rtl="0">
                        <a:spcBef>
                          <a:spcPts val="0"/>
                        </a:spcBef>
                        <a:spcAft>
                          <a:spcPts val="0"/>
                        </a:spcAft>
                        <a:buNone/>
                      </a:pPr>
                      <a:endParaRPr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Google Shape;487;g25a7d83c6e0_0_211" descr="Discover how we can move beyond talking about student needs to identifying student needs and matching students to intervention. We’ll cover how developing an intervention grid provides a foundational means to ensure efficient, effective, and equitable student access to tier 2 intervention supports. We’ll practice using an intervention grid and schools and districts will develop their own—resulting in a systematic process for identifying students, using data to guide intervention decisions, and establishing flow of communication.&#10;&#10;This is an interactive session. Please access the resources below and follow along in the presentation. Press pause to complete the activities and listen in on how to use the tool to make equitable decisions for tier 2 interventions. &#10;&#10;Slides—https://s3.amazonaws.com/dntstatic//7adb2674-401e-4899-5259-76b468ab0647&#10;&#10;Intervention Grid practice—https://s3.amazonaws.com/dntstatic//51a6793e-874d-45aa-7304-6ade41235e92&#10;&#10;Presenters: &#10;Stephanie Dyer, Content Specialist, Michigan's Multi-Tiered System of Support&#10;&#10;Stephanie Skolasinski, Regional Technical Assistance Coordinator, Wisconsin RtI Center" title="Actions to Ensure an Efficient, Effective, and Equitable Tier 2 System">
            <a:hlinkClick r:id="rId3"/>
          </p:cNvPr>
          <p:cNvPicPr preferRelativeResize="0"/>
          <p:nvPr/>
        </p:nvPicPr>
        <p:blipFill>
          <a:blip r:embed="rId4">
            <a:alphaModFix/>
          </a:blip>
          <a:stretch>
            <a:fillRect/>
          </a:stretch>
        </p:blipFill>
        <p:spPr>
          <a:xfrm>
            <a:off x="152400" y="152400"/>
            <a:ext cx="8763625" cy="49295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7"/>
                                        </p:tgtEl>
                                        <p:attrNameLst>
                                          <p:attrName>style.visibility</p:attrName>
                                        </p:attrNameLst>
                                      </p:cBhvr>
                                      <p:to>
                                        <p:strVal val="visible"/>
                                      </p:to>
                                    </p:set>
                                    <p:animEffect transition="in" filter="fade">
                                      <p:cBhvr>
                                        <p:cTn id="7" dur="1000"/>
                                        <p:tgtEl>
                                          <p:spTgt spid="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g25a7d83c6e0_0_252"/>
          <p:cNvSpPr txBox="1">
            <a:spLocks noGrp="1"/>
          </p:cNvSpPr>
          <p:nvPr>
            <p:ph type="title"/>
          </p:nvPr>
        </p:nvSpPr>
        <p:spPr>
          <a:xfrm>
            <a:off x="311700" y="3888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1000"/>
              </a:spcBef>
              <a:spcAft>
                <a:spcPts val="0"/>
              </a:spcAft>
              <a:buNone/>
            </a:pPr>
            <a:r>
              <a:rPr lang="en" sz="2500" b="1"/>
              <a:t>IN/ON/OUT Criteria - </a:t>
            </a:r>
            <a:r>
              <a:rPr lang="en" sz="2500" b="1">
                <a:solidFill>
                  <a:schemeClr val="dk2"/>
                </a:solidFill>
              </a:rPr>
              <a:t>Activity Time!</a:t>
            </a:r>
            <a:endParaRPr sz="2500" b="1">
              <a:solidFill>
                <a:schemeClr val="dk2"/>
              </a:solidFill>
            </a:endParaRPr>
          </a:p>
          <a:p>
            <a:pPr marL="0" lvl="0" indent="0" algn="l" rtl="0">
              <a:spcBef>
                <a:spcPts val="1000"/>
              </a:spcBef>
              <a:spcAft>
                <a:spcPts val="0"/>
              </a:spcAft>
              <a:buNone/>
            </a:pPr>
            <a:r>
              <a:rPr lang="en" sz="2200" b="1">
                <a:solidFill>
                  <a:schemeClr val="dk2"/>
                </a:solidFill>
              </a:rPr>
              <a:t>Download “</a:t>
            </a:r>
            <a:r>
              <a:rPr lang="en" sz="2200" b="1">
                <a:solidFill>
                  <a:srgbClr val="0F4786"/>
                </a:solidFill>
              </a:rPr>
              <a:t>Practice with the Intervention Grid: Behavior”</a:t>
            </a:r>
            <a:endParaRPr sz="2200" b="1">
              <a:solidFill>
                <a:srgbClr val="0F4786"/>
              </a:solidFill>
            </a:endParaRPr>
          </a:p>
          <a:p>
            <a:pPr marL="0" lvl="0" indent="0" algn="l" rtl="0">
              <a:spcBef>
                <a:spcPts val="1000"/>
              </a:spcBef>
              <a:spcAft>
                <a:spcPts val="0"/>
              </a:spcAft>
              <a:buNone/>
            </a:pPr>
            <a:endParaRPr sz="2500" b="1">
              <a:solidFill>
                <a:schemeClr val="dk2"/>
              </a:solidFill>
            </a:endParaRPr>
          </a:p>
          <a:p>
            <a:pPr marL="0" lvl="0" indent="0" algn="l" rtl="0">
              <a:spcBef>
                <a:spcPts val="1000"/>
              </a:spcBef>
              <a:spcAft>
                <a:spcPts val="0"/>
              </a:spcAft>
              <a:buNone/>
            </a:pPr>
            <a:endParaRPr sz="2500" b="1"/>
          </a:p>
          <a:p>
            <a:pPr marL="0" lvl="0" indent="0" algn="l" rtl="0">
              <a:lnSpc>
                <a:spcPct val="115000"/>
              </a:lnSpc>
              <a:spcBef>
                <a:spcPts val="0"/>
              </a:spcBef>
              <a:spcAft>
                <a:spcPts val="0"/>
              </a:spcAft>
              <a:buNone/>
            </a:pPr>
            <a:endParaRPr sz="2300" b="1">
              <a:solidFill>
                <a:srgbClr val="0F0F0F"/>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ct val="39285"/>
              <a:buFont typeface="Arial"/>
              <a:buNone/>
            </a:pPr>
            <a:endParaRPr/>
          </a:p>
          <a:p>
            <a:pPr marL="0" lvl="0" indent="0" algn="l" rtl="0">
              <a:spcBef>
                <a:spcPts val="0"/>
              </a:spcBef>
              <a:spcAft>
                <a:spcPts val="0"/>
              </a:spcAft>
              <a:buNone/>
            </a:pPr>
            <a:endParaRPr/>
          </a:p>
        </p:txBody>
      </p:sp>
      <p:pic>
        <p:nvPicPr>
          <p:cNvPr id="493" name="Google Shape;493;g25a7d83c6e0_0_252"/>
          <p:cNvPicPr preferRelativeResize="0"/>
          <p:nvPr/>
        </p:nvPicPr>
        <p:blipFill rotWithShape="1">
          <a:blip r:embed="rId3">
            <a:alphaModFix/>
          </a:blip>
          <a:srcRect/>
          <a:stretch/>
        </p:blipFill>
        <p:spPr>
          <a:xfrm>
            <a:off x="2761575" y="1385350"/>
            <a:ext cx="3079450" cy="3079450"/>
          </a:xfrm>
          <a:prstGeom prst="rect">
            <a:avLst/>
          </a:prstGeom>
          <a:noFill/>
          <a:ln>
            <a:noFill/>
          </a:ln>
        </p:spPr>
      </p:pic>
      <p:sp>
        <p:nvSpPr>
          <p:cNvPr id="494" name="Google Shape;494;g25a7d83c6e0_0_252"/>
          <p:cNvSpPr txBox="1"/>
          <p:nvPr/>
        </p:nvSpPr>
        <p:spPr>
          <a:xfrm>
            <a:off x="455825" y="4464800"/>
            <a:ext cx="84708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u="sng">
                <a:solidFill>
                  <a:srgbClr val="273144"/>
                </a:solidFill>
                <a:highlight>
                  <a:srgbClr val="FFFFFF"/>
                </a:highlight>
                <a:hlinkClick r:id="rId4">
                  <a:extLst>
                    <a:ext uri="{A12FA001-AC4F-418D-AE19-62706E023703}">
                      <ahyp:hlinkClr xmlns:ahyp="http://schemas.microsoft.com/office/drawing/2018/hyperlinkcolor" val="tx"/>
                    </a:ext>
                  </a:extLst>
                </a:hlinkClick>
              </a:rPr>
              <a:t>https://www.wisconsinrticenter.org/resources/e2-intervention-grid-resource/</a:t>
            </a:r>
            <a:endParaRPr sz="1900" b="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5"/>
        <p:cNvGrpSpPr/>
        <p:nvPr/>
      </p:nvGrpSpPr>
      <p:grpSpPr>
        <a:xfrm>
          <a:off x="0" y="0"/>
          <a:ext cx="0" cy="0"/>
          <a:chOff x="0" y="0"/>
          <a:chExt cx="0" cy="0"/>
        </a:xfrm>
      </p:grpSpPr>
      <p:sp>
        <p:nvSpPr>
          <p:cNvPr id="226" name="Google Shape;226;g25a7f7d0751_0_30"/>
          <p:cNvSpPr txBox="1"/>
          <p:nvPr/>
        </p:nvSpPr>
        <p:spPr>
          <a:xfrm>
            <a:off x="708601" y="4096184"/>
            <a:ext cx="2439300" cy="81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latin typeface="Calibri"/>
                <a:ea typeface="Calibri"/>
                <a:cs typeface="Calibri"/>
                <a:sym typeface="Calibri"/>
              </a:rPr>
              <a:t>Brynn Fallah</a:t>
            </a:r>
            <a:endParaRPr sz="2200" b="1">
              <a:latin typeface="Calibri"/>
              <a:ea typeface="Calibri"/>
              <a:cs typeface="Calibri"/>
              <a:sym typeface="Calibri"/>
            </a:endParaRPr>
          </a:p>
        </p:txBody>
      </p:sp>
      <p:sp>
        <p:nvSpPr>
          <p:cNvPr id="227" name="Google Shape;227;g25a7f7d0751_0_30"/>
          <p:cNvSpPr txBox="1"/>
          <p:nvPr/>
        </p:nvSpPr>
        <p:spPr>
          <a:xfrm>
            <a:off x="4021650" y="2756000"/>
            <a:ext cx="1851300" cy="81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latin typeface="Calibri"/>
                <a:ea typeface="Calibri"/>
                <a:cs typeface="Calibri"/>
                <a:sym typeface="Calibri"/>
              </a:rPr>
              <a:t>Megan Pell</a:t>
            </a:r>
            <a:endParaRPr sz="2200" b="1">
              <a:latin typeface="Calibri"/>
              <a:ea typeface="Calibri"/>
              <a:cs typeface="Calibri"/>
              <a:sym typeface="Calibri"/>
            </a:endParaRPr>
          </a:p>
        </p:txBody>
      </p:sp>
      <p:sp>
        <p:nvSpPr>
          <p:cNvPr id="228" name="Google Shape;228;g25a7f7d0751_0_30"/>
          <p:cNvSpPr txBox="1"/>
          <p:nvPr/>
        </p:nvSpPr>
        <p:spPr>
          <a:xfrm>
            <a:off x="3613949" y="2029650"/>
            <a:ext cx="2402700" cy="81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Niki Kendall</a:t>
            </a:r>
            <a:endParaRPr sz="2200" b="1">
              <a:latin typeface="Calibri"/>
              <a:ea typeface="Calibri"/>
              <a:cs typeface="Calibri"/>
              <a:sym typeface="Calibri"/>
            </a:endParaRPr>
          </a:p>
        </p:txBody>
      </p:sp>
      <p:sp>
        <p:nvSpPr>
          <p:cNvPr id="229" name="Google Shape;229;g25a7f7d0751_0_30"/>
          <p:cNvSpPr txBox="1"/>
          <p:nvPr/>
        </p:nvSpPr>
        <p:spPr>
          <a:xfrm>
            <a:off x="3595656" y="1262550"/>
            <a:ext cx="2439300" cy="81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latin typeface="Calibri"/>
                <a:ea typeface="Calibri"/>
                <a:cs typeface="Calibri"/>
                <a:sym typeface="Calibri"/>
              </a:rPr>
              <a:t>Sarah Hearn</a:t>
            </a:r>
            <a:endParaRPr sz="2200" b="1">
              <a:latin typeface="Calibri"/>
              <a:ea typeface="Calibri"/>
              <a:cs typeface="Calibri"/>
              <a:sym typeface="Calibri"/>
            </a:endParaRPr>
          </a:p>
        </p:txBody>
      </p:sp>
      <p:sp>
        <p:nvSpPr>
          <p:cNvPr id="230" name="Google Shape;230;g25a7f7d0751_0_30"/>
          <p:cNvSpPr txBox="1">
            <a:spLocks noGrp="1"/>
          </p:cNvSpPr>
          <p:nvPr>
            <p:ph type="title"/>
          </p:nvPr>
        </p:nvSpPr>
        <p:spPr>
          <a:xfrm>
            <a:off x="822350" y="56100"/>
            <a:ext cx="7664700" cy="572700"/>
          </a:xfrm>
          <a:prstGeom prst="rect">
            <a:avLst/>
          </a:prstGeom>
          <a:no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3600"/>
              <a:t>Meet our Team!</a:t>
            </a:r>
            <a:endParaRPr sz="3600"/>
          </a:p>
          <a:p>
            <a:pPr marL="0" lvl="0" indent="0" algn="ctr" rtl="0">
              <a:spcBef>
                <a:spcPts val="0"/>
              </a:spcBef>
              <a:spcAft>
                <a:spcPts val="0"/>
              </a:spcAft>
              <a:buNone/>
            </a:pPr>
            <a:r>
              <a:rPr lang="en" sz="2400"/>
              <a:t>Directors, Coaches, Staff, and Graduate Assistants</a:t>
            </a:r>
            <a:endParaRPr sz="2400"/>
          </a:p>
        </p:txBody>
      </p:sp>
      <p:sp>
        <p:nvSpPr>
          <p:cNvPr id="231" name="Google Shape;231;g25a7f7d0751_0_30"/>
          <p:cNvSpPr txBox="1"/>
          <p:nvPr/>
        </p:nvSpPr>
        <p:spPr>
          <a:xfrm>
            <a:off x="4021654" y="3503250"/>
            <a:ext cx="2531700" cy="24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latin typeface="Calibri"/>
                <a:ea typeface="Calibri"/>
                <a:cs typeface="Calibri"/>
                <a:sym typeface="Calibri"/>
              </a:rPr>
              <a:t>Kittie Rehrig</a:t>
            </a:r>
            <a:endParaRPr sz="2200">
              <a:latin typeface="Calibri"/>
              <a:ea typeface="Calibri"/>
              <a:cs typeface="Calibri"/>
              <a:sym typeface="Calibri"/>
            </a:endParaRPr>
          </a:p>
        </p:txBody>
      </p:sp>
      <p:sp>
        <p:nvSpPr>
          <p:cNvPr id="232" name="Google Shape;232;g25a7f7d0751_0_30"/>
          <p:cNvSpPr txBox="1"/>
          <p:nvPr/>
        </p:nvSpPr>
        <p:spPr>
          <a:xfrm>
            <a:off x="311690" y="1251450"/>
            <a:ext cx="3080700" cy="617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2000" b="1">
                <a:latin typeface="Open Sans"/>
                <a:ea typeface="Open Sans"/>
                <a:cs typeface="Open Sans"/>
                <a:sym typeface="Open Sans"/>
              </a:rPr>
              <a:t>Debby Boyer</a:t>
            </a:r>
            <a:endParaRPr sz="2000" b="1">
              <a:latin typeface="Open Sans"/>
              <a:ea typeface="Open Sans"/>
              <a:cs typeface="Open Sans"/>
              <a:sym typeface="Open Sans"/>
            </a:endParaRPr>
          </a:p>
          <a:p>
            <a:pPr marL="0" marR="0" lvl="0" indent="0" algn="ctr" rtl="0">
              <a:lnSpc>
                <a:spcPct val="100000"/>
              </a:lnSpc>
              <a:spcBef>
                <a:spcPts val="0"/>
              </a:spcBef>
              <a:spcAft>
                <a:spcPts val="0"/>
              </a:spcAft>
              <a:buNone/>
            </a:pPr>
            <a:r>
              <a:rPr lang="en">
                <a:latin typeface="Open Sans"/>
                <a:ea typeface="Open Sans"/>
                <a:cs typeface="Open Sans"/>
                <a:sym typeface="Open Sans"/>
              </a:rPr>
              <a:t>UD/CDS </a:t>
            </a:r>
            <a:endParaRPr>
              <a:latin typeface="Open Sans"/>
              <a:ea typeface="Open Sans"/>
              <a:cs typeface="Open Sans"/>
              <a:sym typeface="Open Sans"/>
            </a:endParaRPr>
          </a:p>
          <a:p>
            <a:pPr marL="0" marR="0" lvl="0" indent="0" algn="ctr" rtl="0">
              <a:lnSpc>
                <a:spcPct val="100000"/>
              </a:lnSpc>
              <a:spcBef>
                <a:spcPts val="0"/>
              </a:spcBef>
              <a:spcAft>
                <a:spcPts val="0"/>
              </a:spcAft>
              <a:buNone/>
            </a:pPr>
            <a:r>
              <a:rPr lang="en">
                <a:latin typeface="Open Sans"/>
                <a:ea typeface="Open Sans"/>
                <a:cs typeface="Open Sans"/>
                <a:sym typeface="Open Sans"/>
              </a:rPr>
              <a:t>Co-Director</a:t>
            </a:r>
            <a:endParaRPr>
              <a:latin typeface="Open Sans"/>
              <a:ea typeface="Open Sans"/>
              <a:cs typeface="Open Sans"/>
              <a:sym typeface="Open Sans"/>
            </a:endParaRPr>
          </a:p>
          <a:p>
            <a:pPr marL="0" marR="0" lvl="0" indent="0" algn="ctr" rtl="0">
              <a:lnSpc>
                <a:spcPct val="100000"/>
              </a:lnSpc>
              <a:spcBef>
                <a:spcPts val="0"/>
              </a:spcBef>
              <a:spcAft>
                <a:spcPts val="0"/>
              </a:spcAft>
              <a:buNone/>
            </a:pPr>
            <a:endParaRPr sz="2200" b="1">
              <a:latin typeface="Calibri"/>
              <a:ea typeface="Calibri"/>
              <a:cs typeface="Calibri"/>
              <a:sym typeface="Calibri"/>
            </a:endParaRPr>
          </a:p>
        </p:txBody>
      </p:sp>
      <p:sp>
        <p:nvSpPr>
          <p:cNvPr id="233" name="Google Shape;233;g25a7f7d0751_0_30"/>
          <p:cNvSpPr txBox="1"/>
          <p:nvPr/>
        </p:nvSpPr>
        <p:spPr>
          <a:xfrm>
            <a:off x="83575" y="2305350"/>
            <a:ext cx="3713700" cy="68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latin typeface="Open Sans"/>
                <a:ea typeface="Open Sans"/>
                <a:cs typeface="Open Sans"/>
                <a:sym typeface="Open Sans"/>
              </a:rPr>
              <a:t>Susan Veenema</a:t>
            </a:r>
            <a:endParaRPr sz="2000" b="1">
              <a:latin typeface="Open Sans"/>
              <a:ea typeface="Open Sans"/>
              <a:cs typeface="Open Sans"/>
              <a:sym typeface="Open Sans"/>
            </a:endParaRPr>
          </a:p>
          <a:p>
            <a:pPr marL="0" lvl="0" indent="0" algn="ctr" rtl="0">
              <a:spcBef>
                <a:spcPts val="0"/>
              </a:spcBef>
              <a:spcAft>
                <a:spcPts val="0"/>
              </a:spcAft>
              <a:buNone/>
            </a:pPr>
            <a:r>
              <a:rPr lang="en">
                <a:solidFill>
                  <a:srgbClr val="262626"/>
                </a:solidFill>
                <a:latin typeface="Open Sans"/>
                <a:ea typeface="Open Sans"/>
                <a:cs typeface="Open Sans"/>
                <a:sym typeface="Open Sans"/>
              </a:rPr>
              <a:t>DDOE </a:t>
            </a:r>
            <a:endParaRPr>
              <a:solidFill>
                <a:srgbClr val="262626"/>
              </a:solidFill>
              <a:latin typeface="Open Sans"/>
              <a:ea typeface="Open Sans"/>
              <a:cs typeface="Open Sans"/>
              <a:sym typeface="Open Sans"/>
            </a:endParaRPr>
          </a:p>
          <a:p>
            <a:pPr marL="0" lvl="0" indent="0" algn="ctr" rtl="0">
              <a:spcBef>
                <a:spcPts val="0"/>
              </a:spcBef>
              <a:spcAft>
                <a:spcPts val="0"/>
              </a:spcAft>
              <a:buNone/>
            </a:pPr>
            <a:r>
              <a:rPr lang="en">
                <a:solidFill>
                  <a:srgbClr val="262626"/>
                </a:solidFill>
                <a:latin typeface="Open Sans"/>
                <a:ea typeface="Open Sans"/>
                <a:cs typeface="Open Sans"/>
                <a:sym typeface="Open Sans"/>
              </a:rPr>
              <a:t>Co-Director</a:t>
            </a:r>
            <a:endParaRPr>
              <a:solidFill>
                <a:srgbClr val="262626"/>
              </a:solidFill>
              <a:latin typeface="Open Sans"/>
              <a:ea typeface="Open Sans"/>
              <a:cs typeface="Open Sans"/>
              <a:sym typeface="Open Sans"/>
            </a:endParaRPr>
          </a:p>
        </p:txBody>
      </p:sp>
      <p:sp>
        <p:nvSpPr>
          <p:cNvPr id="234" name="Google Shape;234;g25a7f7d0751_0_30"/>
          <p:cNvSpPr txBox="1"/>
          <p:nvPr/>
        </p:nvSpPr>
        <p:spPr>
          <a:xfrm>
            <a:off x="1037225" y="3377751"/>
            <a:ext cx="1986000" cy="46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latin typeface="Calibri"/>
                <a:ea typeface="Calibri"/>
                <a:cs typeface="Calibri"/>
                <a:sym typeface="Calibri"/>
              </a:rPr>
              <a:t>Valerie Brown</a:t>
            </a:r>
            <a:endParaRPr sz="2200">
              <a:latin typeface="Calibri"/>
              <a:ea typeface="Calibri"/>
              <a:cs typeface="Calibri"/>
              <a:sym typeface="Calibri"/>
            </a:endParaRPr>
          </a:p>
        </p:txBody>
      </p:sp>
      <p:sp>
        <p:nvSpPr>
          <p:cNvPr id="235" name="Google Shape;235;g25a7f7d0751_0_30"/>
          <p:cNvSpPr txBox="1"/>
          <p:nvPr/>
        </p:nvSpPr>
        <p:spPr>
          <a:xfrm>
            <a:off x="6371600" y="1298550"/>
            <a:ext cx="24393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latin typeface="Calibri"/>
                <a:ea typeface="Calibri"/>
                <a:cs typeface="Calibri"/>
                <a:sym typeface="Calibri"/>
              </a:rPr>
              <a:t>Emily Consiglio</a:t>
            </a:r>
            <a:endParaRPr sz="2200">
              <a:latin typeface="Calibri"/>
              <a:ea typeface="Calibri"/>
              <a:cs typeface="Calibri"/>
              <a:sym typeface="Calibri"/>
            </a:endParaRPr>
          </a:p>
        </p:txBody>
      </p:sp>
      <p:sp>
        <p:nvSpPr>
          <p:cNvPr id="236" name="Google Shape;236;g25a7f7d0751_0_30"/>
          <p:cNvSpPr txBox="1"/>
          <p:nvPr/>
        </p:nvSpPr>
        <p:spPr>
          <a:xfrm>
            <a:off x="6371600" y="2029650"/>
            <a:ext cx="22473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latin typeface="Calibri"/>
                <a:ea typeface="Calibri"/>
                <a:cs typeface="Calibri"/>
                <a:sym typeface="Calibri"/>
              </a:rPr>
              <a:t>Alex Miller</a:t>
            </a:r>
            <a:endParaRPr sz="2200">
              <a:latin typeface="Calibri"/>
              <a:ea typeface="Calibri"/>
              <a:cs typeface="Calibri"/>
              <a:sym typeface="Calibri"/>
            </a:endParaRPr>
          </a:p>
        </p:txBody>
      </p:sp>
      <p:sp>
        <p:nvSpPr>
          <p:cNvPr id="237" name="Google Shape;237;g25a7f7d0751_0_30"/>
          <p:cNvSpPr txBox="1"/>
          <p:nvPr/>
        </p:nvSpPr>
        <p:spPr>
          <a:xfrm>
            <a:off x="6371600" y="2770950"/>
            <a:ext cx="22473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latin typeface="Calibri"/>
                <a:ea typeface="Calibri"/>
                <a:cs typeface="Calibri"/>
                <a:sym typeface="Calibri"/>
              </a:rPr>
              <a:t>Mark Miller</a:t>
            </a:r>
            <a:endParaRPr sz="2200">
              <a:latin typeface="Calibri"/>
              <a:ea typeface="Calibri"/>
              <a:cs typeface="Calibri"/>
              <a:sym typeface="Calibri"/>
            </a:endParaRPr>
          </a:p>
        </p:txBody>
      </p:sp>
      <p:pic>
        <p:nvPicPr>
          <p:cNvPr id="238" name="Google Shape;238;g25a7f7d0751_0_30" descr="CDS-UD_logo_rgb.jpg.jpg"/>
          <p:cNvPicPr preferRelativeResize="0"/>
          <p:nvPr/>
        </p:nvPicPr>
        <p:blipFill rotWithShape="1">
          <a:blip r:embed="rId3">
            <a:alphaModFix/>
          </a:blip>
          <a:srcRect/>
          <a:stretch/>
        </p:blipFill>
        <p:spPr>
          <a:xfrm>
            <a:off x="4510925" y="4267790"/>
            <a:ext cx="2439300" cy="643283"/>
          </a:xfrm>
          <a:prstGeom prst="rect">
            <a:avLst/>
          </a:prstGeom>
          <a:noFill/>
          <a:ln>
            <a:noFill/>
          </a:ln>
        </p:spPr>
      </p:pic>
      <p:pic>
        <p:nvPicPr>
          <p:cNvPr id="239" name="Google Shape;239;g25a7f7d0751_0_30"/>
          <p:cNvPicPr preferRelativeResize="0"/>
          <p:nvPr/>
        </p:nvPicPr>
        <p:blipFill rotWithShape="1">
          <a:blip r:embed="rId4">
            <a:alphaModFix/>
          </a:blip>
          <a:srcRect/>
          <a:stretch/>
        </p:blipFill>
        <p:spPr>
          <a:xfrm>
            <a:off x="7120250" y="3743550"/>
            <a:ext cx="1366800" cy="1149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g25a7d83c6e0_0_2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200" b="1">
                <a:solidFill>
                  <a:schemeClr val="dk2"/>
                </a:solidFill>
              </a:rPr>
              <a:t>“</a:t>
            </a:r>
            <a:r>
              <a:rPr lang="en" sz="2200" b="1">
                <a:solidFill>
                  <a:srgbClr val="0F4786"/>
                </a:solidFill>
              </a:rPr>
              <a:t>Practice with the Intervention Grid: Behavior”</a:t>
            </a:r>
            <a:endParaRPr sz="2200" b="1">
              <a:solidFill>
                <a:srgbClr val="0F4786"/>
              </a:solidFill>
            </a:endParaRPr>
          </a:p>
          <a:p>
            <a:pPr marL="0" lvl="0" indent="0" algn="l" rtl="0">
              <a:spcBef>
                <a:spcPts val="0"/>
              </a:spcBef>
              <a:spcAft>
                <a:spcPts val="0"/>
              </a:spcAft>
              <a:buNone/>
            </a:pPr>
            <a:r>
              <a:rPr lang="en" sz="2150"/>
              <a:t>Matching 3 Students to 3 Available Interventions via Grids</a:t>
            </a:r>
            <a:endParaRPr sz="2150"/>
          </a:p>
        </p:txBody>
      </p:sp>
      <p:sp>
        <p:nvSpPr>
          <p:cNvPr id="500" name="Google Shape;500;g25a7d83c6e0_0_259"/>
          <p:cNvSpPr txBox="1"/>
          <p:nvPr/>
        </p:nvSpPr>
        <p:spPr>
          <a:xfrm>
            <a:off x="430325" y="1939225"/>
            <a:ext cx="3543600" cy="1964700"/>
          </a:xfrm>
          <a:prstGeom prst="rect">
            <a:avLst/>
          </a:prstGeom>
          <a:noFill/>
          <a:ln>
            <a:noFill/>
          </a:ln>
        </p:spPr>
        <p:txBody>
          <a:bodyPr spcFirstLastPara="1" wrap="square" lIns="91425" tIns="91425" rIns="91425" bIns="91425" anchor="t" anchorCtr="0">
            <a:noAutofit/>
          </a:bodyPr>
          <a:lstStyle/>
          <a:p>
            <a:pPr marL="457200" lvl="0" indent="-342900" algn="l" rtl="0">
              <a:lnSpc>
                <a:spcPct val="200000"/>
              </a:lnSpc>
              <a:spcBef>
                <a:spcPts val="0"/>
              </a:spcBef>
              <a:spcAft>
                <a:spcPts val="0"/>
              </a:spcAft>
              <a:buSzPts val="1800"/>
              <a:buChar char="●"/>
            </a:pPr>
            <a:r>
              <a:rPr lang="en" sz="1800"/>
              <a:t>Attendance Check-In</a:t>
            </a:r>
            <a:endParaRPr sz="1800"/>
          </a:p>
          <a:p>
            <a:pPr marL="457200" lvl="0" indent="-342900" algn="l" rtl="0">
              <a:lnSpc>
                <a:spcPct val="200000"/>
              </a:lnSpc>
              <a:spcBef>
                <a:spcPts val="0"/>
              </a:spcBef>
              <a:spcAft>
                <a:spcPts val="0"/>
              </a:spcAft>
              <a:buSzPts val="1800"/>
              <a:buChar char="●"/>
            </a:pPr>
            <a:r>
              <a:rPr lang="en" sz="1800"/>
              <a:t>Check-In, Check-Out</a:t>
            </a:r>
            <a:endParaRPr sz="1800"/>
          </a:p>
          <a:p>
            <a:pPr marL="457200" lvl="0" indent="-342900" algn="l" rtl="0">
              <a:lnSpc>
                <a:spcPct val="200000"/>
              </a:lnSpc>
              <a:spcBef>
                <a:spcPts val="0"/>
              </a:spcBef>
              <a:spcAft>
                <a:spcPts val="0"/>
              </a:spcAft>
              <a:buSzPts val="1800"/>
              <a:buChar char="●"/>
            </a:pPr>
            <a:r>
              <a:rPr lang="en" sz="1800"/>
              <a:t>Second Step: Grade Six (Double Dose)</a:t>
            </a:r>
            <a:endParaRPr sz="1800"/>
          </a:p>
        </p:txBody>
      </p:sp>
      <p:pic>
        <p:nvPicPr>
          <p:cNvPr id="501" name="Google Shape;501;g25a7d83c6e0_0_259"/>
          <p:cNvPicPr preferRelativeResize="0"/>
          <p:nvPr/>
        </p:nvPicPr>
        <p:blipFill>
          <a:blip r:embed="rId3">
            <a:alphaModFix/>
          </a:blip>
          <a:stretch>
            <a:fillRect/>
          </a:stretch>
        </p:blipFill>
        <p:spPr>
          <a:xfrm>
            <a:off x="5330540" y="1346925"/>
            <a:ext cx="2801561" cy="989725"/>
          </a:xfrm>
          <a:prstGeom prst="rect">
            <a:avLst/>
          </a:prstGeom>
          <a:noFill/>
          <a:ln>
            <a:noFill/>
          </a:ln>
        </p:spPr>
      </p:pic>
      <p:sp>
        <p:nvSpPr>
          <p:cNvPr id="502" name="Google Shape;502;g25a7d83c6e0_0_259"/>
          <p:cNvSpPr txBox="1"/>
          <p:nvPr/>
        </p:nvSpPr>
        <p:spPr>
          <a:xfrm>
            <a:off x="5155250" y="2407175"/>
            <a:ext cx="2189100" cy="1374900"/>
          </a:xfrm>
          <a:prstGeom prst="rect">
            <a:avLst/>
          </a:prstGeom>
          <a:noFill/>
          <a:ln>
            <a:noFill/>
          </a:ln>
        </p:spPr>
        <p:txBody>
          <a:bodyPr spcFirstLastPara="1" wrap="square" lIns="91425" tIns="91425" rIns="91425" bIns="91425" anchor="t" anchorCtr="0">
            <a:spAutoFit/>
          </a:bodyPr>
          <a:lstStyle/>
          <a:p>
            <a:pPr marL="0" lvl="0" indent="0" algn="l" rtl="0">
              <a:lnSpc>
                <a:spcPct val="88117"/>
              </a:lnSpc>
              <a:spcBef>
                <a:spcPts val="1400"/>
              </a:spcBef>
              <a:spcAft>
                <a:spcPts val="0"/>
              </a:spcAft>
              <a:buNone/>
            </a:pPr>
            <a:r>
              <a:rPr lang="en" sz="1800">
                <a:solidFill>
                  <a:schemeClr val="dk1"/>
                </a:solidFill>
              </a:rPr>
              <a:t>Student 1: Della</a:t>
            </a:r>
            <a:endParaRPr sz="1800">
              <a:solidFill>
                <a:schemeClr val="dk1"/>
              </a:solidFill>
            </a:endParaRPr>
          </a:p>
          <a:p>
            <a:pPr marL="0" lvl="0" indent="0" algn="l" rtl="0">
              <a:lnSpc>
                <a:spcPct val="88117"/>
              </a:lnSpc>
              <a:spcBef>
                <a:spcPts val="1400"/>
              </a:spcBef>
              <a:spcAft>
                <a:spcPts val="0"/>
              </a:spcAft>
              <a:buNone/>
            </a:pPr>
            <a:r>
              <a:rPr lang="en" sz="1800">
                <a:solidFill>
                  <a:schemeClr val="dk1"/>
                </a:solidFill>
              </a:rPr>
              <a:t>Student 2: Leonard</a:t>
            </a:r>
            <a:endParaRPr sz="1800">
              <a:solidFill>
                <a:schemeClr val="dk1"/>
              </a:solidFill>
            </a:endParaRPr>
          </a:p>
          <a:p>
            <a:pPr marL="0" lvl="0" indent="0" algn="l" rtl="0">
              <a:lnSpc>
                <a:spcPct val="88117"/>
              </a:lnSpc>
              <a:spcBef>
                <a:spcPts val="1400"/>
              </a:spcBef>
              <a:spcAft>
                <a:spcPts val="1000"/>
              </a:spcAft>
              <a:buNone/>
            </a:pPr>
            <a:r>
              <a:rPr lang="en" sz="1800">
                <a:solidFill>
                  <a:schemeClr val="dk1"/>
                </a:solidFill>
              </a:rPr>
              <a:t>Student 3: Xander</a:t>
            </a:r>
            <a:endParaRPr sz="1800">
              <a:solidFill>
                <a:schemeClr val="dk1"/>
              </a:solidFill>
            </a:endParaRPr>
          </a:p>
        </p:txBody>
      </p:sp>
      <p:pic>
        <p:nvPicPr>
          <p:cNvPr id="503" name="Google Shape;503;g25a7d83c6e0_0_259"/>
          <p:cNvPicPr preferRelativeResize="0"/>
          <p:nvPr/>
        </p:nvPicPr>
        <p:blipFill>
          <a:blip r:embed="rId4">
            <a:alphaModFix/>
          </a:blip>
          <a:stretch>
            <a:fillRect/>
          </a:stretch>
        </p:blipFill>
        <p:spPr>
          <a:xfrm>
            <a:off x="7294975" y="3321575"/>
            <a:ext cx="1742625" cy="1742625"/>
          </a:xfrm>
          <a:prstGeom prst="rect">
            <a:avLst/>
          </a:prstGeom>
          <a:noFill/>
          <a:ln>
            <a:noFill/>
          </a:ln>
        </p:spPr>
      </p:pic>
      <p:sp>
        <p:nvSpPr>
          <p:cNvPr id="504" name="Google Shape;504;g25a7d83c6e0_0_259"/>
          <p:cNvSpPr/>
          <p:nvPr/>
        </p:nvSpPr>
        <p:spPr>
          <a:xfrm rot="-5401266">
            <a:off x="4037775" y="2962275"/>
            <a:ext cx="814800" cy="1296300"/>
          </a:xfrm>
          <a:prstGeom prst="curvedRight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g25a7d83c6e0_0_259"/>
          <p:cNvSpPr/>
          <p:nvPr/>
        </p:nvSpPr>
        <p:spPr>
          <a:xfrm rot="5398734">
            <a:off x="3984425" y="1847325"/>
            <a:ext cx="814800" cy="1296300"/>
          </a:xfrm>
          <a:prstGeom prst="curvedRight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Google Shape;510;g25b6c0f19ed_1_0"/>
          <p:cNvPicPr preferRelativeResize="0"/>
          <p:nvPr/>
        </p:nvPicPr>
        <p:blipFill>
          <a:blip r:embed="rId3">
            <a:alphaModFix/>
          </a:blip>
          <a:stretch>
            <a:fillRect/>
          </a:stretch>
        </p:blipFill>
        <p:spPr>
          <a:xfrm>
            <a:off x="2227500" y="211400"/>
            <a:ext cx="6399571" cy="4838700"/>
          </a:xfrm>
          <a:prstGeom prst="rect">
            <a:avLst/>
          </a:prstGeom>
          <a:noFill/>
          <a:ln>
            <a:noFill/>
          </a:ln>
        </p:spPr>
      </p:pic>
      <p:sp>
        <p:nvSpPr>
          <p:cNvPr id="511" name="Google Shape;511;g25b6c0f19ed_1_0"/>
          <p:cNvSpPr txBox="1"/>
          <p:nvPr/>
        </p:nvSpPr>
        <p:spPr>
          <a:xfrm>
            <a:off x="146450" y="1617750"/>
            <a:ext cx="1898100" cy="15699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200000"/>
              </a:lnSpc>
              <a:spcBef>
                <a:spcPts val="0"/>
              </a:spcBef>
              <a:spcAft>
                <a:spcPts val="0"/>
              </a:spcAft>
              <a:buNone/>
            </a:pPr>
            <a:r>
              <a:rPr lang="en" sz="1800">
                <a:solidFill>
                  <a:schemeClr val="dk1"/>
                </a:solidFill>
              </a:rPr>
              <a:t>Example Grid:</a:t>
            </a:r>
            <a:endParaRPr sz="1800">
              <a:solidFill>
                <a:schemeClr val="dk1"/>
              </a:solidFill>
            </a:endParaRPr>
          </a:p>
          <a:p>
            <a:pPr marL="0" lvl="0" indent="0" algn="ctr" rtl="0">
              <a:lnSpc>
                <a:spcPct val="200000"/>
              </a:lnSpc>
              <a:spcBef>
                <a:spcPts val="0"/>
              </a:spcBef>
              <a:spcAft>
                <a:spcPts val="0"/>
              </a:spcAft>
              <a:buNone/>
            </a:pPr>
            <a:r>
              <a:rPr lang="en" sz="1800">
                <a:solidFill>
                  <a:schemeClr val="dk1"/>
                </a:solidFill>
              </a:rPr>
              <a:t>Attendance Check-In</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g25be4e79794_9_29"/>
          <p:cNvSpPr txBox="1"/>
          <p:nvPr/>
        </p:nvSpPr>
        <p:spPr>
          <a:xfrm>
            <a:off x="5916175" y="1741400"/>
            <a:ext cx="2843100" cy="12984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Attendance Check-In</a:t>
            </a:r>
            <a:endParaRPr sz="1800"/>
          </a:p>
          <a:p>
            <a:pPr marL="457200" lvl="0" indent="-342900" algn="l" rtl="0">
              <a:spcBef>
                <a:spcPts val="0"/>
              </a:spcBef>
              <a:spcAft>
                <a:spcPts val="0"/>
              </a:spcAft>
              <a:buSzPts val="1800"/>
              <a:buChar char="●"/>
            </a:pPr>
            <a:r>
              <a:rPr lang="en" sz="1800"/>
              <a:t>Check-In, Check-Out</a:t>
            </a:r>
            <a:endParaRPr sz="1800"/>
          </a:p>
          <a:p>
            <a:pPr marL="457200" lvl="0" indent="-342900" algn="l" rtl="0">
              <a:spcBef>
                <a:spcPts val="0"/>
              </a:spcBef>
              <a:spcAft>
                <a:spcPts val="0"/>
              </a:spcAft>
              <a:buSzPts val="1800"/>
              <a:buChar char="●"/>
            </a:pPr>
            <a:r>
              <a:rPr lang="en" sz="1800"/>
              <a:t>Second Step: Grade Six (Double Dose)</a:t>
            </a:r>
            <a:endParaRPr sz="1800"/>
          </a:p>
        </p:txBody>
      </p:sp>
      <p:pic>
        <p:nvPicPr>
          <p:cNvPr id="517" name="Google Shape;517;g25be4e79794_9_29"/>
          <p:cNvPicPr preferRelativeResize="0"/>
          <p:nvPr/>
        </p:nvPicPr>
        <p:blipFill>
          <a:blip r:embed="rId3">
            <a:alphaModFix/>
          </a:blip>
          <a:stretch>
            <a:fillRect/>
          </a:stretch>
        </p:blipFill>
        <p:spPr>
          <a:xfrm>
            <a:off x="7262075" y="3321575"/>
            <a:ext cx="1742625" cy="1742625"/>
          </a:xfrm>
          <a:prstGeom prst="rect">
            <a:avLst/>
          </a:prstGeom>
          <a:noFill/>
          <a:ln>
            <a:noFill/>
          </a:ln>
        </p:spPr>
      </p:pic>
      <p:sp>
        <p:nvSpPr>
          <p:cNvPr id="518" name="Google Shape;518;g25be4e79794_9_29"/>
          <p:cNvSpPr txBox="1"/>
          <p:nvPr/>
        </p:nvSpPr>
        <p:spPr>
          <a:xfrm>
            <a:off x="1769125" y="1225425"/>
            <a:ext cx="3420600" cy="3526500"/>
          </a:xfrm>
          <a:prstGeom prst="rect">
            <a:avLst/>
          </a:prstGeom>
          <a:noFill/>
          <a:ln>
            <a:noFill/>
          </a:ln>
        </p:spPr>
        <p:txBody>
          <a:bodyPr spcFirstLastPara="1" wrap="square" lIns="91425" tIns="91425" rIns="91425" bIns="91425" anchor="t" anchorCtr="0">
            <a:spAutoFit/>
          </a:bodyPr>
          <a:lstStyle/>
          <a:p>
            <a:pPr marL="0" lvl="0" indent="0" algn="l" rtl="0">
              <a:lnSpc>
                <a:spcPct val="88117"/>
              </a:lnSpc>
              <a:spcBef>
                <a:spcPts val="1400"/>
              </a:spcBef>
              <a:spcAft>
                <a:spcPts val="0"/>
              </a:spcAft>
              <a:buNone/>
            </a:pPr>
            <a:r>
              <a:rPr lang="en" sz="2000" b="1">
                <a:solidFill>
                  <a:schemeClr val="dk1"/>
                </a:solidFill>
              </a:rPr>
              <a:t>Student 1: Della</a:t>
            </a:r>
            <a:endParaRPr sz="2000" b="1">
              <a:solidFill>
                <a:schemeClr val="dk1"/>
              </a:solidFill>
            </a:endParaRPr>
          </a:p>
          <a:p>
            <a:pPr marL="0" lvl="0" indent="0" algn="l" rtl="0">
              <a:lnSpc>
                <a:spcPct val="106999"/>
              </a:lnSpc>
              <a:spcBef>
                <a:spcPts val="1000"/>
              </a:spcBef>
              <a:spcAft>
                <a:spcPts val="0"/>
              </a:spcAft>
              <a:buNone/>
            </a:pPr>
            <a:r>
              <a:rPr lang="en">
                <a:solidFill>
                  <a:schemeClr val="dk1"/>
                </a:solidFill>
              </a:rPr>
              <a:t>Della is a third-grade student at Anywhere Elementary. During the Winter behavior screening, Della was identified as a student at moderate risk based on the behavior screener’s internalizing scale. In addition, Della has had three discipline referrals for disrespect in the last 6 weeks in a variety of settings. The perceived motivation for all of the referrals was adult attention.</a:t>
            </a:r>
            <a:endParaRPr>
              <a:solidFill>
                <a:schemeClr val="dk1"/>
              </a:solidFill>
            </a:endParaRPr>
          </a:p>
          <a:p>
            <a:pPr marL="0" lvl="0" indent="0" algn="l" rtl="0">
              <a:lnSpc>
                <a:spcPct val="106999"/>
              </a:lnSpc>
              <a:spcBef>
                <a:spcPts val="600"/>
              </a:spcBef>
              <a:spcAft>
                <a:spcPts val="0"/>
              </a:spcAft>
              <a:buNone/>
            </a:pPr>
            <a:r>
              <a:rPr lang="en" b="1">
                <a:solidFill>
                  <a:schemeClr val="dk1"/>
                </a:solidFill>
              </a:rPr>
              <a:t>Intervention Selection:</a:t>
            </a:r>
            <a:endParaRPr b="1">
              <a:solidFill>
                <a:schemeClr val="dk1"/>
              </a:solidFill>
            </a:endParaRPr>
          </a:p>
          <a:p>
            <a:pPr marL="0" lvl="0" indent="0" algn="l" rtl="0">
              <a:lnSpc>
                <a:spcPct val="106999"/>
              </a:lnSpc>
              <a:spcBef>
                <a:spcPts val="600"/>
              </a:spcBef>
              <a:spcAft>
                <a:spcPts val="600"/>
              </a:spcAft>
              <a:buNone/>
            </a:pPr>
            <a:r>
              <a:rPr lang="en" b="1">
                <a:solidFill>
                  <a:schemeClr val="dk1"/>
                </a:solidFill>
              </a:rPr>
              <a:t>Rationale:</a:t>
            </a:r>
            <a:endParaRPr b="1">
              <a:solidFill>
                <a:schemeClr val="dk1"/>
              </a:solidFill>
            </a:endParaRPr>
          </a:p>
        </p:txBody>
      </p:sp>
      <p:pic>
        <p:nvPicPr>
          <p:cNvPr id="519" name="Google Shape;519;g25be4e79794_9_29"/>
          <p:cNvPicPr preferRelativeResize="0"/>
          <p:nvPr/>
        </p:nvPicPr>
        <p:blipFill>
          <a:blip r:embed="rId4">
            <a:alphaModFix/>
          </a:blip>
          <a:stretch>
            <a:fillRect/>
          </a:stretch>
        </p:blipFill>
        <p:spPr>
          <a:xfrm>
            <a:off x="242925" y="2034225"/>
            <a:ext cx="1485900" cy="1247775"/>
          </a:xfrm>
          <a:prstGeom prst="rect">
            <a:avLst/>
          </a:prstGeom>
          <a:noFill/>
          <a:ln>
            <a:noFill/>
          </a:ln>
        </p:spPr>
      </p:pic>
      <p:sp>
        <p:nvSpPr>
          <p:cNvPr id="520" name="Google Shape;520;g25be4e79794_9_29"/>
          <p:cNvSpPr txBox="1"/>
          <p:nvPr/>
        </p:nvSpPr>
        <p:spPr>
          <a:xfrm>
            <a:off x="5346450" y="2025900"/>
            <a:ext cx="521100" cy="109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000" b="1">
                <a:solidFill>
                  <a:srgbClr val="FFC000"/>
                </a:solidFill>
                <a:latin typeface="Quicksand"/>
                <a:ea typeface="Quicksand"/>
                <a:cs typeface="Quicksand"/>
                <a:sym typeface="Quicksand"/>
              </a:rPr>
              <a:t>?</a:t>
            </a:r>
            <a:endParaRPr sz="5000" b="1">
              <a:solidFill>
                <a:srgbClr val="FFC000"/>
              </a:solidFill>
              <a:latin typeface="Quicksand"/>
              <a:ea typeface="Quicksand"/>
              <a:cs typeface="Quicksand"/>
              <a:sym typeface="Quicksand"/>
            </a:endParaRPr>
          </a:p>
        </p:txBody>
      </p:sp>
      <p:sp>
        <p:nvSpPr>
          <p:cNvPr id="521" name="Google Shape;521;g25be4e79794_9_29"/>
          <p:cNvSpPr txBox="1">
            <a:spLocks noGrp="1"/>
          </p:cNvSpPr>
          <p:nvPr>
            <p:ph type="title"/>
          </p:nvPr>
        </p:nvSpPr>
        <p:spPr>
          <a:xfrm>
            <a:off x="763200" y="390000"/>
            <a:ext cx="7617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044" b="1">
                <a:solidFill>
                  <a:schemeClr val="dk2"/>
                </a:solidFill>
              </a:rPr>
              <a:t>We do</a:t>
            </a:r>
            <a:r>
              <a:rPr lang="en" sz="2200" b="1">
                <a:solidFill>
                  <a:schemeClr val="dk2"/>
                </a:solidFill>
              </a:rPr>
              <a:t>: “</a:t>
            </a:r>
            <a:r>
              <a:rPr lang="en" sz="2200" b="1">
                <a:solidFill>
                  <a:srgbClr val="0F4786"/>
                </a:solidFill>
              </a:rPr>
              <a:t>Practice with the Intervention Grid: Behavior”</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6" name="Google Shape;526;g25be4e79794_9_60"/>
          <p:cNvPicPr preferRelativeResize="0"/>
          <p:nvPr/>
        </p:nvPicPr>
        <p:blipFill>
          <a:blip r:embed="rId3">
            <a:alphaModFix/>
          </a:blip>
          <a:stretch>
            <a:fillRect/>
          </a:stretch>
        </p:blipFill>
        <p:spPr>
          <a:xfrm>
            <a:off x="152400" y="152400"/>
            <a:ext cx="6399571" cy="4838700"/>
          </a:xfrm>
          <a:prstGeom prst="rect">
            <a:avLst/>
          </a:prstGeom>
          <a:noFill/>
          <a:ln>
            <a:noFill/>
          </a:ln>
        </p:spPr>
      </p:pic>
      <p:sp>
        <p:nvSpPr>
          <p:cNvPr id="527" name="Google Shape;527;g25be4e79794_9_60"/>
          <p:cNvSpPr/>
          <p:nvPr/>
        </p:nvSpPr>
        <p:spPr>
          <a:xfrm>
            <a:off x="116925" y="389450"/>
            <a:ext cx="6480900" cy="1819500"/>
          </a:xfrm>
          <a:prstGeom prst="roundRect">
            <a:avLst>
              <a:gd name="adj" fmla="val 16667"/>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8" name="Google Shape;528;g25be4e79794_9_60"/>
          <p:cNvPicPr preferRelativeResize="0"/>
          <p:nvPr/>
        </p:nvPicPr>
        <p:blipFill>
          <a:blip r:embed="rId4">
            <a:alphaModFix/>
          </a:blip>
          <a:stretch>
            <a:fillRect/>
          </a:stretch>
        </p:blipFill>
        <p:spPr>
          <a:xfrm>
            <a:off x="7575375" y="3634875"/>
            <a:ext cx="1429326" cy="142932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g25be4e79794_9_78"/>
          <p:cNvPicPr preferRelativeResize="0"/>
          <p:nvPr/>
        </p:nvPicPr>
        <p:blipFill>
          <a:blip r:embed="rId3">
            <a:alphaModFix/>
          </a:blip>
          <a:stretch>
            <a:fillRect/>
          </a:stretch>
        </p:blipFill>
        <p:spPr>
          <a:xfrm>
            <a:off x="242925" y="4076725"/>
            <a:ext cx="852725" cy="852725"/>
          </a:xfrm>
          <a:prstGeom prst="rect">
            <a:avLst/>
          </a:prstGeom>
          <a:noFill/>
          <a:ln>
            <a:noFill/>
          </a:ln>
        </p:spPr>
      </p:pic>
      <p:pic>
        <p:nvPicPr>
          <p:cNvPr id="534" name="Google Shape;534;g25be4e79794_9_78"/>
          <p:cNvPicPr preferRelativeResize="0"/>
          <p:nvPr/>
        </p:nvPicPr>
        <p:blipFill>
          <a:blip r:embed="rId4">
            <a:alphaModFix/>
          </a:blip>
          <a:stretch>
            <a:fillRect/>
          </a:stretch>
        </p:blipFill>
        <p:spPr>
          <a:xfrm>
            <a:off x="242925" y="216000"/>
            <a:ext cx="1698675" cy="1426450"/>
          </a:xfrm>
          <a:prstGeom prst="rect">
            <a:avLst/>
          </a:prstGeom>
          <a:noFill/>
          <a:ln>
            <a:noFill/>
          </a:ln>
        </p:spPr>
      </p:pic>
      <p:sp>
        <p:nvSpPr>
          <p:cNvPr id="535" name="Google Shape;535;g25be4e79794_9_78"/>
          <p:cNvSpPr txBox="1"/>
          <p:nvPr/>
        </p:nvSpPr>
        <p:spPr>
          <a:xfrm>
            <a:off x="242925" y="1709750"/>
            <a:ext cx="3000000" cy="492600"/>
          </a:xfrm>
          <a:prstGeom prst="rect">
            <a:avLst/>
          </a:prstGeom>
          <a:noFill/>
          <a:ln>
            <a:noFill/>
          </a:ln>
        </p:spPr>
        <p:txBody>
          <a:bodyPr spcFirstLastPara="1" wrap="square" lIns="91425" tIns="91425" rIns="91425" bIns="91425" anchor="t" anchorCtr="0">
            <a:spAutoFit/>
          </a:bodyPr>
          <a:lstStyle/>
          <a:p>
            <a:pPr marL="0" lvl="0" indent="0" algn="l" rtl="0">
              <a:lnSpc>
                <a:spcPct val="88117"/>
              </a:lnSpc>
              <a:spcBef>
                <a:spcPts val="1400"/>
              </a:spcBef>
              <a:spcAft>
                <a:spcPts val="1000"/>
              </a:spcAft>
              <a:buNone/>
            </a:pPr>
            <a:r>
              <a:rPr lang="en" sz="2000" b="1">
                <a:solidFill>
                  <a:schemeClr val="dk1"/>
                </a:solidFill>
              </a:rPr>
              <a:t>Student 1: Della</a:t>
            </a:r>
            <a:endParaRPr/>
          </a:p>
        </p:txBody>
      </p:sp>
      <p:pic>
        <p:nvPicPr>
          <p:cNvPr id="536" name="Google Shape;536;g25be4e79794_9_78"/>
          <p:cNvPicPr preferRelativeResize="0"/>
          <p:nvPr/>
        </p:nvPicPr>
        <p:blipFill>
          <a:blip r:embed="rId5">
            <a:alphaModFix/>
          </a:blip>
          <a:stretch>
            <a:fillRect/>
          </a:stretch>
        </p:blipFill>
        <p:spPr>
          <a:xfrm>
            <a:off x="3105325" y="216000"/>
            <a:ext cx="5035425" cy="46066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541" name="Google Shape;541;g25a7d83c6e0_0_268"/>
          <p:cNvPicPr preferRelativeResize="0"/>
          <p:nvPr/>
        </p:nvPicPr>
        <p:blipFill>
          <a:blip r:embed="rId3">
            <a:alphaModFix/>
          </a:blip>
          <a:stretch>
            <a:fillRect/>
          </a:stretch>
        </p:blipFill>
        <p:spPr>
          <a:xfrm>
            <a:off x="4326250" y="2363200"/>
            <a:ext cx="3645876" cy="3645876"/>
          </a:xfrm>
          <a:prstGeom prst="rect">
            <a:avLst/>
          </a:prstGeom>
          <a:noFill/>
          <a:ln>
            <a:noFill/>
          </a:ln>
        </p:spPr>
      </p:pic>
      <p:sp>
        <p:nvSpPr>
          <p:cNvPr id="542" name="Google Shape;542;g25a7d83c6e0_0_268"/>
          <p:cNvSpPr txBox="1">
            <a:spLocks noGrp="1"/>
          </p:cNvSpPr>
          <p:nvPr>
            <p:ph type="title"/>
          </p:nvPr>
        </p:nvSpPr>
        <p:spPr>
          <a:xfrm>
            <a:off x="792525" y="479850"/>
            <a:ext cx="7617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en" sz="3000" b="1">
                <a:solidFill>
                  <a:schemeClr val="dk2"/>
                </a:solidFill>
              </a:rPr>
              <a:t>You do:</a:t>
            </a:r>
            <a:r>
              <a:rPr lang="en" sz="2200" b="1">
                <a:solidFill>
                  <a:schemeClr val="dk2"/>
                </a:solidFill>
              </a:rPr>
              <a:t> “</a:t>
            </a:r>
            <a:r>
              <a:rPr lang="en" sz="2200" b="1">
                <a:solidFill>
                  <a:srgbClr val="0F4786"/>
                </a:solidFill>
              </a:rPr>
              <a:t>Practice with the Intervention Grid: Behavior”</a:t>
            </a:r>
            <a:endParaRPr/>
          </a:p>
        </p:txBody>
      </p:sp>
      <p:sp>
        <p:nvSpPr>
          <p:cNvPr id="543" name="Google Shape;543;g25a7d83c6e0_0_268"/>
          <p:cNvSpPr txBox="1">
            <a:spLocks noGrp="1"/>
          </p:cNvSpPr>
          <p:nvPr>
            <p:ph type="title"/>
          </p:nvPr>
        </p:nvSpPr>
        <p:spPr>
          <a:xfrm>
            <a:off x="792525" y="1052550"/>
            <a:ext cx="7617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820" b="1"/>
              <a:t>INDEPENDENT BREAK-OUT</a:t>
            </a:r>
            <a:endParaRPr sz="2820" b="1"/>
          </a:p>
        </p:txBody>
      </p:sp>
      <p:sp>
        <p:nvSpPr>
          <p:cNvPr id="544" name="Google Shape;544;g25a7d83c6e0_0_268"/>
          <p:cNvSpPr txBox="1"/>
          <p:nvPr/>
        </p:nvSpPr>
        <p:spPr>
          <a:xfrm>
            <a:off x="1070675" y="3883725"/>
            <a:ext cx="2801400" cy="918300"/>
          </a:xfrm>
          <a:prstGeom prst="rect">
            <a:avLst/>
          </a:prstGeom>
          <a:noFill/>
          <a:ln>
            <a:noFill/>
          </a:ln>
        </p:spPr>
        <p:txBody>
          <a:bodyPr spcFirstLastPara="1" wrap="square" lIns="91425" tIns="91425" rIns="91425" bIns="91425" anchor="t" anchorCtr="0">
            <a:spAutoFit/>
          </a:bodyPr>
          <a:lstStyle/>
          <a:p>
            <a:pPr marL="0" lvl="0" indent="0" algn="l" rtl="0">
              <a:lnSpc>
                <a:spcPct val="88117"/>
              </a:lnSpc>
              <a:spcBef>
                <a:spcPts val="1400"/>
              </a:spcBef>
              <a:spcAft>
                <a:spcPts val="0"/>
              </a:spcAft>
              <a:buNone/>
            </a:pPr>
            <a:r>
              <a:rPr lang="en" sz="1800">
                <a:solidFill>
                  <a:schemeClr val="dk1"/>
                </a:solidFill>
              </a:rPr>
              <a:t>Student 2: Leonard</a:t>
            </a:r>
            <a:endParaRPr sz="1800">
              <a:solidFill>
                <a:schemeClr val="dk1"/>
              </a:solidFill>
            </a:endParaRPr>
          </a:p>
          <a:p>
            <a:pPr marL="0" lvl="0" indent="0" algn="l" rtl="0">
              <a:lnSpc>
                <a:spcPct val="88117"/>
              </a:lnSpc>
              <a:spcBef>
                <a:spcPts val="1400"/>
              </a:spcBef>
              <a:spcAft>
                <a:spcPts val="1000"/>
              </a:spcAft>
              <a:buNone/>
            </a:pPr>
            <a:r>
              <a:rPr lang="en" sz="1800">
                <a:solidFill>
                  <a:schemeClr val="dk1"/>
                </a:solidFill>
              </a:rPr>
              <a:t>Student 3: Xander</a:t>
            </a:r>
            <a:endParaRPr sz="1800">
              <a:solidFill>
                <a:schemeClr val="dk1"/>
              </a:solidFill>
            </a:endParaRPr>
          </a:p>
        </p:txBody>
      </p:sp>
      <p:pic>
        <p:nvPicPr>
          <p:cNvPr id="545" name="Google Shape;545;g25a7d83c6e0_0_268"/>
          <p:cNvPicPr preferRelativeResize="0"/>
          <p:nvPr/>
        </p:nvPicPr>
        <p:blipFill>
          <a:blip r:embed="rId4">
            <a:alphaModFix/>
          </a:blip>
          <a:stretch>
            <a:fillRect/>
          </a:stretch>
        </p:blipFill>
        <p:spPr>
          <a:xfrm>
            <a:off x="7309200" y="1052550"/>
            <a:ext cx="1492000" cy="1492000"/>
          </a:xfrm>
          <a:prstGeom prst="rect">
            <a:avLst/>
          </a:prstGeom>
          <a:noFill/>
          <a:ln>
            <a:noFill/>
          </a:ln>
        </p:spPr>
      </p:pic>
      <p:pic>
        <p:nvPicPr>
          <p:cNvPr id="546" name="Google Shape;546;g25a7d83c6e0_0_268"/>
          <p:cNvPicPr preferRelativeResize="0"/>
          <p:nvPr/>
        </p:nvPicPr>
        <p:blipFill>
          <a:blip r:embed="rId5">
            <a:alphaModFix/>
          </a:blip>
          <a:stretch>
            <a:fillRect/>
          </a:stretch>
        </p:blipFill>
        <p:spPr>
          <a:xfrm>
            <a:off x="861025" y="2149450"/>
            <a:ext cx="1171575" cy="1504950"/>
          </a:xfrm>
          <a:prstGeom prst="rect">
            <a:avLst/>
          </a:prstGeom>
          <a:noFill/>
          <a:ln>
            <a:noFill/>
          </a:ln>
        </p:spPr>
      </p:pic>
      <p:pic>
        <p:nvPicPr>
          <p:cNvPr id="547" name="Google Shape;547;g25a7d83c6e0_0_268"/>
          <p:cNvPicPr preferRelativeResize="0"/>
          <p:nvPr/>
        </p:nvPicPr>
        <p:blipFill>
          <a:blip r:embed="rId6">
            <a:alphaModFix/>
          </a:blip>
          <a:stretch>
            <a:fillRect/>
          </a:stretch>
        </p:blipFill>
        <p:spPr>
          <a:xfrm>
            <a:off x="2032600" y="2024649"/>
            <a:ext cx="1751661" cy="1614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574"/>
        <p:cNvGrpSpPr/>
        <p:nvPr/>
      </p:nvGrpSpPr>
      <p:grpSpPr>
        <a:xfrm>
          <a:off x="0" y="0"/>
          <a:ext cx="0" cy="0"/>
          <a:chOff x="0" y="0"/>
          <a:chExt cx="0" cy="0"/>
        </a:xfrm>
      </p:grpSpPr>
      <p:sp>
        <p:nvSpPr>
          <p:cNvPr id="575" name="Google Shape;575;g25b6c0f19ed_1_11"/>
          <p:cNvSpPr txBox="1">
            <a:spLocks noGrp="1"/>
          </p:cNvSpPr>
          <p:nvPr>
            <p:ph type="title"/>
          </p:nvPr>
        </p:nvSpPr>
        <p:spPr>
          <a:xfrm>
            <a:off x="311700" y="154325"/>
            <a:ext cx="8520600" cy="572700"/>
          </a:xfrm>
          <a:prstGeom prst="rect">
            <a:avLst/>
          </a:prstGeom>
        </p:spPr>
        <p:txBody>
          <a:bodyPr spcFirstLastPara="1" wrap="square" lIns="91425" tIns="91425" rIns="91425" bIns="91425" anchor="t" anchorCtr="0">
            <a:normAutofit fontScale="90000"/>
          </a:bodyPr>
          <a:lstStyle/>
          <a:p>
            <a:pPr marL="0" lvl="0" indent="0" algn="ctr" rtl="0">
              <a:lnSpc>
                <a:spcPct val="115000"/>
              </a:lnSpc>
              <a:spcBef>
                <a:spcPts val="0"/>
              </a:spcBef>
              <a:spcAft>
                <a:spcPts val="0"/>
              </a:spcAft>
              <a:buClr>
                <a:schemeClr val="dk1"/>
              </a:buClr>
              <a:buSzPts val="990"/>
              <a:buFont typeface="Arial"/>
              <a:buNone/>
            </a:pPr>
            <a:r>
              <a:rPr lang="en" sz="4700"/>
              <a:t>Tier 2/3 MTSS</a:t>
            </a:r>
            <a:endParaRPr sz="4700"/>
          </a:p>
          <a:p>
            <a:pPr marL="0" lvl="0" indent="0" algn="ctr" rtl="0">
              <a:spcBef>
                <a:spcPts val="0"/>
              </a:spcBef>
              <a:spcAft>
                <a:spcPts val="0"/>
              </a:spcAft>
              <a:buNone/>
            </a:pPr>
            <a:r>
              <a:rPr lang="en" sz="4700"/>
              <a:t>Talley Middle School</a:t>
            </a:r>
            <a:endParaRPr/>
          </a:p>
        </p:txBody>
      </p:sp>
      <p:pic>
        <p:nvPicPr>
          <p:cNvPr id="576" name="Google Shape;576;g25b6c0f19ed_1_11"/>
          <p:cNvPicPr preferRelativeResize="0"/>
          <p:nvPr/>
        </p:nvPicPr>
        <p:blipFill>
          <a:blip r:embed="rId3">
            <a:alphaModFix/>
          </a:blip>
          <a:stretch>
            <a:fillRect/>
          </a:stretch>
        </p:blipFill>
        <p:spPr>
          <a:xfrm>
            <a:off x="2976125" y="1743750"/>
            <a:ext cx="3325149" cy="3325149"/>
          </a:xfrm>
          <a:prstGeom prst="rect">
            <a:avLst/>
          </a:prstGeom>
          <a:noFill/>
          <a:ln>
            <a:noFill/>
          </a:ln>
        </p:spPr>
      </p:pic>
      <p:pic>
        <p:nvPicPr>
          <p:cNvPr id="577" name="Google Shape;577;g25b6c0f19ed_1_11"/>
          <p:cNvPicPr preferRelativeResize="0"/>
          <p:nvPr/>
        </p:nvPicPr>
        <p:blipFill>
          <a:blip r:embed="rId4">
            <a:alphaModFix/>
          </a:blip>
          <a:stretch>
            <a:fillRect/>
          </a:stretch>
        </p:blipFill>
        <p:spPr>
          <a:xfrm>
            <a:off x="7321963" y="3679413"/>
            <a:ext cx="1285875" cy="12858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581"/>
        <p:cNvGrpSpPr/>
        <p:nvPr/>
      </p:nvGrpSpPr>
      <p:grpSpPr>
        <a:xfrm>
          <a:off x="0" y="0"/>
          <a:ext cx="0" cy="0"/>
          <a:chOff x="0" y="0"/>
          <a:chExt cx="0" cy="0"/>
        </a:xfrm>
      </p:grpSpPr>
      <p:sp>
        <p:nvSpPr>
          <p:cNvPr id="582" name="Google Shape;582;g25ae055a812_0_7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Tip 1: Strong Tier 1</a:t>
            </a:r>
            <a:endParaRPr/>
          </a:p>
        </p:txBody>
      </p:sp>
      <p:sp>
        <p:nvSpPr>
          <p:cNvPr id="583" name="Google Shape;583;g25ae055a812_0_79"/>
          <p:cNvSpPr txBox="1">
            <a:spLocks noGrp="1"/>
          </p:cNvSpPr>
          <p:nvPr>
            <p:ph type="body" idx="1"/>
          </p:nvPr>
        </p:nvSpPr>
        <p:spPr>
          <a:xfrm>
            <a:off x="311700" y="1152475"/>
            <a:ext cx="8520600" cy="39291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a:t>Different Tier 1 and Tier 2/3 Leaders</a:t>
            </a:r>
            <a:endParaRPr/>
          </a:p>
          <a:p>
            <a:pPr marL="457200" lvl="0" indent="-342900" algn="l" rtl="0">
              <a:lnSpc>
                <a:spcPct val="115000"/>
              </a:lnSpc>
              <a:spcBef>
                <a:spcPts val="0"/>
              </a:spcBef>
              <a:spcAft>
                <a:spcPts val="0"/>
              </a:spcAft>
              <a:buSzPts val="1800"/>
              <a:buChar char="●"/>
            </a:pPr>
            <a:r>
              <a:rPr lang="en"/>
              <a:t>Administrative Support</a:t>
            </a:r>
            <a:endParaRPr/>
          </a:p>
          <a:p>
            <a:pPr marL="914400" lvl="1" indent="-317500" algn="l" rtl="0">
              <a:lnSpc>
                <a:spcPct val="115000"/>
              </a:lnSpc>
              <a:spcBef>
                <a:spcPts val="0"/>
              </a:spcBef>
              <a:spcAft>
                <a:spcPts val="0"/>
              </a:spcAft>
              <a:buSzPts val="1400"/>
              <a:buChar char="○"/>
            </a:pPr>
            <a:r>
              <a:rPr lang="en"/>
              <a:t>Monetary</a:t>
            </a:r>
            <a:endParaRPr/>
          </a:p>
          <a:p>
            <a:pPr marL="914400" lvl="1" indent="-317500" algn="l" rtl="0">
              <a:lnSpc>
                <a:spcPct val="115000"/>
              </a:lnSpc>
              <a:spcBef>
                <a:spcPts val="0"/>
              </a:spcBef>
              <a:spcAft>
                <a:spcPts val="0"/>
              </a:spcAft>
              <a:buSzPts val="1400"/>
              <a:buChar char="○"/>
            </a:pPr>
            <a:r>
              <a:rPr lang="en"/>
              <a:t>Physical</a:t>
            </a:r>
            <a:endParaRPr/>
          </a:p>
          <a:p>
            <a:pPr marL="457200" lvl="0" indent="-342900" algn="l" rtl="0">
              <a:lnSpc>
                <a:spcPct val="115000"/>
              </a:lnSpc>
              <a:spcBef>
                <a:spcPts val="0"/>
              </a:spcBef>
              <a:spcAft>
                <a:spcPts val="0"/>
              </a:spcAft>
              <a:buSzPts val="1800"/>
              <a:buChar char="●"/>
            </a:pPr>
            <a:r>
              <a:rPr lang="en"/>
              <a:t>PBIS Rewards Online System</a:t>
            </a:r>
            <a:endParaRPr/>
          </a:p>
          <a:p>
            <a:pPr marL="914400" lvl="1" indent="-317500" algn="l" rtl="0">
              <a:lnSpc>
                <a:spcPct val="115000"/>
              </a:lnSpc>
              <a:spcBef>
                <a:spcPts val="0"/>
              </a:spcBef>
              <a:spcAft>
                <a:spcPts val="0"/>
              </a:spcAft>
              <a:buSzPts val="1400"/>
              <a:buChar char="○"/>
            </a:pPr>
            <a:r>
              <a:rPr lang="en"/>
              <a:t>School Store is a paid staff position</a:t>
            </a:r>
            <a:endParaRPr/>
          </a:p>
          <a:p>
            <a:pPr marL="914400" lvl="1" indent="-317500" algn="l" rtl="0">
              <a:lnSpc>
                <a:spcPct val="115000"/>
              </a:lnSpc>
              <a:spcBef>
                <a:spcPts val="0"/>
              </a:spcBef>
              <a:spcAft>
                <a:spcPts val="0"/>
              </a:spcAft>
              <a:buSzPts val="1400"/>
              <a:buChar char="○"/>
            </a:pPr>
            <a:r>
              <a:rPr lang="en"/>
              <a:t>Creative reinforcers - School Snacks, Musical, Outside, Community Center</a:t>
            </a:r>
            <a:endParaRPr/>
          </a:p>
          <a:p>
            <a:pPr marL="457200" lvl="0" indent="-342900" algn="l" rtl="0">
              <a:lnSpc>
                <a:spcPct val="115000"/>
              </a:lnSpc>
              <a:spcBef>
                <a:spcPts val="0"/>
              </a:spcBef>
              <a:spcAft>
                <a:spcPts val="0"/>
              </a:spcAft>
              <a:buSzPts val="1800"/>
              <a:buChar char="●"/>
            </a:pPr>
            <a:r>
              <a:rPr lang="en"/>
              <a:t>Advisory and Social Emotional Learning</a:t>
            </a:r>
            <a:endParaRPr/>
          </a:p>
          <a:p>
            <a:pPr marL="914400" lvl="1" indent="-317500" algn="l" rtl="0">
              <a:lnSpc>
                <a:spcPct val="115000"/>
              </a:lnSpc>
              <a:spcBef>
                <a:spcPts val="0"/>
              </a:spcBef>
              <a:spcAft>
                <a:spcPts val="0"/>
              </a:spcAft>
              <a:buSzPts val="1400"/>
              <a:buChar char="○"/>
            </a:pPr>
            <a:r>
              <a:rPr lang="en"/>
              <a:t>Paid lesson writing, designated time</a:t>
            </a:r>
            <a:endParaRPr/>
          </a:p>
          <a:p>
            <a:pPr marL="457200" lvl="0" indent="-342900" algn="l" rtl="0">
              <a:lnSpc>
                <a:spcPct val="115000"/>
              </a:lnSpc>
              <a:spcBef>
                <a:spcPts val="0"/>
              </a:spcBef>
              <a:spcAft>
                <a:spcPts val="0"/>
              </a:spcAft>
              <a:buSzPts val="1800"/>
              <a:buChar char="●"/>
            </a:pPr>
            <a:r>
              <a:rPr lang="en"/>
              <a:t>Adult Focus on Relationships</a:t>
            </a:r>
            <a:endParaRPr/>
          </a:p>
          <a:p>
            <a:pPr marL="914400" lvl="1" indent="-317500" algn="l" rtl="0">
              <a:lnSpc>
                <a:spcPct val="115000"/>
              </a:lnSpc>
              <a:spcBef>
                <a:spcPts val="0"/>
              </a:spcBef>
              <a:spcAft>
                <a:spcPts val="0"/>
              </a:spcAft>
              <a:buSzPts val="1400"/>
              <a:buChar char="○"/>
            </a:pPr>
            <a:r>
              <a:rPr lang="en"/>
              <a:t>Restorative Practices</a:t>
            </a:r>
            <a:endParaRPr/>
          </a:p>
          <a:p>
            <a:pPr marL="914400" lvl="1" indent="-317500" algn="l" rtl="0">
              <a:lnSpc>
                <a:spcPct val="115000"/>
              </a:lnSpc>
              <a:spcBef>
                <a:spcPts val="0"/>
              </a:spcBef>
              <a:spcAft>
                <a:spcPts val="0"/>
              </a:spcAft>
              <a:buSzPts val="1400"/>
              <a:buChar char="○"/>
            </a:pPr>
            <a:r>
              <a:rPr lang="en"/>
              <a:t>PD Focus</a:t>
            </a:r>
            <a:endParaRPr/>
          </a:p>
          <a:p>
            <a:pPr marL="914400" lvl="1" indent="-317500" algn="l" rtl="0">
              <a:lnSpc>
                <a:spcPct val="115000"/>
              </a:lnSpc>
              <a:spcBef>
                <a:spcPts val="0"/>
              </a:spcBef>
              <a:spcAft>
                <a:spcPts val="0"/>
              </a:spcAft>
              <a:buSzPts val="1400"/>
              <a:buChar char="○"/>
            </a:pPr>
            <a:r>
              <a:rPr lang="en"/>
              <a:t>Staff Meetings - games, recognition</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587"/>
        <p:cNvGrpSpPr/>
        <p:nvPr/>
      </p:nvGrpSpPr>
      <p:grpSpPr>
        <a:xfrm>
          <a:off x="0" y="0"/>
          <a:ext cx="0" cy="0"/>
          <a:chOff x="0" y="0"/>
          <a:chExt cx="0" cy="0"/>
        </a:xfrm>
      </p:grpSpPr>
      <p:sp>
        <p:nvSpPr>
          <p:cNvPr id="588" name="Google Shape;588;g25ae055a812_0_8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Tip 2: Identify Your Non-Negotiable Tier 2/3 Team </a:t>
            </a:r>
            <a:endParaRPr/>
          </a:p>
        </p:txBody>
      </p:sp>
      <p:sp>
        <p:nvSpPr>
          <p:cNvPr id="589" name="Google Shape;589;g25ae055a812_0_8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a:t>Talley’s Team</a:t>
            </a:r>
            <a:endParaRPr/>
          </a:p>
          <a:p>
            <a:pPr marL="457200" lvl="0" indent="-342900" algn="l" rtl="0">
              <a:lnSpc>
                <a:spcPct val="115000"/>
              </a:lnSpc>
              <a:spcBef>
                <a:spcPts val="1200"/>
              </a:spcBef>
              <a:spcAft>
                <a:spcPts val="0"/>
              </a:spcAft>
              <a:buSzPts val="1800"/>
              <a:buChar char="●"/>
            </a:pPr>
            <a:r>
              <a:rPr lang="en"/>
              <a:t>ALL Admin</a:t>
            </a:r>
            <a:endParaRPr/>
          </a:p>
          <a:p>
            <a:pPr marL="457200" lvl="0" indent="-342900" algn="l" rtl="0">
              <a:lnSpc>
                <a:spcPct val="115000"/>
              </a:lnSpc>
              <a:spcBef>
                <a:spcPts val="0"/>
              </a:spcBef>
              <a:spcAft>
                <a:spcPts val="0"/>
              </a:spcAft>
              <a:buSzPts val="1800"/>
              <a:buChar char="●"/>
            </a:pPr>
            <a:r>
              <a:rPr lang="en"/>
              <a:t>Counselors (we have 3)</a:t>
            </a:r>
            <a:endParaRPr/>
          </a:p>
          <a:p>
            <a:pPr marL="457200" lvl="0" indent="-342900" algn="l" rtl="0">
              <a:lnSpc>
                <a:spcPct val="115000"/>
              </a:lnSpc>
              <a:spcBef>
                <a:spcPts val="0"/>
              </a:spcBef>
              <a:spcAft>
                <a:spcPts val="0"/>
              </a:spcAft>
              <a:buSzPts val="1800"/>
              <a:buChar char="●"/>
            </a:pPr>
            <a:r>
              <a:rPr lang="en"/>
              <a:t>School Nurse</a:t>
            </a:r>
            <a:endParaRPr/>
          </a:p>
          <a:p>
            <a:pPr marL="457200" lvl="0" indent="-342900" algn="l" rtl="0">
              <a:lnSpc>
                <a:spcPct val="115000"/>
              </a:lnSpc>
              <a:spcBef>
                <a:spcPts val="0"/>
              </a:spcBef>
              <a:spcAft>
                <a:spcPts val="0"/>
              </a:spcAft>
              <a:buSzPts val="1800"/>
              <a:buChar char="●"/>
            </a:pPr>
            <a:r>
              <a:rPr lang="en"/>
              <a:t>Social Worker/Behavioral Health Consultant</a:t>
            </a:r>
            <a:endParaRPr/>
          </a:p>
          <a:p>
            <a:pPr marL="457200" lvl="0" indent="-342900" algn="l" rtl="0">
              <a:lnSpc>
                <a:spcPct val="115000"/>
              </a:lnSpc>
              <a:spcBef>
                <a:spcPts val="0"/>
              </a:spcBef>
              <a:spcAft>
                <a:spcPts val="0"/>
              </a:spcAft>
              <a:buSzPts val="1800"/>
              <a:buChar char="●"/>
            </a:pPr>
            <a:r>
              <a:rPr lang="en"/>
              <a:t>Building Special Education Coordinator</a:t>
            </a:r>
            <a:endParaRPr/>
          </a:p>
          <a:p>
            <a:pPr marL="457200" lvl="0" indent="-342900" algn="l" rtl="0">
              <a:lnSpc>
                <a:spcPct val="115000"/>
              </a:lnSpc>
              <a:spcBef>
                <a:spcPts val="0"/>
              </a:spcBef>
              <a:spcAft>
                <a:spcPts val="0"/>
              </a:spcAft>
              <a:buSzPts val="1800"/>
              <a:buChar char="●"/>
            </a:pPr>
            <a:r>
              <a:rPr lang="en"/>
              <a:t>School Psychologist </a:t>
            </a:r>
            <a:endParaRPr/>
          </a:p>
          <a:p>
            <a:pPr marL="457200" lvl="0" indent="-342900" algn="l" rtl="0">
              <a:lnSpc>
                <a:spcPct val="115000"/>
              </a:lnSpc>
              <a:spcBef>
                <a:spcPts val="0"/>
              </a:spcBef>
              <a:spcAft>
                <a:spcPts val="0"/>
              </a:spcAft>
              <a:buSzPts val="1800"/>
              <a:buChar char="●"/>
            </a:pPr>
            <a:r>
              <a:rPr lang="en"/>
              <a:t>Building Attendance Secretary</a:t>
            </a:r>
            <a:endParaRPr/>
          </a:p>
          <a:p>
            <a:pPr marL="914400" lvl="1" indent="-317500" algn="l" rtl="0">
              <a:lnSpc>
                <a:spcPct val="115000"/>
              </a:lnSpc>
              <a:spcBef>
                <a:spcPts val="0"/>
              </a:spcBef>
              <a:spcAft>
                <a:spcPts val="0"/>
              </a:spcAft>
              <a:buSzPts val="1400"/>
              <a:buChar char="○"/>
            </a:pPr>
            <a:r>
              <a:rPr lang="en"/>
              <a:t>Grade Level Team Leaders Copied</a:t>
            </a:r>
            <a:endParaRPr/>
          </a:p>
          <a:p>
            <a:pPr marL="914400" lvl="1" indent="-317500" algn="l" rtl="0">
              <a:lnSpc>
                <a:spcPct val="115000"/>
              </a:lnSpc>
              <a:spcBef>
                <a:spcPts val="0"/>
              </a:spcBef>
              <a:spcAft>
                <a:spcPts val="0"/>
              </a:spcAft>
              <a:buSzPts val="1400"/>
              <a:buChar char="○"/>
            </a:pPr>
            <a:r>
              <a:rPr lang="en"/>
              <a:t>Academic MTSS Copied </a:t>
            </a:r>
            <a:endParaRPr/>
          </a:p>
        </p:txBody>
      </p:sp>
      <p:pic>
        <p:nvPicPr>
          <p:cNvPr id="590" name="Google Shape;590;g25ae055a812_0_84"/>
          <p:cNvPicPr preferRelativeResize="0"/>
          <p:nvPr/>
        </p:nvPicPr>
        <p:blipFill rotWithShape="1">
          <a:blip r:embed="rId3">
            <a:alphaModFix/>
          </a:blip>
          <a:srcRect/>
          <a:stretch/>
        </p:blipFill>
        <p:spPr>
          <a:xfrm>
            <a:off x="6247800" y="2977600"/>
            <a:ext cx="2050401" cy="205040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594"/>
        <p:cNvGrpSpPr/>
        <p:nvPr/>
      </p:nvGrpSpPr>
      <p:grpSpPr>
        <a:xfrm>
          <a:off x="0" y="0"/>
          <a:ext cx="0" cy="0"/>
          <a:chOff x="0" y="0"/>
          <a:chExt cx="0" cy="0"/>
        </a:xfrm>
      </p:grpSpPr>
      <p:sp>
        <p:nvSpPr>
          <p:cNvPr id="595" name="Google Shape;595;g25ae055a812_0_9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Tip 3: Meeting Format </a:t>
            </a:r>
            <a:endParaRPr/>
          </a:p>
        </p:txBody>
      </p:sp>
      <p:sp>
        <p:nvSpPr>
          <p:cNvPr id="596" name="Google Shape;596;g25ae055a812_0_9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fontScale="85000" lnSpcReduction="20000"/>
          </a:bodyPr>
          <a:lstStyle/>
          <a:p>
            <a:pPr marL="457200" lvl="0" indent="-347544" algn="l" rtl="0">
              <a:lnSpc>
                <a:spcPct val="115000"/>
              </a:lnSpc>
              <a:spcBef>
                <a:spcPts val="0"/>
              </a:spcBef>
              <a:spcAft>
                <a:spcPts val="0"/>
              </a:spcAft>
              <a:buSzPct val="100000"/>
              <a:buChar char="●"/>
            </a:pPr>
            <a:r>
              <a:rPr lang="en" sz="2674"/>
              <a:t>Standing Meeting Time</a:t>
            </a:r>
            <a:endParaRPr sz="2674"/>
          </a:p>
          <a:p>
            <a:pPr marL="457200" lvl="0" indent="-347544" algn="l" rtl="0">
              <a:lnSpc>
                <a:spcPct val="115000"/>
              </a:lnSpc>
              <a:spcBef>
                <a:spcPts val="0"/>
              </a:spcBef>
              <a:spcAft>
                <a:spcPts val="0"/>
              </a:spcAft>
              <a:buSzPct val="100000"/>
              <a:buChar char="●"/>
            </a:pPr>
            <a:r>
              <a:rPr lang="en" sz="2674"/>
              <a:t>Time Limit - 1 class period (About 40 Minutes)</a:t>
            </a:r>
            <a:endParaRPr sz="2674"/>
          </a:p>
          <a:p>
            <a:pPr marL="457200" lvl="0" indent="-347544" algn="l" rtl="0">
              <a:lnSpc>
                <a:spcPct val="115000"/>
              </a:lnSpc>
              <a:spcBef>
                <a:spcPts val="0"/>
              </a:spcBef>
              <a:spcAft>
                <a:spcPts val="0"/>
              </a:spcAft>
              <a:buSzPct val="100000"/>
              <a:buChar char="●"/>
            </a:pPr>
            <a:r>
              <a:rPr lang="en" sz="2674"/>
              <a:t>Grade Level Meetings - School Counselors &amp; Grade Level Admin are Liason</a:t>
            </a:r>
            <a:endParaRPr sz="2674"/>
          </a:p>
          <a:p>
            <a:pPr marL="457200" lvl="0" indent="-347544" algn="l" rtl="0">
              <a:lnSpc>
                <a:spcPct val="115000"/>
              </a:lnSpc>
              <a:spcBef>
                <a:spcPts val="0"/>
              </a:spcBef>
              <a:spcAft>
                <a:spcPts val="0"/>
              </a:spcAft>
              <a:buSzPct val="100000"/>
              <a:buChar char="●"/>
            </a:pPr>
            <a:r>
              <a:rPr lang="en" sz="2674"/>
              <a:t>Review by Grade Level - Counselors &amp; Admin Present </a:t>
            </a:r>
            <a:endParaRPr sz="2674"/>
          </a:p>
          <a:p>
            <a:pPr marL="457200" lvl="0" indent="-347544" algn="l" rtl="0">
              <a:lnSpc>
                <a:spcPct val="115000"/>
              </a:lnSpc>
              <a:spcBef>
                <a:spcPts val="0"/>
              </a:spcBef>
              <a:spcAft>
                <a:spcPts val="0"/>
              </a:spcAft>
              <a:buSzPct val="100000"/>
              <a:buChar char="●"/>
            </a:pPr>
            <a:r>
              <a:rPr lang="en" sz="2674"/>
              <a:t>Different Expertise Valued</a:t>
            </a:r>
            <a:endParaRPr sz="2674"/>
          </a:p>
          <a:p>
            <a:pPr marL="457200" lvl="0" indent="-347544" algn="l" rtl="0">
              <a:lnSpc>
                <a:spcPct val="115000"/>
              </a:lnSpc>
              <a:spcBef>
                <a:spcPts val="0"/>
              </a:spcBef>
              <a:spcAft>
                <a:spcPts val="0"/>
              </a:spcAft>
              <a:buSzPct val="100000"/>
              <a:buChar char="●"/>
            </a:pPr>
            <a:r>
              <a:rPr lang="en" sz="2674"/>
              <a:t>Minimal Time “Admiring the Problem”</a:t>
            </a:r>
            <a:endParaRPr sz="2674"/>
          </a:p>
          <a:p>
            <a:pPr marL="457200" lvl="0" indent="-347544" algn="l" rtl="0">
              <a:lnSpc>
                <a:spcPct val="115000"/>
              </a:lnSpc>
              <a:spcBef>
                <a:spcPts val="0"/>
              </a:spcBef>
              <a:spcAft>
                <a:spcPts val="0"/>
              </a:spcAft>
              <a:buSzPct val="100000"/>
              <a:buChar char="●"/>
            </a:pPr>
            <a:r>
              <a:rPr lang="en" sz="2674"/>
              <a:t>Flexibility for Additional Meetings and/or Guest Speakers as Needed </a:t>
            </a:r>
            <a:endParaRPr sz="2674"/>
          </a:p>
          <a:p>
            <a:pPr marL="457200" lvl="0" indent="0" algn="l" rtl="0">
              <a:lnSpc>
                <a:spcPct val="115000"/>
              </a:lnSpc>
              <a:spcBef>
                <a:spcPts val="1200"/>
              </a:spcBef>
              <a:spcAft>
                <a:spcPts val="0"/>
              </a:spcAft>
              <a:buSzPct val="142857"/>
              <a:buNone/>
            </a:pPr>
            <a:endParaRPr/>
          </a:p>
          <a:p>
            <a:pPr marL="457200" lvl="0" indent="0" algn="l" rtl="0">
              <a:lnSpc>
                <a:spcPct val="115000"/>
              </a:lnSpc>
              <a:spcBef>
                <a:spcPts val="1200"/>
              </a:spcBef>
              <a:spcAft>
                <a:spcPts val="1200"/>
              </a:spcAft>
              <a:buSzPct val="142857"/>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3"/>
        <p:cNvGrpSpPr/>
        <p:nvPr/>
      </p:nvGrpSpPr>
      <p:grpSpPr>
        <a:xfrm>
          <a:off x="0" y="0"/>
          <a:ext cx="0" cy="0"/>
          <a:chOff x="0" y="0"/>
          <a:chExt cx="0" cy="0"/>
        </a:xfrm>
      </p:grpSpPr>
      <p:sp>
        <p:nvSpPr>
          <p:cNvPr id="244" name="Google Shape;244;g25a7f7d0751_0_8"/>
          <p:cNvSpPr txBox="1">
            <a:spLocks noGrp="1"/>
          </p:cNvSpPr>
          <p:nvPr>
            <p:ph type="title"/>
          </p:nvPr>
        </p:nvSpPr>
        <p:spPr>
          <a:xfrm>
            <a:off x="241475" y="1078425"/>
            <a:ext cx="8520600" cy="841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 sz="4500" b="1">
                <a:solidFill>
                  <a:srgbClr val="00539F"/>
                </a:solidFill>
              </a:rPr>
              <a:t>Who Are You </a:t>
            </a:r>
            <a:endParaRPr sz="4500" b="1">
              <a:solidFill>
                <a:srgbClr val="00539F"/>
              </a:solidFill>
            </a:endParaRPr>
          </a:p>
          <a:p>
            <a:pPr marL="0" lvl="0" indent="0" algn="ctr" rtl="0">
              <a:lnSpc>
                <a:spcPct val="100000"/>
              </a:lnSpc>
              <a:spcBef>
                <a:spcPts val="0"/>
              </a:spcBef>
              <a:spcAft>
                <a:spcPts val="0"/>
              </a:spcAft>
              <a:buSzPts val="3000"/>
              <a:buNone/>
            </a:pPr>
            <a:r>
              <a:rPr lang="en" sz="4500" b="1">
                <a:solidFill>
                  <a:srgbClr val="00539F"/>
                </a:solidFill>
              </a:rPr>
              <a:t>&amp;</a:t>
            </a:r>
            <a:endParaRPr sz="4500" b="1">
              <a:solidFill>
                <a:srgbClr val="00539F"/>
              </a:solidFill>
            </a:endParaRPr>
          </a:p>
          <a:p>
            <a:pPr marL="0" lvl="0" indent="0" algn="ctr" rtl="0">
              <a:lnSpc>
                <a:spcPct val="100000"/>
              </a:lnSpc>
              <a:spcBef>
                <a:spcPts val="0"/>
              </a:spcBef>
              <a:spcAft>
                <a:spcPts val="0"/>
              </a:spcAft>
              <a:buSzPts val="3000"/>
              <a:buNone/>
            </a:pPr>
            <a:r>
              <a:rPr lang="en" sz="4500" b="1">
                <a:solidFill>
                  <a:srgbClr val="E69138"/>
                </a:solidFill>
              </a:rPr>
              <a:t>Who Makes Your </a:t>
            </a:r>
            <a:endParaRPr sz="4500" b="1">
              <a:solidFill>
                <a:srgbClr val="E69138"/>
              </a:solidFill>
            </a:endParaRPr>
          </a:p>
          <a:p>
            <a:pPr marL="0" lvl="0" indent="0" algn="ctr" rtl="0">
              <a:lnSpc>
                <a:spcPct val="100000"/>
              </a:lnSpc>
              <a:spcBef>
                <a:spcPts val="0"/>
              </a:spcBef>
              <a:spcAft>
                <a:spcPts val="0"/>
              </a:spcAft>
              <a:buSzPts val="3000"/>
              <a:buNone/>
            </a:pPr>
            <a:r>
              <a:rPr lang="en" sz="4500" b="1">
                <a:solidFill>
                  <a:srgbClr val="E69138"/>
                </a:solidFill>
              </a:rPr>
              <a:t>Summer Brighter?</a:t>
            </a:r>
            <a:endParaRPr sz="4500" b="1">
              <a:solidFill>
                <a:srgbClr val="E69138"/>
              </a:solidFill>
            </a:endParaRPr>
          </a:p>
          <a:p>
            <a:pPr marL="0" lvl="0" indent="0" algn="ctr" rtl="0">
              <a:lnSpc>
                <a:spcPct val="100000"/>
              </a:lnSpc>
              <a:spcBef>
                <a:spcPts val="0"/>
              </a:spcBef>
              <a:spcAft>
                <a:spcPts val="0"/>
              </a:spcAft>
              <a:buSzPts val="3000"/>
              <a:buNone/>
            </a:pPr>
            <a:endParaRPr b="1">
              <a:solidFill>
                <a:srgbClr val="0070C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600"/>
        <p:cNvGrpSpPr/>
        <p:nvPr/>
      </p:nvGrpSpPr>
      <p:grpSpPr>
        <a:xfrm>
          <a:off x="0" y="0"/>
          <a:ext cx="0" cy="0"/>
          <a:chOff x="0" y="0"/>
          <a:chExt cx="0" cy="0"/>
        </a:xfrm>
      </p:grpSpPr>
      <p:sp>
        <p:nvSpPr>
          <p:cNvPr id="601" name="Google Shape;601;g25ae055a812_0_9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Tip 4: Identifying Needs &amp; Forming Intervention Groups</a:t>
            </a:r>
            <a:endParaRPr/>
          </a:p>
        </p:txBody>
      </p:sp>
      <p:sp>
        <p:nvSpPr>
          <p:cNvPr id="602" name="Google Shape;602;g25ae055a812_0_9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a:t>Understanding the Individual Student </a:t>
            </a:r>
            <a:endParaRPr/>
          </a:p>
          <a:p>
            <a:pPr marL="914400" lvl="1" indent="-317500" algn="l" rtl="0">
              <a:lnSpc>
                <a:spcPct val="115000"/>
              </a:lnSpc>
              <a:spcBef>
                <a:spcPts val="0"/>
              </a:spcBef>
              <a:spcAft>
                <a:spcPts val="0"/>
              </a:spcAft>
              <a:buSzPts val="1400"/>
              <a:buChar char="○"/>
            </a:pPr>
            <a:r>
              <a:rPr lang="en"/>
              <a:t>Focus More on Individual Data than Group Data</a:t>
            </a:r>
            <a:endParaRPr/>
          </a:p>
          <a:p>
            <a:pPr marL="457200" lvl="0" indent="-342900" algn="l" rtl="0">
              <a:lnSpc>
                <a:spcPct val="115000"/>
              </a:lnSpc>
              <a:spcBef>
                <a:spcPts val="0"/>
              </a:spcBef>
              <a:spcAft>
                <a:spcPts val="0"/>
              </a:spcAft>
              <a:buSzPts val="1800"/>
              <a:buChar char="●"/>
            </a:pPr>
            <a:r>
              <a:rPr lang="en"/>
              <a:t>Backwards Mapping </a:t>
            </a:r>
            <a:endParaRPr/>
          </a:p>
          <a:p>
            <a:pPr marL="914400" lvl="1" indent="-317500" algn="l" rtl="0">
              <a:lnSpc>
                <a:spcPct val="115000"/>
              </a:lnSpc>
              <a:spcBef>
                <a:spcPts val="0"/>
              </a:spcBef>
              <a:spcAft>
                <a:spcPts val="0"/>
              </a:spcAft>
              <a:buSzPts val="1400"/>
              <a:buChar char="○"/>
            </a:pPr>
            <a:r>
              <a:rPr lang="en"/>
              <a:t>Through Quickly Reviewing Individual Student Needs We Develop Groups Needs</a:t>
            </a:r>
            <a:endParaRPr/>
          </a:p>
          <a:p>
            <a:pPr marL="457200" lvl="0" indent="-342900" algn="l" rtl="0">
              <a:lnSpc>
                <a:spcPct val="115000"/>
              </a:lnSpc>
              <a:spcBef>
                <a:spcPts val="0"/>
              </a:spcBef>
              <a:spcAft>
                <a:spcPts val="0"/>
              </a:spcAft>
              <a:buSzPts val="1800"/>
              <a:buChar char="●"/>
            </a:pPr>
            <a:r>
              <a:rPr lang="en"/>
              <a:t>Case Studies </a:t>
            </a:r>
            <a:endParaRPr/>
          </a:p>
          <a:p>
            <a:pPr marL="914400" lvl="1" indent="-317500" algn="l" rtl="0">
              <a:lnSpc>
                <a:spcPct val="115000"/>
              </a:lnSpc>
              <a:spcBef>
                <a:spcPts val="0"/>
              </a:spcBef>
              <a:spcAft>
                <a:spcPts val="0"/>
              </a:spcAft>
              <a:buSzPts val="1400"/>
              <a:buChar char="○"/>
            </a:pPr>
            <a:r>
              <a:rPr lang="en"/>
              <a:t>Take Lessons Learned to Quickly Apply to New Situations </a:t>
            </a:r>
            <a:endParaRPr/>
          </a:p>
          <a:p>
            <a:pPr marL="457200" lvl="0" indent="-342900" algn="l" rtl="0">
              <a:lnSpc>
                <a:spcPct val="115000"/>
              </a:lnSpc>
              <a:spcBef>
                <a:spcPts val="0"/>
              </a:spcBef>
              <a:spcAft>
                <a:spcPts val="0"/>
              </a:spcAft>
              <a:buSzPts val="1800"/>
              <a:buChar char="●"/>
            </a:pPr>
            <a:r>
              <a:rPr lang="en"/>
              <a:t>Think Outside the Box</a:t>
            </a:r>
            <a:endParaRPr/>
          </a:p>
          <a:p>
            <a:pPr marL="457200" lvl="0" indent="-342900" algn="l" rtl="0">
              <a:lnSpc>
                <a:spcPct val="115000"/>
              </a:lnSpc>
              <a:spcBef>
                <a:spcPts val="0"/>
              </a:spcBef>
              <a:spcAft>
                <a:spcPts val="0"/>
              </a:spcAft>
              <a:buSzPts val="1800"/>
              <a:buChar char="●"/>
            </a:pPr>
            <a:r>
              <a:rPr lang="en"/>
              <a:t>Use Unexpected Resources</a:t>
            </a:r>
            <a:endParaRPr/>
          </a:p>
          <a:p>
            <a:pPr marL="457200" lvl="0" indent="-342900" algn="l" rtl="0">
              <a:lnSpc>
                <a:spcPct val="115000"/>
              </a:lnSpc>
              <a:spcBef>
                <a:spcPts val="0"/>
              </a:spcBef>
              <a:spcAft>
                <a:spcPts val="0"/>
              </a:spcAft>
              <a:buSzPts val="1800"/>
              <a:buChar char="●"/>
            </a:pPr>
            <a:r>
              <a:rPr lang="en"/>
              <a:t>Everyone Takes Ownership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606"/>
        <p:cNvGrpSpPr/>
        <p:nvPr/>
      </p:nvGrpSpPr>
      <p:grpSpPr>
        <a:xfrm>
          <a:off x="0" y="0"/>
          <a:ext cx="0" cy="0"/>
          <a:chOff x="0" y="0"/>
          <a:chExt cx="0" cy="0"/>
        </a:xfrm>
      </p:grpSpPr>
      <p:sp>
        <p:nvSpPr>
          <p:cNvPr id="607" name="Google Shape;607;g25ae055a812_0_10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Tip 5: Example Intervention Groups</a:t>
            </a:r>
            <a:endParaRPr/>
          </a:p>
        </p:txBody>
      </p:sp>
      <p:sp>
        <p:nvSpPr>
          <p:cNvPr id="608" name="Google Shape;608;g25ae055a812_0_10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AutoNum type="arabicPeriod"/>
            </a:pPr>
            <a:r>
              <a:rPr lang="en"/>
              <a:t>Achievers Academy</a:t>
            </a:r>
            <a:endParaRPr/>
          </a:p>
          <a:p>
            <a:pPr marL="457200" lvl="0" indent="-342900" algn="l" rtl="0">
              <a:lnSpc>
                <a:spcPct val="115000"/>
              </a:lnSpc>
              <a:spcBef>
                <a:spcPts val="0"/>
              </a:spcBef>
              <a:spcAft>
                <a:spcPts val="0"/>
              </a:spcAft>
              <a:buSzPts val="1800"/>
              <a:buAutoNum type="arabicPeriod"/>
            </a:pPr>
            <a:r>
              <a:rPr lang="en"/>
              <a:t>Behavioral Health Consultant Tier 2</a:t>
            </a:r>
            <a:endParaRPr/>
          </a:p>
          <a:p>
            <a:pPr marL="457200" lvl="0" indent="-342900" algn="l" rtl="0">
              <a:lnSpc>
                <a:spcPct val="115000"/>
              </a:lnSpc>
              <a:spcBef>
                <a:spcPts val="0"/>
              </a:spcBef>
              <a:spcAft>
                <a:spcPts val="0"/>
              </a:spcAft>
              <a:buSzPts val="1800"/>
              <a:buAutoNum type="arabicPeriod"/>
            </a:pPr>
            <a:r>
              <a:rPr lang="en"/>
              <a:t>Behavioral Health Consultant Tier 3 </a:t>
            </a:r>
            <a:endParaRPr/>
          </a:p>
          <a:p>
            <a:pPr marL="457200" lvl="0" indent="-342900" algn="l" rtl="0">
              <a:lnSpc>
                <a:spcPct val="115000"/>
              </a:lnSpc>
              <a:spcBef>
                <a:spcPts val="0"/>
              </a:spcBef>
              <a:spcAft>
                <a:spcPts val="0"/>
              </a:spcAft>
              <a:buSzPts val="1800"/>
              <a:buAutoNum type="arabicPeriod"/>
            </a:pPr>
            <a:r>
              <a:rPr lang="en"/>
              <a:t>Check In/Check Out </a:t>
            </a:r>
            <a:endParaRPr/>
          </a:p>
          <a:p>
            <a:pPr marL="457200" lvl="0" indent="-342900" algn="l" rtl="0">
              <a:lnSpc>
                <a:spcPct val="115000"/>
              </a:lnSpc>
              <a:spcBef>
                <a:spcPts val="0"/>
              </a:spcBef>
              <a:spcAft>
                <a:spcPts val="0"/>
              </a:spcAft>
              <a:buSzPts val="1800"/>
              <a:buAutoNum type="arabicPeriod"/>
            </a:pPr>
            <a:r>
              <a:rPr lang="en"/>
              <a:t>Check &amp; Connect (Talley Version)</a:t>
            </a:r>
            <a:endParaRPr/>
          </a:p>
          <a:p>
            <a:pPr marL="457200" lvl="0" indent="-342900" algn="l" rtl="0">
              <a:lnSpc>
                <a:spcPct val="115000"/>
              </a:lnSpc>
              <a:spcBef>
                <a:spcPts val="0"/>
              </a:spcBef>
              <a:spcAft>
                <a:spcPts val="0"/>
              </a:spcAft>
              <a:buSzPts val="1800"/>
              <a:buAutoNum type="arabicPeriod"/>
            </a:pPr>
            <a:r>
              <a:rPr lang="en"/>
              <a:t>Girls Groups (6 Options)</a:t>
            </a:r>
            <a:endParaRPr/>
          </a:p>
          <a:p>
            <a:pPr marL="457200" lvl="0" indent="-342900" algn="l" rtl="0">
              <a:lnSpc>
                <a:spcPct val="115000"/>
              </a:lnSpc>
              <a:spcBef>
                <a:spcPts val="0"/>
              </a:spcBef>
              <a:spcAft>
                <a:spcPts val="0"/>
              </a:spcAft>
              <a:buSzPts val="1800"/>
              <a:buAutoNum type="arabicPeriod"/>
            </a:pPr>
            <a:r>
              <a:rPr lang="en"/>
              <a:t>Social Skills (Girls &amp; Boys)</a:t>
            </a:r>
            <a:endParaRPr/>
          </a:p>
          <a:p>
            <a:pPr marL="457200" lvl="0" indent="-342900" algn="l" rtl="0">
              <a:lnSpc>
                <a:spcPct val="115000"/>
              </a:lnSpc>
              <a:spcBef>
                <a:spcPts val="0"/>
              </a:spcBef>
              <a:spcAft>
                <a:spcPts val="0"/>
              </a:spcAft>
              <a:buSzPts val="1800"/>
              <a:buAutoNum type="arabicPeriod"/>
            </a:pPr>
            <a:r>
              <a:rPr lang="en"/>
              <a:t>Stress Management </a:t>
            </a:r>
            <a:endParaRPr/>
          </a:p>
          <a:p>
            <a:pPr marL="1371600" lvl="0" indent="0" algn="l" rtl="0">
              <a:lnSpc>
                <a:spcPct val="115000"/>
              </a:lnSpc>
              <a:spcBef>
                <a:spcPts val="1200"/>
              </a:spcBef>
              <a:spcAft>
                <a:spcPts val="1200"/>
              </a:spcAft>
              <a:buSzPts val="1800"/>
              <a:buNone/>
            </a:pPr>
            <a:r>
              <a:rPr lang="en"/>
              <a:t>13 Total To Keep Track of = Easy to Monitor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612"/>
        <p:cNvGrpSpPr/>
        <p:nvPr/>
      </p:nvGrpSpPr>
      <p:grpSpPr>
        <a:xfrm>
          <a:off x="0" y="0"/>
          <a:ext cx="0" cy="0"/>
          <a:chOff x="0" y="0"/>
          <a:chExt cx="0" cy="0"/>
        </a:xfrm>
      </p:grpSpPr>
      <p:sp>
        <p:nvSpPr>
          <p:cNvPr id="613" name="Google Shape;613;g25ae055a812_0_10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Tip 7: Reward &amp; Review </a:t>
            </a:r>
            <a:endParaRPr/>
          </a:p>
        </p:txBody>
      </p:sp>
      <p:sp>
        <p:nvSpPr>
          <p:cNvPr id="614" name="Google Shape;614;g25ae055a812_0_10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a:t>Build on Already Existing Tier 1 Reinforcers </a:t>
            </a:r>
            <a:endParaRPr/>
          </a:p>
          <a:p>
            <a:pPr marL="914400" lvl="1" indent="-317500" algn="l" rtl="0">
              <a:lnSpc>
                <a:spcPct val="115000"/>
              </a:lnSpc>
              <a:spcBef>
                <a:spcPts val="0"/>
              </a:spcBef>
              <a:spcAft>
                <a:spcPts val="0"/>
              </a:spcAft>
              <a:buSzPts val="1400"/>
              <a:buChar char="○"/>
            </a:pPr>
            <a:r>
              <a:rPr lang="en"/>
              <a:t>(Don’t reinvent the wheel!)</a:t>
            </a:r>
            <a:endParaRPr/>
          </a:p>
          <a:p>
            <a:pPr marL="457200" lvl="0" indent="-342900" algn="l" rtl="0">
              <a:lnSpc>
                <a:spcPct val="115000"/>
              </a:lnSpc>
              <a:spcBef>
                <a:spcPts val="0"/>
              </a:spcBef>
              <a:spcAft>
                <a:spcPts val="0"/>
              </a:spcAft>
              <a:buSzPts val="1800"/>
              <a:buChar char="●"/>
            </a:pPr>
            <a:r>
              <a:rPr lang="en"/>
              <a:t>If At First We Don’t Succeed…We Try Again</a:t>
            </a:r>
            <a:endParaRPr/>
          </a:p>
          <a:p>
            <a:pPr marL="457200" lvl="0" indent="-342900" algn="l" rtl="0">
              <a:lnSpc>
                <a:spcPct val="115000"/>
              </a:lnSpc>
              <a:spcBef>
                <a:spcPts val="0"/>
              </a:spcBef>
              <a:spcAft>
                <a:spcPts val="0"/>
              </a:spcAft>
              <a:buSzPts val="1800"/>
              <a:buChar char="●"/>
            </a:pPr>
            <a:r>
              <a:rPr lang="en"/>
              <a:t>Lack of Progress is an Adult Problem Until We’ve Exhausted All Options</a:t>
            </a:r>
            <a:endParaRPr/>
          </a:p>
          <a:p>
            <a:pPr marL="457200" lvl="0" indent="-342900" algn="l" rtl="0">
              <a:lnSpc>
                <a:spcPct val="115000"/>
              </a:lnSpc>
              <a:spcBef>
                <a:spcPts val="0"/>
              </a:spcBef>
              <a:spcAft>
                <a:spcPts val="0"/>
              </a:spcAft>
              <a:buSzPts val="1800"/>
              <a:buChar char="●"/>
            </a:pPr>
            <a:r>
              <a:rPr lang="en"/>
              <a:t>Solving the Problem is a Shared Responsibility </a:t>
            </a:r>
            <a:endParaRPr/>
          </a:p>
          <a:p>
            <a:pPr marL="457200" lvl="0" indent="-342900" algn="l" rtl="0">
              <a:lnSpc>
                <a:spcPct val="115000"/>
              </a:lnSpc>
              <a:spcBef>
                <a:spcPts val="0"/>
              </a:spcBef>
              <a:spcAft>
                <a:spcPts val="0"/>
              </a:spcAft>
              <a:buSzPts val="1800"/>
              <a:buChar char="●"/>
            </a:pPr>
            <a:r>
              <a:rPr lang="en"/>
              <a:t>The Mindset is - We Want Students to Succeed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618"/>
        <p:cNvGrpSpPr/>
        <p:nvPr/>
      </p:nvGrpSpPr>
      <p:grpSpPr>
        <a:xfrm>
          <a:off x="0" y="0"/>
          <a:ext cx="0" cy="0"/>
          <a:chOff x="0" y="0"/>
          <a:chExt cx="0" cy="0"/>
        </a:xfrm>
      </p:grpSpPr>
      <p:pic>
        <p:nvPicPr>
          <p:cNvPr id="619" name="Google Shape;619;g25ae055a812_0_110"/>
          <p:cNvPicPr preferRelativeResize="0"/>
          <p:nvPr/>
        </p:nvPicPr>
        <p:blipFill rotWithShape="1">
          <a:blip r:embed="rId3">
            <a:alphaModFix/>
          </a:blip>
          <a:srcRect/>
          <a:stretch/>
        </p:blipFill>
        <p:spPr>
          <a:xfrm>
            <a:off x="1136875" y="152400"/>
            <a:ext cx="7152598" cy="483869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623"/>
        <p:cNvGrpSpPr/>
        <p:nvPr/>
      </p:nvGrpSpPr>
      <p:grpSpPr>
        <a:xfrm>
          <a:off x="0" y="0"/>
          <a:ext cx="0" cy="0"/>
          <a:chOff x="0" y="0"/>
          <a:chExt cx="0" cy="0"/>
        </a:xfrm>
      </p:grpSpPr>
      <p:sp>
        <p:nvSpPr>
          <p:cNvPr id="624" name="Google Shape;624;g25ae055a812_0_114"/>
          <p:cNvSpPr txBox="1">
            <a:spLocks noGrp="1"/>
          </p:cNvSpPr>
          <p:nvPr>
            <p:ph type="title"/>
          </p:nvPr>
        </p:nvSpPr>
        <p:spPr>
          <a:xfrm>
            <a:off x="46225" y="143850"/>
            <a:ext cx="8520600" cy="4855800"/>
          </a:xfrm>
          <a:prstGeom prst="rect">
            <a:avLst/>
          </a:prstGeom>
          <a:noFill/>
          <a:ln>
            <a:noFill/>
          </a:ln>
        </p:spPr>
        <p:txBody>
          <a:bodyPr spcFirstLastPara="1" wrap="square" lIns="91425" tIns="91425" rIns="91425" bIns="91425" anchor="ctr" anchorCtr="0">
            <a:normAutofit fontScale="90000"/>
          </a:bodyPr>
          <a:lstStyle/>
          <a:p>
            <a:pPr marL="0" lvl="0" indent="0" algn="ctr" rtl="0">
              <a:lnSpc>
                <a:spcPct val="100000"/>
              </a:lnSpc>
              <a:spcBef>
                <a:spcPts val="0"/>
              </a:spcBef>
              <a:spcAft>
                <a:spcPts val="0"/>
              </a:spcAft>
              <a:buSzPct val="60304"/>
              <a:buNone/>
            </a:pPr>
            <a:r>
              <a:rPr lang="en" sz="6633"/>
              <a:t>Questions???</a:t>
            </a:r>
            <a:endParaRPr sz="6633"/>
          </a:p>
          <a:p>
            <a:pPr marL="0" lvl="0" indent="0" algn="ctr" rtl="0">
              <a:lnSpc>
                <a:spcPct val="100000"/>
              </a:lnSpc>
              <a:spcBef>
                <a:spcPts val="0"/>
              </a:spcBef>
              <a:spcAft>
                <a:spcPts val="0"/>
              </a:spcAft>
              <a:buSzPct val="117267"/>
              <a:buNone/>
            </a:pPr>
            <a:r>
              <a:rPr lang="en" sz="3411"/>
              <a:t>Let’s Collab!</a:t>
            </a:r>
            <a:endParaRPr sz="3411"/>
          </a:p>
          <a:p>
            <a:pPr marL="0" lvl="0" indent="0" algn="ctr" rtl="0">
              <a:lnSpc>
                <a:spcPct val="100000"/>
              </a:lnSpc>
              <a:spcBef>
                <a:spcPts val="0"/>
              </a:spcBef>
              <a:spcAft>
                <a:spcPts val="0"/>
              </a:spcAft>
              <a:buSzPct val="111111"/>
              <a:buNone/>
            </a:pPr>
            <a:endParaRPr/>
          </a:p>
          <a:p>
            <a:pPr marL="0" lvl="0" indent="0" algn="ctr" rtl="0">
              <a:lnSpc>
                <a:spcPct val="100000"/>
              </a:lnSpc>
              <a:spcBef>
                <a:spcPts val="0"/>
              </a:spcBef>
              <a:spcAft>
                <a:spcPts val="0"/>
              </a:spcAft>
              <a:buSzPct val="111111"/>
              <a:buNone/>
            </a:pPr>
            <a:endParaRPr/>
          </a:p>
          <a:p>
            <a:pPr marL="0" lvl="0" indent="0" algn="ctr" rtl="0">
              <a:lnSpc>
                <a:spcPct val="100000"/>
              </a:lnSpc>
              <a:spcBef>
                <a:spcPts val="0"/>
              </a:spcBef>
              <a:spcAft>
                <a:spcPts val="0"/>
              </a:spcAft>
              <a:buSzPct val="111111"/>
              <a:buNone/>
            </a:pPr>
            <a:endParaRPr/>
          </a:p>
          <a:p>
            <a:pPr marL="0" lvl="0" indent="0" algn="ctr" rtl="0">
              <a:lnSpc>
                <a:spcPct val="100000"/>
              </a:lnSpc>
              <a:spcBef>
                <a:spcPts val="0"/>
              </a:spcBef>
              <a:spcAft>
                <a:spcPts val="0"/>
              </a:spcAft>
              <a:buSzPct val="137931"/>
              <a:buNone/>
            </a:pPr>
            <a:endParaRPr sz="2900"/>
          </a:p>
          <a:p>
            <a:pPr marL="0" lvl="0" indent="0" algn="ctr" rtl="0">
              <a:lnSpc>
                <a:spcPct val="100000"/>
              </a:lnSpc>
              <a:spcBef>
                <a:spcPts val="0"/>
              </a:spcBef>
              <a:spcAft>
                <a:spcPts val="0"/>
              </a:spcAft>
              <a:buSzPct val="137931"/>
              <a:buNone/>
            </a:pPr>
            <a:endParaRPr sz="2900"/>
          </a:p>
          <a:p>
            <a:pPr marL="0" lvl="0" indent="0" algn="ctr" rtl="0">
              <a:lnSpc>
                <a:spcPct val="100000"/>
              </a:lnSpc>
              <a:spcBef>
                <a:spcPts val="0"/>
              </a:spcBef>
              <a:spcAft>
                <a:spcPts val="0"/>
              </a:spcAft>
              <a:buSzPct val="137931"/>
              <a:buNone/>
            </a:pPr>
            <a:endParaRPr sz="2900"/>
          </a:p>
          <a:p>
            <a:pPr marL="0" lvl="0" indent="0" algn="ctr" rtl="0">
              <a:lnSpc>
                <a:spcPct val="100000"/>
              </a:lnSpc>
              <a:spcBef>
                <a:spcPts val="0"/>
              </a:spcBef>
              <a:spcAft>
                <a:spcPts val="0"/>
              </a:spcAft>
              <a:buSzPct val="137931"/>
              <a:buNone/>
            </a:pPr>
            <a:endParaRPr sz="2900"/>
          </a:p>
          <a:p>
            <a:pPr marL="0" lvl="0" indent="0" algn="ctr" rtl="0">
              <a:lnSpc>
                <a:spcPct val="100000"/>
              </a:lnSpc>
              <a:spcBef>
                <a:spcPts val="0"/>
              </a:spcBef>
              <a:spcAft>
                <a:spcPts val="0"/>
              </a:spcAft>
              <a:buSzPct val="137931"/>
              <a:buNone/>
            </a:pPr>
            <a:r>
              <a:rPr lang="en" sz="2900"/>
              <a:t>stacey.falls@bsd.k12.de.us</a:t>
            </a:r>
            <a:endParaRPr sz="2900"/>
          </a:p>
        </p:txBody>
      </p:sp>
      <p:pic>
        <p:nvPicPr>
          <p:cNvPr id="625" name="Google Shape;625;g25ae055a812_0_114"/>
          <p:cNvPicPr preferRelativeResize="0"/>
          <p:nvPr/>
        </p:nvPicPr>
        <p:blipFill rotWithShape="1">
          <a:blip r:embed="rId3">
            <a:alphaModFix/>
          </a:blip>
          <a:srcRect/>
          <a:stretch/>
        </p:blipFill>
        <p:spPr>
          <a:xfrm>
            <a:off x="2959275" y="1638137"/>
            <a:ext cx="2694525" cy="26945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g25a7d83c6e0_0_322"/>
          <p:cNvSpPr txBox="1">
            <a:spLocks noGrp="1"/>
          </p:cNvSpPr>
          <p:nvPr>
            <p:ph type="title"/>
          </p:nvPr>
        </p:nvSpPr>
        <p:spPr>
          <a:xfrm>
            <a:off x="597350" y="256025"/>
            <a:ext cx="7473900" cy="5352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44196"/>
              <a:buFont typeface="Arial"/>
              <a:buNone/>
            </a:pPr>
            <a:r>
              <a:rPr lang="en" sz="2488"/>
              <a:t>Tier 2 INTERVENTIONS Asset Map </a:t>
            </a:r>
            <a:endParaRPr sz="3688">
              <a:solidFill>
                <a:srgbClr val="0070C0"/>
              </a:solidFill>
            </a:endParaRPr>
          </a:p>
        </p:txBody>
      </p:sp>
      <p:graphicFrame>
        <p:nvGraphicFramePr>
          <p:cNvPr id="631" name="Google Shape;631;g25a7d83c6e0_0_322"/>
          <p:cNvGraphicFramePr/>
          <p:nvPr/>
        </p:nvGraphicFramePr>
        <p:xfrm>
          <a:off x="178850" y="865795"/>
          <a:ext cx="3000000" cy="3000000"/>
        </p:xfrm>
        <a:graphic>
          <a:graphicData uri="http://schemas.openxmlformats.org/drawingml/2006/table">
            <a:tbl>
              <a:tblPr>
                <a:noFill/>
                <a:tableStyleId>{31464744-0047-4051-8C89-B57AE3D90864}</a:tableStyleId>
              </a:tblPr>
              <a:tblGrid>
                <a:gridCol w="1714175">
                  <a:extLst>
                    <a:ext uri="{9D8B030D-6E8A-4147-A177-3AD203B41FA5}">
                      <a16:colId xmlns:a16="http://schemas.microsoft.com/office/drawing/2014/main" val="20000"/>
                    </a:ext>
                  </a:extLst>
                </a:gridCol>
                <a:gridCol w="3358700">
                  <a:extLst>
                    <a:ext uri="{9D8B030D-6E8A-4147-A177-3AD203B41FA5}">
                      <a16:colId xmlns:a16="http://schemas.microsoft.com/office/drawing/2014/main" val="20001"/>
                    </a:ext>
                  </a:extLst>
                </a:gridCol>
                <a:gridCol w="1859100">
                  <a:extLst>
                    <a:ext uri="{9D8B030D-6E8A-4147-A177-3AD203B41FA5}">
                      <a16:colId xmlns:a16="http://schemas.microsoft.com/office/drawing/2014/main" val="20002"/>
                    </a:ext>
                  </a:extLst>
                </a:gridCol>
                <a:gridCol w="1843575">
                  <a:extLst>
                    <a:ext uri="{9D8B030D-6E8A-4147-A177-3AD203B41FA5}">
                      <a16:colId xmlns:a16="http://schemas.microsoft.com/office/drawing/2014/main" val="20003"/>
                    </a:ext>
                  </a:extLst>
                </a:gridCol>
              </a:tblGrid>
              <a:tr h="1051525">
                <a:tc>
                  <a:txBody>
                    <a:bodyPr/>
                    <a:lstStyle/>
                    <a:p>
                      <a:pPr marL="0" marR="0" lvl="0" indent="0" algn="ctr" rtl="0">
                        <a:lnSpc>
                          <a:spcPct val="100000"/>
                        </a:lnSpc>
                        <a:spcBef>
                          <a:spcPts val="0"/>
                        </a:spcBef>
                        <a:spcAft>
                          <a:spcPts val="0"/>
                        </a:spcAft>
                        <a:buClr>
                          <a:schemeClr val="dk1"/>
                        </a:buClr>
                        <a:buSzPts val="1100"/>
                        <a:buFont typeface="Arial"/>
                        <a:buNone/>
                      </a:pPr>
                      <a:r>
                        <a:rPr lang="en" sz="1900" b="1" u="none" strike="noStrike" cap="none">
                          <a:solidFill>
                            <a:schemeClr val="dk1"/>
                          </a:solidFill>
                          <a:latin typeface="Abel"/>
                          <a:ea typeface="Abel"/>
                          <a:cs typeface="Abel"/>
                          <a:sym typeface="Abel"/>
                        </a:rPr>
                        <a:t>Current Tier 2 Interventions</a:t>
                      </a:r>
                      <a:endParaRPr sz="1900" u="none" strike="noStrike" cap="none">
                        <a:latin typeface="Abel"/>
                        <a:ea typeface="Abel"/>
                        <a:cs typeface="Abel"/>
                        <a:sym typeface="Abel"/>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r>
                        <a:rPr lang="en" sz="1900" b="1" u="none" strike="noStrike" cap="none">
                          <a:latin typeface="Abel"/>
                          <a:ea typeface="Abel"/>
                          <a:cs typeface="Abel"/>
                          <a:sym typeface="Abel"/>
                        </a:rPr>
                        <a:t>Skills Taught (Addressing </a:t>
                      </a:r>
                      <a:r>
                        <a:rPr lang="en" sz="1900" b="1" u="none" strike="noStrike" cap="none">
                          <a:solidFill>
                            <a:schemeClr val="dk1"/>
                          </a:solidFill>
                          <a:latin typeface="Abel"/>
                          <a:ea typeface="Abel"/>
                          <a:cs typeface="Abel"/>
                          <a:sym typeface="Abel"/>
                        </a:rPr>
                        <a:t>Externalizing, Internalizing, a/o General Needs), Skills Being </a:t>
                      </a:r>
                      <a:r>
                        <a:rPr lang="en" sz="1900" b="1" u="none" strike="noStrike" cap="none">
                          <a:latin typeface="Abel"/>
                          <a:ea typeface="Abel"/>
                          <a:cs typeface="Abel"/>
                          <a:sym typeface="Abel"/>
                        </a:rPr>
                        <a:t>R+</a:t>
                      </a:r>
                      <a:endParaRPr sz="1900" b="1" u="none" strike="noStrike" cap="none">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r>
                        <a:rPr lang="en" sz="1900" b="1" u="none" strike="noStrike" cap="none">
                          <a:latin typeface="Abel"/>
                          <a:ea typeface="Abel"/>
                          <a:cs typeface="Abel"/>
                          <a:sym typeface="Abel"/>
                        </a:rPr>
                        <a:t>Coordinator</a:t>
                      </a:r>
                      <a:endParaRPr sz="1900" b="1" u="none" strike="noStrike" cap="none">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r>
                        <a:rPr lang="en" sz="1900" b="1" u="none" strike="noStrike" cap="none">
                          <a:latin typeface="Abel"/>
                          <a:ea typeface="Abel"/>
                          <a:cs typeface="Abel"/>
                          <a:sym typeface="Abel"/>
                        </a:rPr>
                        <a:t>When/ Where</a:t>
                      </a:r>
                      <a:endParaRPr sz="1900" b="1" u="none" strike="noStrike" cap="none">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457175">
                <a:tc>
                  <a:txBody>
                    <a:bodyPr/>
                    <a:lstStyle/>
                    <a:p>
                      <a:pPr marL="114300" marR="0" lvl="0" indent="0" algn="l" rtl="0">
                        <a:lnSpc>
                          <a:spcPct val="100000"/>
                        </a:lnSpc>
                        <a:spcBef>
                          <a:spcPts val="0"/>
                        </a:spcBef>
                        <a:spcAft>
                          <a:spcPts val="0"/>
                        </a:spcAft>
                        <a:buClr>
                          <a:srgbClr val="000000"/>
                        </a:buClr>
                        <a:buSzPts val="1800"/>
                        <a:buFont typeface="Arial"/>
                        <a:buNone/>
                      </a:pPr>
                      <a:r>
                        <a:rPr lang="en" sz="1800" b="1" i="1" u="none" strike="noStrike" cap="none">
                          <a:solidFill>
                            <a:srgbClr val="0070C0"/>
                          </a:solidFill>
                          <a:latin typeface="Abel"/>
                          <a:ea typeface="Abel"/>
                          <a:cs typeface="Abel"/>
                          <a:sym typeface="Abel"/>
                        </a:rPr>
                        <a:t>INTERVENTION </a:t>
                      </a:r>
                      <a:endParaRPr sz="1800" b="1" i="1" u="none" strike="noStrike" cap="none">
                        <a:solidFill>
                          <a:srgbClr val="0070C0"/>
                        </a:solidFill>
                        <a:latin typeface="Abel"/>
                        <a:ea typeface="Abel"/>
                        <a:cs typeface="Abel"/>
                        <a:sym typeface="Abel"/>
                      </a:endParaRPr>
                    </a:p>
                    <a:p>
                      <a:pPr marL="114300" marR="0" lvl="0" indent="0" algn="l" rtl="0">
                        <a:lnSpc>
                          <a:spcPct val="100000"/>
                        </a:lnSpc>
                        <a:spcBef>
                          <a:spcPts val="0"/>
                        </a:spcBef>
                        <a:spcAft>
                          <a:spcPts val="0"/>
                        </a:spcAft>
                        <a:buClr>
                          <a:srgbClr val="000000"/>
                        </a:buClr>
                        <a:buSzPts val="1800"/>
                        <a:buFont typeface="Arial"/>
                        <a:buNone/>
                      </a:pPr>
                      <a:r>
                        <a:rPr lang="en" sz="1800" b="1" i="1" u="none" strike="noStrike" cap="none">
                          <a:solidFill>
                            <a:srgbClr val="0070C0"/>
                          </a:solidFill>
                          <a:latin typeface="Abel"/>
                          <a:ea typeface="Abel"/>
                          <a:cs typeface="Abel"/>
                          <a:sym typeface="Abel"/>
                        </a:rPr>
                        <a:t>NAME HERE</a:t>
                      </a:r>
                      <a:endParaRPr sz="1800" b="1" i="1" u="none" strike="noStrike" cap="none">
                        <a:solidFill>
                          <a:srgbClr val="0070C0"/>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1800" i="1" u="none" strike="noStrike" cap="none">
                          <a:solidFill>
                            <a:srgbClr val="0070C0"/>
                          </a:solidFill>
                          <a:latin typeface="Abel"/>
                          <a:ea typeface="Abel"/>
                          <a:cs typeface="Abel"/>
                          <a:sym typeface="Abel"/>
                        </a:rPr>
                        <a:t>DESCRIPTION FILLED IN HERE</a:t>
                      </a:r>
                      <a:endParaRPr sz="1800" i="1" u="none" strike="noStrike" cap="none">
                        <a:solidFill>
                          <a:srgbClr val="0070C0"/>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700"/>
                        <a:buFont typeface="Arial"/>
                        <a:buNone/>
                      </a:pPr>
                      <a:r>
                        <a:rPr lang="en" sz="1700" i="1" u="none" strike="noStrike" cap="none">
                          <a:solidFill>
                            <a:srgbClr val="0070C0"/>
                          </a:solidFill>
                          <a:latin typeface="Abel"/>
                          <a:ea typeface="Abel"/>
                          <a:cs typeface="Abel"/>
                          <a:sym typeface="Abel"/>
                        </a:rPr>
                        <a:t>NAME HERE</a:t>
                      </a:r>
                      <a:endParaRPr sz="1700" i="1" u="none" strike="noStrike" cap="none">
                        <a:solidFill>
                          <a:srgbClr val="0070C0"/>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700"/>
                        <a:buFont typeface="Arial"/>
                        <a:buNone/>
                      </a:pPr>
                      <a:r>
                        <a:rPr lang="en" sz="1700" u="none" strike="noStrike" cap="none">
                          <a:solidFill>
                            <a:srgbClr val="0070C0"/>
                          </a:solidFill>
                          <a:latin typeface="Abel"/>
                          <a:ea typeface="Abel"/>
                          <a:cs typeface="Abel"/>
                          <a:sym typeface="Abel"/>
                        </a:rPr>
                        <a:t>SCHEDULE HERE</a:t>
                      </a:r>
                      <a:endParaRPr sz="1700" u="none" strike="noStrike" cap="none">
                        <a:solidFill>
                          <a:srgbClr val="0070C0"/>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731475">
                <a:tc>
                  <a:txBody>
                    <a:bodyPr/>
                    <a:lstStyle/>
                    <a:p>
                      <a:pPr marL="476250" marR="0" lvl="0" indent="0" algn="ctr" rtl="0">
                        <a:lnSpc>
                          <a:spcPct val="100000"/>
                        </a:lnSpc>
                        <a:spcBef>
                          <a:spcPts val="0"/>
                        </a:spcBef>
                        <a:spcAft>
                          <a:spcPts val="0"/>
                        </a:spcAft>
                        <a:buClr>
                          <a:srgbClr val="000000"/>
                        </a:buClr>
                        <a:buSzPts val="1600"/>
                        <a:buFont typeface="Arial"/>
                        <a:buNone/>
                      </a:pPr>
                      <a:r>
                        <a:rPr lang="en" sz="1600" b="1" i="1" u="none" strike="noStrike" cap="none">
                          <a:solidFill>
                            <a:schemeClr val="dk1"/>
                          </a:solidFill>
                          <a:latin typeface="Abel"/>
                          <a:ea typeface="Abel"/>
                          <a:cs typeface="Abel"/>
                          <a:sym typeface="Abel"/>
                        </a:rPr>
                        <a:t>IN</a:t>
                      </a:r>
                      <a:endParaRPr sz="1600" b="1" i="1" u="none" strike="noStrike" cap="none">
                        <a:solidFill>
                          <a:schemeClr val="dk1"/>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gridSpan="3">
                  <a:txBody>
                    <a:bodyPr/>
                    <a:lstStyle/>
                    <a:p>
                      <a:pPr marL="0" marR="0" lvl="0" indent="0" algn="l" rtl="0">
                        <a:lnSpc>
                          <a:spcPct val="100000"/>
                        </a:lnSpc>
                        <a:spcBef>
                          <a:spcPts val="0"/>
                        </a:spcBef>
                        <a:spcAft>
                          <a:spcPts val="0"/>
                        </a:spcAft>
                        <a:buClr>
                          <a:srgbClr val="000000"/>
                        </a:buClr>
                        <a:buSzPts val="1800"/>
                        <a:buFont typeface="Arial"/>
                        <a:buNone/>
                      </a:pPr>
                      <a:r>
                        <a:rPr lang="en" sz="1800" u="none" strike="noStrike" cap="none">
                          <a:latin typeface="Abel"/>
                          <a:ea typeface="Abel"/>
                          <a:cs typeface="Abel"/>
                          <a:sym typeface="Abel"/>
                        </a:rPr>
                        <a:t>[identify related screening data, consider ABC data, consider staff/student/family referral information]</a:t>
                      </a:r>
                      <a:endParaRPr sz="1800" u="none" strike="noStrike" cap="none">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731475">
                <a:tc>
                  <a:txBody>
                    <a:bodyPr/>
                    <a:lstStyle/>
                    <a:p>
                      <a:pPr marL="476250" marR="0" lvl="0" indent="0" algn="ctr" rtl="0">
                        <a:lnSpc>
                          <a:spcPct val="100000"/>
                        </a:lnSpc>
                        <a:spcBef>
                          <a:spcPts val="0"/>
                        </a:spcBef>
                        <a:spcAft>
                          <a:spcPts val="0"/>
                        </a:spcAft>
                        <a:buClr>
                          <a:srgbClr val="000000"/>
                        </a:buClr>
                        <a:buSzPts val="1600"/>
                        <a:buFont typeface="Arial"/>
                        <a:buNone/>
                      </a:pPr>
                      <a:r>
                        <a:rPr lang="en" sz="1600" b="1" i="1" u="none" strike="noStrike" cap="none">
                          <a:solidFill>
                            <a:schemeClr val="dk1"/>
                          </a:solidFill>
                          <a:latin typeface="Abel"/>
                          <a:ea typeface="Abel"/>
                          <a:cs typeface="Abel"/>
                          <a:sym typeface="Abel"/>
                        </a:rPr>
                        <a:t>ON</a:t>
                      </a:r>
                      <a:endParaRPr sz="1600" b="1" i="1" u="none" strike="noStrike" cap="none">
                        <a:solidFill>
                          <a:schemeClr val="dk1"/>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gridSpan="3">
                  <a:txBody>
                    <a:bodyPr/>
                    <a:lstStyle/>
                    <a:p>
                      <a:pPr marL="0" marR="0" lvl="0" indent="0" algn="l" rtl="0">
                        <a:lnSpc>
                          <a:spcPct val="100000"/>
                        </a:lnSpc>
                        <a:spcBef>
                          <a:spcPts val="0"/>
                        </a:spcBef>
                        <a:spcAft>
                          <a:spcPts val="0"/>
                        </a:spcAft>
                        <a:buClr>
                          <a:srgbClr val="000000"/>
                        </a:buClr>
                        <a:buSzPts val="1800"/>
                        <a:buFont typeface="Arial"/>
                        <a:buNone/>
                      </a:pPr>
                      <a:r>
                        <a:rPr lang="en" sz="1800" u="none" strike="noStrike" cap="none">
                          <a:latin typeface="Abel"/>
                          <a:ea typeface="Abel"/>
                          <a:cs typeface="Abel"/>
                          <a:sym typeface="Abel"/>
                        </a:rPr>
                        <a:t>[identify what it looks like if the student is “on progress” with the skills being taught, reinforced]</a:t>
                      </a:r>
                      <a:endParaRPr sz="1800" u="none" strike="noStrike" cap="none">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750050">
                <a:tc>
                  <a:txBody>
                    <a:bodyPr/>
                    <a:lstStyle/>
                    <a:p>
                      <a:pPr marL="476250" marR="0" lvl="0" indent="0" algn="ctr" rtl="0">
                        <a:lnSpc>
                          <a:spcPct val="100000"/>
                        </a:lnSpc>
                        <a:spcBef>
                          <a:spcPts val="0"/>
                        </a:spcBef>
                        <a:spcAft>
                          <a:spcPts val="0"/>
                        </a:spcAft>
                        <a:buClr>
                          <a:srgbClr val="000000"/>
                        </a:buClr>
                        <a:buSzPts val="1600"/>
                        <a:buFont typeface="Arial"/>
                        <a:buNone/>
                      </a:pPr>
                      <a:r>
                        <a:rPr lang="en" sz="1600" b="1" i="1" u="none" strike="noStrike" cap="none">
                          <a:solidFill>
                            <a:schemeClr val="dk1"/>
                          </a:solidFill>
                          <a:latin typeface="Abel"/>
                          <a:ea typeface="Abel"/>
                          <a:cs typeface="Abel"/>
                          <a:sym typeface="Abel"/>
                        </a:rPr>
                        <a:t>OUT</a:t>
                      </a:r>
                      <a:endParaRPr sz="1600" b="1" i="1" u="none" strike="noStrike" cap="none">
                        <a:solidFill>
                          <a:schemeClr val="dk1"/>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gridSpan="3">
                  <a:txBody>
                    <a:bodyPr/>
                    <a:lstStyle/>
                    <a:p>
                      <a:pPr marL="0" lvl="0" indent="0" algn="l" rtl="0">
                        <a:spcBef>
                          <a:spcPts val="0"/>
                        </a:spcBef>
                        <a:spcAft>
                          <a:spcPts val="0"/>
                        </a:spcAft>
                        <a:buNone/>
                      </a:pPr>
                      <a:endParaRPr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632" name="Google Shape;632;g25a7d83c6e0_0_322"/>
          <p:cNvSpPr/>
          <p:nvPr/>
        </p:nvSpPr>
        <p:spPr>
          <a:xfrm>
            <a:off x="103275" y="3347000"/>
            <a:ext cx="8978700" cy="830100"/>
          </a:xfrm>
          <a:prstGeom prst="roundRect">
            <a:avLst>
              <a:gd name="adj" fmla="val 16667"/>
            </a:avLst>
          </a:prstGeom>
          <a:noFill/>
          <a:ln w="76200"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g25a7d83c6e0_0_335"/>
          <p:cNvSpPr txBox="1">
            <a:spLocks noGrp="1"/>
          </p:cNvSpPr>
          <p:nvPr>
            <p:ph type="title"/>
          </p:nvPr>
        </p:nvSpPr>
        <p:spPr>
          <a:xfrm>
            <a:off x="190300" y="407675"/>
            <a:ext cx="2446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“Intervention Grid”</a:t>
            </a:r>
            <a:endParaRPr/>
          </a:p>
          <a:p>
            <a:pPr marL="0" lvl="0" indent="0" algn="l" rtl="0">
              <a:spcBef>
                <a:spcPts val="0"/>
              </a:spcBef>
              <a:spcAft>
                <a:spcPts val="0"/>
              </a:spcAft>
              <a:buNone/>
            </a:pPr>
            <a:endParaRPr/>
          </a:p>
          <a:p>
            <a:pPr marL="0" lvl="0" indent="0" algn="l" rtl="0">
              <a:spcBef>
                <a:spcPts val="0"/>
              </a:spcBef>
              <a:spcAft>
                <a:spcPts val="0"/>
              </a:spcAft>
              <a:buNone/>
            </a:pPr>
            <a:r>
              <a:rPr lang="en"/>
              <a:t>Michigan</a:t>
            </a:r>
            <a:endParaRPr/>
          </a:p>
        </p:txBody>
      </p:sp>
      <p:graphicFrame>
        <p:nvGraphicFramePr>
          <p:cNvPr id="638" name="Google Shape;638;g25a7d83c6e0_0_335"/>
          <p:cNvGraphicFramePr/>
          <p:nvPr/>
        </p:nvGraphicFramePr>
        <p:xfrm>
          <a:off x="2357175" y="337525"/>
          <a:ext cx="3000000" cy="3000000"/>
        </p:xfrm>
        <a:graphic>
          <a:graphicData uri="http://schemas.openxmlformats.org/drawingml/2006/table">
            <a:tbl>
              <a:tblPr>
                <a:noFill/>
                <a:tableStyleId>{C48C318C-F7FA-4459-B29A-DD2CE91ECA4A}</a:tableStyleId>
              </a:tblPr>
              <a:tblGrid>
                <a:gridCol w="1391025">
                  <a:extLst>
                    <a:ext uri="{9D8B030D-6E8A-4147-A177-3AD203B41FA5}">
                      <a16:colId xmlns:a16="http://schemas.microsoft.com/office/drawing/2014/main" val="20000"/>
                    </a:ext>
                  </a:extLst>
                </a:gridCol>
                <a:gridCol w="5167700">
                  <a:extLst>
                    <a:ext uri="{9D8B030D-6E8A-4147-A177-3AD203B41FA5}">
                      <a16:colId xmlns:a16="http://schemas.microsoft.com/office/drawing/2014/main" val="20001"/>
                    </a:ext>
                  </a:extLst>
                </a:gridCol>
              </a:tblGrid>
              <a:tr h="432350">
                <a:tc>
                  <a:txBody>
                    <a:bodyPr/>
                    <a:lstStyle/>
                    <a:p>
                      <a:pPr marL="0" lvl="0" indent="0" algn="l" rtl="0">
                        <a:lnSpc>
                          <a:spcPct val="100000"/>
                        </a:lnSpc>
                        <a:spcBef>
                          <a:spcPts val="0"/>
                        </a:spcBef>
                        <a:spcAft>
                          <a:spcPts val="600"/>
                        </a:spcAft>
                        <a:buNone/>
                      </a:pPr>
                      <a:r>
                        <a:rPr lang="en" sz="1600" b="1"/>
                        <a:t>Intervention</a:t>
                      </a:r>
                      <a:endParaRPr sz="1600" b="1"/>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DBE5F1"/>
                    </a:solidFill>
                  </a:tcPr>
                </a:tc>
                <a:tc>
                  <a:txBody>
                    <a:bodyPr/>
                    <a:lstStyle/>
                    <a:p>
                      <a:pPr marL="0" lvl="0" indent="0" algn="l" rtl="0">
                        <a:lnSpc>
                          <a:spcPct val="100000"/>
                        </a:lnSpc>
                        <a:spcBef>
                          <a:spcPts val="0"/>
                        </a:spcBef>
                        <a:spcAft>
                          <a:spcPts val="600"/>
                        </a:spcAft>
                        <a:buNone/>
                      </a:pPr>
                      <a:r>
                        <a:rPr lang="en" sz="1600">
                          <a:solidFill>
                            <a:srgbClr val="2E75B5"/>
                          </a:solidFill>
                        </a:rPr>
                        <a:t>[Intervention Name]</a:t>
                      </a:r>
                      <a:endParaRPr sz="1600">
                        <a:solidFill>
                          <a:srgbClr val="2E75B5"/>
                        </a:solidFill>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665750">
                <a:tc>
                  <a:txBody>
                    <a:bodyPr/>
                    <a:lstStyle/>
                    <a:p>
                      <a:pPr marL="0" lvl="0" indent="0" algn="l" rtl="0">
                        <a:lnSpc>
                          <a:spcPct val="100000"/>
                        </a:lnSpc>
                        <a:spcBef>
                          <a:spcPts val="0"/>
                        </a:spcBef>
                        <a:spcAft>
                          <a:spcPts val="600"/>
                        </a:spcAft>
                        <a:buNone/>
                      </a:pPr>
                      <a:r>
                        <a:rPr lang="en" sz="1600" b="1"/>
                        <a:t>Description</a:t>
                      </a:r>
                      <a:endParaRPr sz="1600" b="1"/>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DBE5F1"/>
                    </a:solidFill>
                  </a:tcPr>
                </a:tc>
                <a:tc>
                  <a:txBody>
                    <a:bodyPr/>
                    <a:lstStyle/>
                    <a:p>
                      <a:pPr marL="0" lvl="0" indent="0" algn="l" rtl="0">
                        <a:lnSpc>
                          <a:spcPct val="100000"/>
                        </a:lnSpc>
                        <a:spcBef>
                          <a:spcPts val="0"/>
                        </a:spcBef>
                        <a:spcAft>
                          <a:spcPts val="0"/>
                        </a:spcAft>
                        <a:buNone/>
                      </a:pPr>
                      <a:r>
                        <a:rPr lang="en" sz="1600">
                          <a:solidFill>
                            <a:srgbClr val="2E75B5"/>
                          </a:solidFill>
                        </a:rPr>
                        <a:t>[Description]</a:t>
                      </a:r>
                      <a:endParaRPr sz="1600">
                        <a:solidFill>
                          <a:srgbClr val="2E75B5"/>
                        </a:solidFill>
                      </a:endParaRPr>
                    </a:p>
                    <a:p>
                      <a:pPr marL="0" lvl="0" indent="0" algn="l" rtl="0">
                        <a:lnSpc>
                          <a:spcPct val="100000"/>
                        </a:lnSpc>
                        <a:spcBef>
                          <a:spcPts val="600"/>
                        </a:spcBef>
                        <a:spcAft>
                          <a:spcPts val="600"/>
                        </a:spcAft>
                        <a:buNone/>
                      </a:pPr>
                      <a:r>
                        <a:rPr lang="en" sz="1600" b="1"/>
                        <a:t>Function</a:t>
                      </a:r>
                      <a:r>
                        <a:rPr lang="en" sz="1600"/>
                        <a:t>:</a:t>
                      </a:r>
                      <a:r>
                        <a:rPr lang="en" sz="1600">
                          <a:solidFill>
                            <a:srgbClr val="2E75B5"/>
                          </a:solidFill>
                        </a:rPr>
                        <a:t> [Description]</a:t>
                      </a:r>
                      <a:endParaRPr sz="1600">
                        <a:solidFill>
                          <a:srgbClr val="2E75B5"/>
                        </a:solidFill>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85800">
                <a:tc>
                  <a:txBody>
                    <a:bodyPr/>
                    <a:lstStyle/>
                    <a:p>
                      <a:pPr marL="0" lvl="0" indent="0" algn="l" rtl="0">
                        <a:lnSpc>
                          <a:spcPct val="100000"/>
                        </a:lnSpc>
                        <a:spcBef>
                          <a:spcPts val="0"/>
                        </a:spcBef>
                        <a:spcAft>
                          <a:spcPts val="600"/>
                        </a:spcAft>
                        <a:buNone/>
                      </a:pPr>
                      <a:r>
                        <a:rPr lang="en" sz="1600" b="1"/>
                        <a:t>Entrance Criteria</a:t>
                      </a:r>
                      <a:endParaRPr sz="1600" b="1"/>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DBE5F1"/>
                    </a:solidFill>
                  </a:tcPr>
                </a:tc>
                <a:tc>
                  <a:txBody>
                    <a:bodyPr/>
                    <a:lstStyle/>
                    <a:p>
                      <a:pPr marL="0" lvl="0" indent="0" algn="l" rtl="0">
                        <a:spcBef>
                          <a:spcPts val="0"/>
                        </a:spcBef>
                        <a:spcAft>
                          <a:spcPts val="600"/>
                        </a:spcAft>
                        <a:buNone/>
                      </a:pPr>
                      <a:r>
                        <a:rPr lang="en" sz="1600">
                          <a:solidFill>
                            <a:srgbClr val="2E75B5"/>
                          </a:solidFill>
                        </a:rPr>
                        <a:t>[Description]</a:t>
                      </a:r>
                      <a:endParaRPr sz="1600">
                        <a:solidFill>
                          <a:srgbClr val="2E75B5"/>
                        </a:solidFill>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31475">
                <a:tc>
                  <a:txBody>
                    <a:bodyPr/>
                    <a:lstStyle/>
                    <a:p>
                      <a:pPr marL="0" lvl="0" indent="0" algn="l" rtl="0">
                        <a:lnSpc>
                          <a:spcPct val="100000"/>
                        </a:lnSpc>
                        <a:spcBef>
                          <a:spcPts val="0"/>
                        </a:spcBef>
                        <a:spcAft>
                          <a:spcPts val="600"/>
                        </a:spcAft>
                        <a:buNone/>
                      </a:pPr>
                      <a:r>
                        <a:rPr lang="en" sz="1600" b="1"/>
                        <a:t>Permission</a:t>
                      </a:r>
                      <a:endParaRPr sz="1600" b="1"/>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DBE5F1"/>
                    </a:solidFill>
                  </a:tcPr>
                </a:tc>
                <a:tc>
                  <a:txBody>
                    <a:bodyPr/>
                    <a:lstStyle/>
                    <a:p>
                      <a:pPr marL="0" lvl="0" indent="0" algn="l" rtl="0">
                        <a:spcBef>
                          <a:spcPts val="0"/>
                        </a:spcBef>
                        <a:spcAft>
                          <a:spcPts val="600"/>
                        </a:spcAft>
                        <a:buNone/>
                      </a:pPr>
                      <a:r>
                        <a:rPr lang="en" sz="1600">
                          <a:solidFill>
                            <a:srgbClr val="2E75B5"/>
                          </a:solidFill>
                        </a:rPr>
                        <a:t>[Description]</a:t>
                      </a:r>
                      <a:endParaRPr sz="1600">
                        <a:solidFill>
                          <a:srgbClr val="2E75B5"/>
                        </a:solidFill>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698950">
                <a:tc>
                  <a:txBody>
                    <a:bodyPr/>
                    <a:lstStyle/>
                    <a:p>
                      <a:pPr marL="0" lvl="0" indent="0" algn="l" rtl="0">
                        <a:lnSpc>
                          <a:spcPct val="100000"/>
                        </a:lnSpc>
                        <a:spcBef>
                          <a:spcPts val="0"/>
                        </a:spcBef>
                        <a:spcAft>
                          <a:spcPts val="600"/>
                        </a:spcAft>
                        <a:buNone/>
                      </a:pPr>
                      <a:r>
                        <a:rPr lang="en" sz="1600" b="1"/>
                        <a:t>Progress Monitoring Data</a:t>
                      </a:r>
                      <a:endParaRPr sz="1600" b="1"/>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DBE5F1"/>
                    </a:solidFill>
                  </a:tcPr>
                </a:tc>
                <a:tc>
                  <a:txBody>
                    <a:bodyPr/>
                    <a:lstStyle/>
                    <a:p>
                      <a:pPr marL="0" lvl="0" indent="0" algn="l" rtl="0">
                        <a:lnSpc>
                          <a:spcPct val="100000"/>
                        </a:lnSpc>
                        <a:spcBef>
                          <a:spcPts val="0"/>
                        </a:spcBef>
                        <a:spcAft>
                          <a:spcPts val="0"/>
                        </a:spcAft>
                        <a:buNone/>
                      </a:pPr>
                      <a:r>
                        <a:rPr lang="en" sz="1600" b="1"/>
                        <a:t>Student Data: </a:t>
                      </a:r>
                      <a:r>
                        <a:rPr lang="en" sz="1600" b="1">
                          <a:solidFill>
                            <a:srgbClr val="2E75B5"/>
                          </a:solidFill>
                        </a:rPr>
                        <a:t> </a:t>
                      </a:r>
                      <a:r>
                        <a:rPr lang="en" sz="1600">
                          <a:solidFill>
                            <a:srgbClr val="2E75B5"/>
                          </a:solidFill>
                        </a:rPr>
                        <a:t>[Description]</a:t>
                      </a:r>
                      <a:endParaRPr sz="1600">
                        <a:solidFill>
                          <a:srgbClr val="2E75B5"/>
                        </a:solidFill>
                      </a:endParaRPr>
                    </a:p>
                    <a:p>
                      <a:pPr marL="0" lvl="0" indent="0" algn="l" rtl="0">
                        <a:lnSpc>
                          <a:spcPct val="100000"/>
                        </a:lnSpc>
                        <a:spcBef>
                          <a:spcPts val="600"/>
                        </a:spcBef>
                        <a:spcAft>
                          <a:spcPts val="600"/>
                        </a:spcAft>
                        <a:buNone/>
                      </a:pPr>
                      <a:r>
                        <a:rPr lang="en" sz="1600" b="1"/>
                        <a:t>Implementation Fidelity Data:</a:t>
                      </a:r>
                      <a:r>
                        <a:rPr lang="en" sz="1600" b="1">
                          <a:solidFill>
                            <a:srgbClr val="2E75B5"/>
                          </a:solidFill>
                        </a:rPr>
                        <a:t> </a:t>
                      </a:r>
                      <a:r>
                        <a:rPr lang="en" sz="1600">
                          <a:solidFill>
                            <a:srgbClr val="2E75B5"/>
                          </a:solidFill>
                        </a:rPr>
                        <a:t>[Description]</a:t>
                      </a:r>
                      <a:endParaRPr sz="1600">
                        <a:solidFill>
                          <a:srgbClr val="2E75B5"/>
                        </a:solidFill>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1157725">
                <a:tc>
                  <a:txBody>
                    <a:bodyPr/>
                    <a:lstStyle/>
                    <a:p>
                      <a:pPr marL="0" lvl="0" indent="0" algn="l" rtl="0">
                        <a:lnSpc>
                          <a:spcPct val="100000"/>
                        </a:lnSpc>
                        <a:spcBef>
                          <a:spcPts val="0"/>
                        </a:spcBef>
                        <a:spcAft>
                          <a:spcPts val="600"/>
                        </a:spcAft>
                        <a:buNone/>
                      </a:pPr>
                      <a:r>
                        <a:rPr lang="en" sz="1600" b="1"/>
                        <a:t>Decision Rules</a:t>
                      </a:r>
                      <a:endParaRPr sz="1600" b="1"/>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DBE5F1"/>
                    </a:solidFill>
                  </a:tcPr>
                </a:tc>
                <a:tc>
                  <a:txBody>
                    <a:bodyPr/>
                    <a:lstStyle/>
                    <a:p>
                      <a:pPr marL="0" lvl="0" indent="0" algn="l" rtl="0">
                        <a:lnSpc>
                          <a:spcPct val="100000"/>
                        </a:lnSpc>
                        <a:spcBef>
                          <a:spcPts val="0"/>
                        </a:spcBef>
                        <a:spcAft>
                          <a:spcPts val="0"/>
                        </a:spcAft>
                        <a:buNone/>
                      </a:pPr>
                      <a:r>
                        <a:rPr lang="en" sz="1600" b="1" dirty="0"/>
                        <a:t>Maintain: </a:t>
                      </a:r>
                      <a:r>
                        <a:rPr lang="en" sz="1600" dirty="0">
                          <a:solidFill>
                            <a:srgbClr val="2E75B5"/>
                          </a:solidFill>
                        </a:rPr>
                        <a:t>[Description]</a:t>
                      </a:r>
                      <a:endParaRPr sz="1600" dirty="0">
                        <a:solidFill>
                          <a:srgbClr val="2E75B5"/>
                        </a:solidFill>
                      </a:endParaRPr>
                    </a:p>
                    <a:p>
                      <a:pPr marL="0" lvl="0" indent="0" algn="l" rtl="0">
                        <a:lnSpc>
                          <a:spcPct val="100000"/>
                        </a:lnSpc>
                        <a:spcBef>
                          <a:spcPts val="600"/>
                        </a:spcBef>
                        <a:spcAft>
                          <a:spcPts val="0"/>
                        </a:spcAft>
                        <a:buNone/>
                      </a:pPr>
                      <a:r>
                        <a:rPr lang="en" sz="1600" b="1" dirty="0"/>
                        <a:t>Fade: </a:t>
                      </a:r>
                      <a:r>
                        <a:rPr lang="en" sz="1600" dirty="0">
                          <a:solidFill>
                            <a:srgbClr val="2E75B5"/>
                          </a:solidFill>
                        </a:rPr>
                        <a:t>[Description]</a:t>
                      </a:r>
                      <a:endParaRPr sz="1600" dirty="0">
                        <a:solidFill>
                          <a:srgbClr val="2E75B5"/>
                        </a:solidFill>
                      </a:endParaRPr>
                    </a:p>
                    <a:p>
                      <a:pPr marL="0" lvl="0" indent="0" algn="l" rtl="0">
                        <a:lnSpc>
                          <a:spcPct val="100000"/>
                        </a:lnSpc>
                        <a:spcBef>
                          <a:spcPts val="600"/>
                        </a:spcBef>
                        <a:spcAft>
                          <a:spcPts val="600"/>
                        </a:spcAft>
                        <a:buNone/>
                      </a:pPr>
                      <a:r>
                        <a:rPr lang="en" sz="1600" b="1" dirty="0"/>
                        <a:t>Alter: </a:t>
                      </a:r>
                      <a:r>
                        <a:rPr lang="en" sz="1600" dirty="0">
                          <a:solidFill>
                            <a:srgbClr val="2E75B5"/>
                          </a:solidFill>
                        </a:rPr>
                        <a:t>[Description]</a:t>
                      </a:r>
                      <a:endParaRPr sz="1600" dirty="0">
                        <a:solidFill>
                          <a:srgbClr val="2E75B5"/>
                        </a:solidFill>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639" name="Google Shape;639;g25a7d83c6e0_0_335"/>
          <p:cNvSpPr/>
          <p:nvPr/>
        </p:nvSpPr>
        <p:spPr>
          <a:xfrm>
            <a:off x="3620300" y="3648250"/>
            <a:ext cx="2634900" cy="1137000"/>
          </a:xfrm>
          <a:prstGeom prst="roundRect">
            <a:avLst>
              <a:gd name="adj" fmla="val 16667"/>
            </a:avLst>
          </a:prstGeom>
          <a:noFill/>
          <a:ln w="114300"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644" name="Google Shape;644;g25be4e79794_10_32"/>
          <p:cNvPicPr preferRelativeResize="0"/>
          <p:nvPr/>
        </p:nvPicPr>
        <p:blipFill>
          <a:blip r:embed="rId3">
            <a:alphaModFix/>
          </a:blip>
          <a:stretch>
            <a:fillRect/>
          </a:stretch>
        </p:blipFill>
        <p:spPr>
          <a:xfrm>
            <a:off x="152400" y="152400"/>
            <a:ext cx="8920149" cy="4638475"/>
          </a:xfrm>
          <a:prstGeom prst="rect">
            <a:avLst/>
          </a:prstGeom>
          <a:noFill/>
          <a:ln>
            <a:noFill/>
          </a:ln>
        </p:spPr>
      </p:pic>
      <p:sp>
        <p:nvSpPr>
          <p:cNvPr id="645" name="Google Shape;645;g25be4e79794_10_32"/>
          <p:cNvSpPr/>
          <p:nvPr/>
        </p:nvSpPr>
        <p:spPr>
          <a:xfrm>
            <a:off x="6018375" y="2151750"/>
            <a:ext cx="3054300" cy="932100"/>
          </a:xfrm>
          <a:prstGeom prst="roundRect">
            <a:avLst>
              <a:gd name="adj" fmla="val 16667"/>
            </a:avLst>
          </a:prstGeom>
          <a:noFill/>
          <a:ln w="1143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99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g25a7d83c6e0_0_3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651" name="Google Shape;651;g25a7d83c6e0_0_3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pic>
        <p:nvPicPr>
          <p:cNvPr id="652" name="Google Shape;652;g25a7d83c6e0_0_328"/>
          <p:cNvPicPr preferRelativeResize="0"/>
          <p:nvPr/>
        </p:nvPicPr>
        <p:blipFill>
          <a:blip r:embed="rId3">
            <a:alphaModFix/>
          </a:blip>
          <a:stretch>
            <a:fillRect/>
          </a:stretch>
        </p:blipFill>
        <p:spPr>
          <a:xfrm>
            <a:off x="0" y="143647"/>
            <a:ext cx="9143999" cy="4856205"/>
          </a:xfrm>
          <a:prstGeom prst="rect">
            <a:avLst/>
          </a:prstGeom>
          <a:noFill/>
          <a:ln>
            <a:noFill/>
          </a:ln>
        </p:spPr>
      </p:pic>
      <p:pic>
        <p:nvPicPr>
          <p:cNvPr id="653" name="Google Shape;653;g25a7d83c6e0_0_328"/>
          <p:cNvPicPr preferRelativeResize="0"/>
          <p:nvPr/>
        </p:nvPicPr>
        <p:blipFill>
          <a:blip r:embed="rId4">
            <a:alphaModFix/>
          </a:blip>
          <a:stretch>
            <a:fillRect/>
          </a:stretch>
        </p:blipFill>
        <p:spPr>
          <a:xfrm>
            <a:off x="129700" y="74725"/>
            <a:ext cx="788525" cy="788525"/>
          </a:xfrm>
          <a:prstGeom prst="rect">
            <a:avLst/>
          </a:prstGeom>
          <a:noFill/>
          <a:ln>
            <a:noFill/>
          </a:ln>
        </p:spPr>
      </p:pic>
      <p:sp>
        <p:nvSpPr>
          <p:cNvPr id="654" name="Google Shape;654;g25a7d83c6e0_0_328"/>
          <p:cNvSpPr/>
          <p:nvPr/>
        </p:nvSpPr>
        <p:spPr>
          <a:xfrm>
            <a:off x="6089700" y="143650"/>
            <a:ext cx="3054300" cy="932100"/>
          </a:xfrm>
          <a:prstGeom prst="roundRect">
            <a:avLst>
              <a:gd name="adj" fmla="val 16667"/>
            </a:avLst>
          </a:prstGeom>
          <a:noFill/>
          <a:ln w="1143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99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graphicFrame>
        <p:nvGraphicFramePr>
          <p:cNvPr id="659" name="Google Shape;659;p19"/>
          <p:cNvGraphicFramePr/>
          <p:nvPr/>
        </p:nvGraphicFramePr>
        <p:xfrm>
          <a:off x="368450" y="509683"/>
          <a:ext cx="3000000" cy="3000000"/>
        </p:xfrm>
        <a:graphic>
          <a:graphicData uri="http://schemas.openxmlformats.org/drawingml/2006/table">
            <a:tbl>
              <a:tblPr>
                <a:noFill/>
                <a:tableStyleId>{31464744-0047-4051-8C89-B57AE3D90864}</a:tableStyleId>
              </a:tblPr>
              <a:tblGrid>
                <a:gridCol w="1668600">
                  <a:extLst>
                    <a:ext uri="{9D8B030D-6E8A-4147-A177-3AD203B41FA5}">
                      <a16:colId xmlns:a16="http://schemas.microsoft.com/office/drawing/2014/main" val="20000"/>
                    </a:ext>
                  </a:extLst>
                </a:gridCol>
                <a:gridCol w="3269425">
                  <a:extLst>
                    <a:ext uri="{9D8B030D-6E8A-4147-A177-3AD203B41FA5}">
                      <a16:colId xmlns:a16="http://schemas.microsoft.com/office/drawing/2014/main" val="20001"/>
                    </a:ext>
                  </a:extLst>
                </a:gridCol>
                <a:gridCol w="1809675">
                  <a:extLst>
                    <a:ext uri="{9D8B030D-6E8A-4147-A177-3AD203B41FA5}">
                      <a16:colId xmlns:a16="http://schemas.microsoft.com/office/drawing/2014/main" val="20002"/>
                    </a:ext>
                  </a:extLst>
                </a:gridCol>
                <a:gridCol w="1794575">
                  <a:extLst>
                    <a:ext uri="{9D8B030D-6E8A-4147-A177-3AD203B41FA5}">
                      <a16:colId xmlns:a16="http://schemas.microsoft.com/office/drawing/2014/main" val="20003"/>
                    </a:ext>
                  </a:extLst>
                </a:gridCol>
              </a:tblGrid>
              <a:tr h="1051525">
                <a:tc>
                  <a:txBody>
                    <a:bodyPr/>
                    <a:lstStyle/>
                    <a:p>
                      <a:pPr marL="0" marR="0" lvl="0" indent="0" algn="ctr" rtl="0">
                        <a:lnSpc>
                          <a:spcPct val="100000"/>
                        </a:lnSpc>
                        <a:spcBef>
                          <a:spcPts val="0"/>
                        </a:spcBef>
                        <a:spcAft>
                          <a:spcPts val="0"/>
                        </a:spcAft>
                        <a:buClr>
                          <a:schemeClr val="dk1"/>
                        </a:buClr>
                        <a:buSzPts val="1100"/>
                        <a:buFont typeface="Arial"/>
                        <a:buNone/>
                      </a:pPr>
                      <a:r>
                        <a:rPr lang="en" sz="1900" b="1" u="none" strike="noStrike" cap="none">
                          <a:solidFill>
                            <a:schemeClr val="dk1"/>
                          </a:solidFill>
                          <a:latin typeface="Abel"/>
                          <a:ea typeface="Abel"/>
                          <a:cs typeface="Abel"/>
                          <a:sym typeface="Abel"/>
                        </a:rPr>
                        <a:t>Current Tier 2 Interventions</a:t>
                      </a:r>
                      <a:endParaRPr sz="1900" u="none" strike="noStrike" cap="none">
                        <a:latin typeface="Abel"/>
                        <a:ea typeface="Abel"/>
                        <a:cs typeface="Abel"/>
                        <a:sym typeface="Abel"/>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r>
                        <a:rPr lang="en" sz="1900" b="1" u="none" strike="noStrike" cap="none">
                          <a:latin typeface="Abel"/>
                          <a:ea typeface="Abel"/>
                          <a:cs typeface="Abel"/>
                          <a:sym typeface="Abel"/>
                        </a:rPr>
                        <a:t>Skills Taught (Addressing </a:t>
                      </a:r>
                      <a:r>
                        <a:rPr lang="en" sz="1900" b="1" u="none" strike="noStrike" cap="none">
                          <a:solidFill>
                            <a:schemeClr val="dk1"/>
                          </a:solidFill>
                          <a:latin typeface="Abel"/>
                          <a:ea typeface="Abel"/>
                          <a:cs typeface="Abel"/>
                          <a:sym typeface="Abel"/>
                        </a:rPr>
                        <a:t>Externalizing, Internalizing, a/o General Needs), Skills Being </a:t>
                      </a:r>
                      <a:r>
                        <a:rPr lang="en" sz="1900" b="1" u="none" strike="noStrike" cap="none">
                          <a:latin typeface="Abel"/>
                          <a:ea typeface="Abel"/>
                          <a:cs typeface="Abel"/>
                          <a:sym typeface="Abel"/>
                        </a:rPr>
                        <a:t>R+</a:t>
                      </a:r>
                      <a:endParaRPr sz="1900" b="1" u="none" strike="noStrike" cap="none">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r>
                        <a:rPr lang="en" sz="1900" b="1" u="none" strike="noStrike" cap="none">
                          <a:latin typeface="Abel"/>
                          <a:ea typeface="Abel"/>
                          <a:cs typeface="Abel"/>
                          <a:sym typeface="Abel"/>
                        </a:rPr>
                        <a:t>Coordinator</a:t>
                      </a:r>
                      <a:endParaRPr sz="1900" b="1" u="none" strike="noStrike" cap="none">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r>
                        <a:rPr lang="en" sz="1900" b="1" u="none" strike="noStrike" cap="none">
                          <a:latin typeface="Abel"/>
                          <a:ea typeface="Abel"/>
                          <a:cs typeface="Abel"/>
                          <a:sym typeface="Abel"/>
                        </a:rPr>
                        <a:t>When/ Where</a:t>
                      </a:r>
                      <a:endParaRPr sz="1900" b="1" u="none" strike="noStrike" cap="none">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792450">
                <a:tc>
                  <a:txBody>
                    <a:bodyPr/>
                    <a:lstStyle/>
                    <a:p>
                      <a:pPr marL="114300" marR="0" lvl="0" indent="0" algn="l" rtl="0">
                        <a:lnSpc>
                          <a:spcPct val="100000"/>
                        </a:lnSpc>
                        <a:spcBef>
                          <a:spcPts val="0"/>
                        </a:spcBef>
                        <a:spcAft>
                          <a:spcPts val="0"/>
                        </a:spcAft>
                        <a:buClr>
                          <a:srgbClr val="000000"/>
                        </a:buClr>
                        <a:buSzPts val="2000"/>
                        <a:buFont typeface="Arial"/>
                        <a:buNone/>
                      </a:pPr>
                      <a:r>
                        <a:rPr lang="en" sz="2000" b="1" i="1" u="none" strike="noStrike" cap="none">
                          <a:solidFill>
                            <a:srgbClr val="0070C0"/>
                          </a:solidFill>
                          <a:latin typeface="Abel"/>
                          <a:ea typeface="Abel"/>
                          <a:cs typeface="Abel"/>
                          <a:sym typeface="Abel"/>
                        </a:rPr>
                        <a:t>Check In - Check Out</a:t>
                      </a:r>
                      <a:endParaRPr sz="2000" b="1" i="1" u="none" strike="noStrike" cap="none">
                        <a:solidFill>
                          <a:srgbClr val="0070C0"/>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1800" i="1" u="none" strike="noStrike" cap="none">
                          <a:solidFill>
                            <a:srgbClr val="0070C0"/>
                          </a:solidFill>
                          <a:latin typeface="Abel"/>
                          <a:ea typeface="Abel"/>
                          <a:cs typeface="Abel"/>
                          <a:sym typeface="Abel"/>
                        </a:rPr>
                        <a:t>Description Filled in Here</a:t>
                      </a:r>
                      <a:endParaRPr sz="1800" i="1" u="none" strike="noStrike" cap="none">
                        <a:solidFill>
                          <a:srgbClr val="0070C0"/>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700"/>
                        <a:buFont typeface="Arial"/>
                        <a:buNone/>
                      </a:pPr>
                      <a:r>
                        <a:rPr lang="en" sz="1700" i="1" u="none" strike="noStrike" cap="none">
                          <a:solidFill>
                            <a:srgbClr val="0070C0"/>
                          </a:solidFill>
                          <a:latin typeface="Abel"/>
                          <a:ea typeface="Abel"/>
                          <a:cs typeface="Abel"/>
                          <a:sym typeface="Abel"/>
                        </a:rPr>
                        <a:t>Name Here</a:t>
                      </a:r>
                      <a:endParaRPr sz="1700" i="1" u="none" strike="noStrike" cap="none">
                        <a:solidFill>
                          <a:srgbClr val="0070C0"/>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700"/>
                        <a:buFont typeface="Arial"/>
                        <a:buNone/>
                      </a:pPr>
                      <a:r>
                        <a:rPr lang="en" sz="1700" u="none" strike="noStrike" cap="none">
                          <a:solidFill>
                            <a:srgbClr val="0070C0"/>
                          </a:solidFill>
                          <a:latin typeface="Abel"/>
                          <a:ea typeface="Abel"/>
                          <a:cs typeface="Abel"/>
                          <a:sym typeface="Abel"/>
                        </a:rPr>
                        <a:t>Schedule Here</a:t>
                      </a:r>
                      <a:endParaRPr sz="1700" u="none" strike="noStrike" cap="none">
                        <a:solidFill>
                          <a:srgbClr val="0070C0"/>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646225">
                <a:tc>
                  <a:txBody>
                    <a:bodyPr/>
                    <a:lstStyle/>
                    <a:p>
                      <a:pPr marL="476250" marR="0" lvl="0" indent="0" algn="ctr" rtl="0">
                        <a:lnSpc>
                          <a:spcPct val="100000"/>
                        </a:lnSpc>
                        <a:spcBef>
                          <a:spcPts val="0"/>
                        </a:spcBef>
                        <a:spcAft>
                          <a:spcPts val="0"/>
                        </a:spcAft>
                        <a:buClr>
                          <a:srgbClr val="000000"/>
                        </a:buClr>
                        <a:buSzPts val="1600"/>
                        <a:buFont typeface="Arial"/>
                        <a:buNone/>
                      </a:pPr>
                      <a:r>
                        <a:rPr lang="en" sz="1600" b="1" i="1" u="none" strike="noStrike" cap="none">
                          <a:solidFill>
                            <a:schemeClr val="dk1"/>
                          </a:solidFill>
                          <a:latin typeface="Abel"/>
                          <a:ea typeface="Abel"/>
                          <a:cs typeface="Abel"/>
                          <a:sym typeface="Abel"/>
                        </a:rPr>
                        <a:t>IN</a:t>
                      </a:r>
                      <a:endParaRPr sz="1600" b="1" i="1" u="none" strike="noStrike" cap="none">
                        <a:solidFill>
                          <a:schemeClr val="dk1"/>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gridSpan="3">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Frequent low-level behavior problems (e.g. attendance,  across settings. Teacher/parent recommendation(s)  during grade-level meeting AND/OR more than 3 ODRs in a one-month period. Student seeks attention.</a:t>
                      </a:r>
                      <a:endParaRPr sz="1400"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731475">
                <a:tc>
                  <a:txBody>
                    <a:bodyPr/>
                    <a:lstStyle/>
                    <a:p>
                      <a:pPr marL="476250" marR="0" lvl="0" indent="0" algn="ctr" rtl="0">
                        <a:lnSpc>
                          <a:spcPct val="100000"/>
                        </a:lnSpc>
                        <a:spcBef>
                          <a:spcPts val="0"/>
                        </a:spcBef>
                        <a:spcAft>
                          <a:spcPts val="0"/>
                        </a:spcAft>
                        <a:buClr>
                          <a:srgbClr val="000000"/>
                        </a:buClr>
                        <a:buSzPts val="1600"/>
                        <a:buFont typeface="Arial"/>
                        <a:buNone/>
                      </a:pPr>
                      <a:r>
                        <a:rPr lang="en" sz="1600" b="1" i="1" u="none" strike="noStrike" cap="none">
                          <a:solidFill>
                            <a:schemeClr val="dk1"/>
                          </a:solidFill>
                          <a:latin typeface="Abel"/>
                          <a:ea typeface="Abel"/>
                          <a:cs typeface="Abel"/>
                          <a:sym typeface="Abel"/>
                        </a:rPr>
                        <a:t>ON</a:t>
                      </a:r>
                      <a:endParaRPr sz="1600" b="1" i="1" u="none" strike="noStrike" cap="none">
                        <a:solidFill>
                          <a:schemeClr val="dk1"/>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gridSpan="3">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Student receives 70% or higher on signed Daily Progress Report (DPR) during the week. </a:t>
                      </a:r>
                      <a:endParaRPr sz="1400"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750050">
                <a:tc>
                  <a:txBody>
                    <a:bodyPr/>
                    <a:lstStyle/>
                    <a:p>
                      <a:pPr marL="476250" marR="0" lvl="0" indent="0" algn="ctr" rtl="0">
                        <a:lnSpc>
                          <a:spcPct val="100000"/>
                        </a:lnSpc>
                        <a:spcBef>
                          <a:spcPts val="0"/>
                        </a:spcBef>
                        <a:spcAft>
                          <a:spcPts val="0"/>
                        </a:spcAft>
                        <a:buClr>
                          <a:srgbClr val="000000"/>
                        </a:buClr>
                        <a:buSzPts val="1600"/>
                        <a:buFont typeface="Arial"/>
                        <a:buNone/>
                      </a:pPr>
                      <a:r>
                        <a:rPr lang="en" sz="1600" b="1" i="1" u="none" strike="noStrike" cap="none">
                          <a:solidFill>
                            <a:schemeClr val="dk1"/>
                          </a:solidFill>
                          <a:latin typeface="Abel"/>
                          <a:ea typeface="Abel"/>
                          <a:cs typeface="Abel"/>
                          <a:sym typeface="Abel"/>
                        </a:rPr>
                        <a:t>OUT</a:t>
                      </a:r>
                      <a:endParaRPr sz="1600" b="1" i="1" u="none" strike="noStrike" cap="none">
                        <a:solidFill>
                          <a:schemeClr val="dk1"/>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gridSpan="3">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dirty="0"/>
                        <a:t>Student receives 70% of higher on signed DPR for 5 days  in a row and  has no new ODRs. Classroom teacher/school counselor  provides recommendation to graduate.</a:t>
                      </a:r>
                      <a:endParaRPr sz="1400" u="none" strike="noStrike" cap="none"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248"/>
        <p:cNvGrpSpPr/>
        <p:nvPr/>
      </p:nvGrpSpPr>
      <p:grpSpPr>
        <a:xfrm>
          <a:off x="0" y="0"/>
          <a:ext cx="0" cy="0"/>
          <a:chOff x="0" y="0"/>
          <a:chExt cx="0" cy="0"/>
        </a:xfrm>
      </p:grpSpPr>
      <p:pic>
        <p:nvPicPr>
          <p:cNvPr id="249" name="Google Shape;249;g25a7d83c6e0_0_347"/>
          <p:cNvPicPr preferRelativeResize="0"/>
          <p:nvPr/>
        </p:nvPicPr>
        <p:blipFill>
          <a:blip r:embed="rId3">
            <a:alphaModFix/>
          </a:blip>
          <a:stretch>
            <a:fillRect/>
          </a:stretch>
        </p:blipFill>
        <p:spPr>
          <a:xfrm>
            <a:off x="2599275" y="648650"/>
            <a:ext cx="3945427" cy="3945427"/>
          </a:xfrm>
          <a:prstGeom prst="rect">
            <a:avLst/>
          </a:prstGeom>
          <a:noFill/>
          <a:ln w="76200" cap="flat" cmpd="sng">
            <a:solidFill>
              <a:srgbClr val="FFC000"/>
            </a:solidFill>
            <a:prstDash val="solid"/>
            <a:round/>
            <a:headEnd type="none" w="sm" len="sm"/>
            <a:tailEnd type="none" w="sm" len="sm"/>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graphicFrame>
        <p:nvGraphicFramePr>
          <p:cNvPr id="664" name="Google Shape;664;g25b7f73bf55_1_2"/>
          <p:cNvGraphicFramePr/>
          <p:nvPr/>
        </p:nvGraphicFramePr>
        <p:xfrm>
          <a:off x="368450" y="509683"/>
          <a:ext cx="3000000" cy="3000000"/>
        </p:xfrm>
        <a:graphic>
          <a:graphicData uri="http://schemas.openxmlformats.org/drawingml/2006/table">
            <a:tbl>
              <a:tblPr>
                <a:noFill/>
                <a:tableStyleId>{31464744-0047-4051-8C89-B57AE3D90864}</a:tableStyleId>
              </a:tblPr>
              <a:tblGrid>
                <a:gridCol w="1668600">
                  <a:extLst>
                    <a:ext uri="{9D8B030D-6E8A-4147-A177-3AD203B41FA5}">
                      <a16:colId xmlns:a16="http://schemas.microsoft.com/office/drawing/2014/main" val="20000"/>
                    </a:ext>
                  </a:extLst>
                </a:gridCol>
                <a:gridCol w="3269425">
                  <a:extLst>
                    <a:ext uri="{9D8B030D-6E8A-4147-A177-3AD203B41FA5}">
                      <a16:colId xmlns:a16="http://schemas.microsoft.com/office/drawing/2014/main" val="20001"/>
                    </a:ext>
                  </a:extLst>
                </a:gridCol>
                <a:gridCol w="1809675">
                  <a:extLst>
                    <a:ext uri="{9D8B030D-6E8A-4147-A177-3AD203B41FA5}">
                      <a16:colId xmlns:a16="http://schemas.microsoft.com/office/drawing/2014/main" val="20002"/>
                    </a:ext>
                  </a:extLst>
                </a:gridCol>
                <a:gridCol w="1794575">
                  <a:extLst>
                    <a:ext uri="{9D8B030D-6E8A-4147-A177-3AD203B41FA5}">
                      <a16:colId xmlns:a16="http://schemas.microsoft.com/office/drawing/2014/main" val="20003"/>
                    </a:ext>
                  </a:extLst>
                </a:gridCol>
              </a:tblGrid>
              <a:tr h="1051525">
                <a:tc>
                  <a:txBody>
                    <a:bodyPr/>
                    <a:lstStyle/>
                    <a:p>
                      <a:pPr marL="0" marR="0" lvl="0" indent="0" algn="ctr" rtl="0">
                        <a:lnSpc>
                          <a:spcPct val="100000"/>
                        </a:lnSpc>
                        <a:spcBef>
                          <a:spcPts val="0"/>
                        </a:spcBef>
                        <a:spcAft>
                          <a:spcPts val="0"/>
                        </a:spcAft>
                        <a:buClr>
                          <a:schemeClr val="dk1"/>
                        </a:buClr>
                        <a:buSzPts val="1100"/>
                        <a:buFont typeface="Arial"/>
                        <a:buNone/>
                      </a:pPr>
                      <a:r>
                        <a:rPr lang="en" sz="1900" b="1" u="none" strike="noStrike" cap="none">
                          <a:solidFill>
                            <a:schemeClr val="dk1"/>
                          </a:solidFill>
                          <a:latin typeface="Abel"/>
                          <a:ea typeface="Abel"/>
                          <a:cs typeface="Abel"/>
                          <a:sym typeface="Abel"/>
                        </a:rPr>
                        <a:t>Current Tier 2 Interventions</a:t>
                      </a:r>
                      <a:endParaRPr sz="1900" u="none" strike="noStrike" cap="none">
                        <a:latin typeface="Abel"/>
                        <a:ea typeface="Abel"/>
                        <a:cs typeface="Abel"/>
                        <a:sym typeface="Abel"/>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r>
                        <a:rPr lang="en" sz="1900" b="1" u="none" strike="noStrike" cap="none">
                          <a:latin typeface="Abel"/>
                          <a:ea typeface="Abel"/>
                          <a:cs typeface="Abel"/>
                          <a:sym typeface="Abel"/>
                        </a:rPr>
                        <a:t>Skills Taught (Addressing </a:t>
                      </a:r>
                      <a:r>
                        <a:rPr lang="en" sz="1900" b="1" u="none" strike="noStrike" cap="none">
                          <a:solidFill>
                            <a:schemeClr val="dk1"/>
                          </a:solidFill>
                          <a:latin typeface="Abel"/>
                          <a:ea typeface="Abel"/>
                          <a:cs typeface="Abel"/>
                          <a:sym typeface="Abel"/>
                        </a:rPr>
                        <a:t>Externalizing, Internalizing, a/o General Needs), Skills Being </a:t>
                      </a:r>
                      <a:r>
                        <a:rPr lang="en" sz="1900" b="1" u="none" strike="noStrike" cap="none">
                          <a:latin typeface="Abel"/>
                          <a:ea typeface="Abel"/>
                          <a:cs typeface="Abel"/>
                          <a:sym typeface="Abel"/>
                        </a:rPr>
                        <a:t>R+</a:t>
                      </a:r>
                      <a:endParaRPr sz="1900" b="1" u="none" strike="noStrike" cap="none">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r>
                        <a:rPr lang="en" sz="1900" b="1" u="none" strike="noStrike" cap="none">
                          <a:latin typeface="Abel"/>
                          <a:ea typeface="Abel"/>
                          <a:cs typeface="Abel"/>
                          <a:sym typeface="Abel"/>
                        </a:rPr>
                        <a:t>Coordinator</a:t>
                      </a:r>
                      <a:endParaRPr sz="1900" b="1" u="none" strike="noStrike" cap="none">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r>
                        <a:rPr lang="en" sz="1900" b="1" u="none" strike="noStrike" cap="none">
                          <a:latin typeface="Abel"/>
                          <a:ea typeface="Abel"/>
                          <a:cs typeface="Abel"/>
                          <a:sym typeface="Abel"/>
                        </a:rPr>
                        <a:t>When/ Where</a:t>
                      </a:r>
                      <a:endParaRPr sz="1900" b="1" u="none" strike="noStrike" cap="none">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792450">
                <a:tc>
                  <a:txBody>
                    <a:bodyPr/>
                    <a:lstStyle/>
                    <a:p>
                      <a:pPr marL="114300" marR="0" lvl="0" indent="0" algn="l" rtl="0">
                        <a:lnSpc>
                          <a:spcPct val="100000"/>
                        </a:lnSpc>
                        <a:spcBef>
                          <a:spcPts val="0"/>
                        </a:spcBef>
                        <a:spcAft>
                          <a:spcPts val="0"/>
                        </a:spcAft>
                        <a:buClr>
                          <a:srgbClr val="000000"/>
                        </a:buClr>
                        <a:buSzPts val="2000"/>
                        <a:buFont typeface="Arial"/>
                        <a:buNone/>
                      </a:pPr>
                      <a:r>
                        <a:rPr lang="en" sz="2000" b="1" i="1" u="none" strike="noStrike" cap="none">
                          <a:solidFill>
                            <a:srgbClr val="0070C0"/>
                          </a:solidFill>
                          <a:latin typeface="Abel"/>
                          <a:ea typeface="Abel"/>
                          <a:cs typeface="Abel"/>
                          <a:sym typeface="Abel"/>
                        </a:rPr>
                        <a:t>Check In - Check Out</a:t>
                      </a:r>
                      <a:endParaRPr sz="2000" b="1" i="1" u="none" strike="noStrike" cap="none">
                        <a:solidFill>
                          <a:srgbClr val="0070C0"/>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1800" i="1" u="none" strike="noStrike" cap="none">
                          <a:solidFill>
                            <a:srgbClr val="0070C0"/>
                          </a:solidFill>
                          <a:latin typeface="Abel"/>
                          <a:ea typeface="Abel"/>
                          <a:cs typeface="Abel"/>
                          <a:sym typeface="Abel"/>
                        </a:rPr>
                        <a:t>Description Filled in Here</a:t>
                      </a:r>
                      <a:endParaRPr sz="1800" i="1" u="none" strike="noStrike" cap="none">
                        <a:solidFill>
                          <a:srgbClr val="0070C0"/>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700"/>
                        <a:buFont typeface="Arial"/>
                        <a:buNone/>
                      </a:pPr>
                      <a:r>
                        <a:rPr lang="en" sz="1700" i="1" u="none" strike="noStrike" cap="none">
                          <a:solidFill>
                            <a:srgbClr val="0070C0"/>
                          </a:solidFill>
                          <a:latin typeface="Abel"/>
                          <a:ea typeface="Abel"/>
                          <a:cs typeface="Abel"/>
                          <a:sym typeface="Abel"/>
                        </a:rPr>
                        <a:t>Name Here</a:t>
                      </a:r>
                      <a:endParaRPr sz="1700" i="1" u="none" strike="noStrike" cap="none">
                        <a:solidFill>
                          <a:srgbClr val="0070C0"/>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700"/>
                        <a:buFont typeface="Arial"/>
                        <a:buNone/>
                      </a:pPr>
                      <a:r>
                        <a:rPr lang="en" sz="1700" u="none" strike="noStrike" cap="none">
                          <a:solidFill>
                            <a:srgbClr val="0070C0"/>
                          </a:solidFill>
                          <a:latin typeface="Abel"/>
                          <a:ea typeface="Abel"/>
                          <a:cs typeface="Abel"/>
                          <a:sym typeface="Abel"/>
                        </a:rPr>
                        <a:t>Schedule Here</a:t>
                      </a:r>
                      <a:endParaRPr sz="1700" u="none" strike="noStrike" cap="none">
                        <a:solidFill>
                          <a:srgbClr val="0070C0"/>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646225">
                <a:tc>
                  <a:txBody>
                    <a:bodyPr/>
                    <a:lstStyle/>
                    <a:p>
                      <a:pPr marL="476250" marR="0" lvl="0" indent="0" algn="ctr" rtl="0">
                        <a:lnSpc>
                          <a:spcPct val="100000"/>
                        </a:lnSpc>
                        <a:spcBef>
                          <a:spcPts val="0"/>
                        </a:spcBef>
                        <a:spcAft>
                          <a:spcPts val="0"/>
                        </a:spcAft>
                        <a:buClr>
                          <a:srgbClr val="000000"/>
                        </a:buClr>
                        <a:buSzPts val="1600"/>
                        <a:buFont typeface="Arial"/>
                        <a:buNone/>
                      </a:pPr>
                      <a:r>
                        <a:rPr lang="en" sz="1600" b="1" i="1" u="none" strike="noStrike" cap="none">
                          <a:solidFill>
                            <a:schemeClr val="dk1"/>
                          </a:solidFill>
                          <a:latin typeface="Abel"/>
                          <a:ea typeface="Abel"/>
                          <a:cs typeface="Abel"/>
                          <a:sym typeface="Abel"/>
                        </a:rPr>
                        <a:t>IN</a:t>
                      </a:r>
                      <a:endParaRPr sz="1600" b="1" i="1" u="none" strike="noStrike" cap="none">
                        <a:solidFill>
                          <a:schemeClr val="dk1"/>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gridSpan="3">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Frequent low-level behavior problems (e.g. attendance,  across settings. Teacher/parent recommendation(s)  during grade-level meeting AND/OR more than 3 ODRs in a one-month period. Student seeks attention.</a:t>
                      </a:r>
                      <a:endParaRPr sz="1400"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731475">
                <a:tc>
                  <a:txBody>
                    <a:bodyPr/>
                    <a:lstStyle/>
                    <a:p>
                      <a:pPr marL="476250" marR="0" lvl="0" indent="0" algn="ctr" rtl="0">
                        <a:lnSpc>
                          <a:spcPct val="100000"/>
                        </a:lnSpc>
                        <a:spcBef>
                          <a:spcPts val="0"/>
                        </a:spcBef>
                        <a:spcAft>
                          <a:spcPts val="0"/>
                        </a:spcAft>
                        <a:buClr>
                          <a:srgbClr val="000000"/>
                        </a:buClr>
                        <a:buSzPts val="1600"/>
                        <a:buFont typeface="Arial"/>
                        <a:buNone/>
                      </a:pPr>
                      <a:r>
                        <a:rPr lang="en" sz="1600" b="1" i="1" u="none" strike="noStrike" cap="none">
                          <a:solidFill>
                            <a:schemeClr val="dk1"/>
                          </a:solidFill>
                          <a:latin typeface="Abel"/>
                          <a:ea typeface="Abel"/>
                          <a:cs typeface="Abel"/>
                          <a:sym typeface="Abel"/>
                        </a:rPr>
                        <a:t>ON</a:t>
                      </a:r>
                      <a:endParaRPr sz="1600" b="1" i="1" u="none" strike="noStrike" cap="none">
                        <a:solidFill>
                          <a:schemeClr val="dk1"/>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FE599"/>
                    </a:solidFill>
                  </a:tcPr>
                </a:tc>
                <a:tc gridSpan="3">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Student receives 70% or higher on signed Daily Progress Report (DPR) during the week. </a:t>
                      </a:r>
                      <a:endParaRPr sz="1400"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FE59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750050">
                <a:tc>
                  <a:txBody>
                    <a:bodyPr/>
                    <a:lstStyle/>
                    <a:p>
                      <a:pPr marL="476250" marR="0" lvl="0" indent="0" algn="ctr" rtl="0">
                        <a:lnSpc>
                          <a:spcPct val="100000"/>
                        </a:lnSpc>
                        <a:spcBef>
                          <a:spcPts val="0"/>
                        </a:spcBef>
                        <a:spcAft>
                          <a:spcPts val="0"/>
                        </a:spcAft>
                        <a:buClr>
                          <a:srgbClr val="000000"/>
                        </a:buClr>
                        <a:buSzPts val="1600"/>
                        <a:buFont typeface="Arial"/>
                        <a:buNone/>
                      </a:pPr>
                      <a:r>
                        <a:rPr lang="en" sz="1600" b="1" i="1" u="none" strike="noStrike" cap="none">
                          <a:solidFill>
                            <a:schemeClr val="dk1"/>
                          </a:solidFill>
                          <a:latin typeface="Abel"/>
                          <a:ea typeface="Abel"/>
                          <a:cs typeface="Abel"/>
                          <a:sym typeface="Abel"/>
                        </a:rPr>
                        <a:t>OUT</a:t>
                      </a:r>
                      <a:endParaRPr sz="1600" b="1" i="1" u="none" strike="noStrike" cap="none">
                        <a:solidFill>
                          <a:schemeClr val="dk1"/>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gridSpan="3">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dirty="0"/>
                        <a:t>Student receives 70% of higher on signed DPR for 5 days  in a row and  has no new ODRs. Classroom teacher/school counselor  provides recommendation to graduate.</a:t>
                      </a:r>
                      <a:endParaRPr sz="1400" u="none" strike="noStrike" cap="none"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665" name="Google Shape;665;g25b7f73bf55_1_2"/>
          <p:cNvSpPr txBox="1"/>
          <p:nvPr/>
        </p:nvSpPr>
        <p:spPr>
          <a:xfrm>
            <a:off x="5266225" y="3622675"/>
            <a:ext cx="3273000" cy="93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6" name="Google Shape;666;g25b7f73bf55_1_2"/>
          <p:cNvSpPr txBox="1"/>
          <p:nvPr/>
        </p:nvSpPr>
        <p:spPr>
          <a:xfrm>
            <a:off x="6461175" y="3733225"/>
            <a:ext cx="2149800" cy="1077300"/>
          </a:xfrm>
          <a:prstGeom prst="rect">
            <a:avLst/>
          </a:prstGeom>
          <a:solidFill>
            <a:srgbClr val="FFE599"/>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rPr>
              <a:t>Maintain?</a:t>
            </a:r>
            <a:endParaRPr sz="1600">
              <a:solidFill>
                <a:srgbClr val="2E75B5"/>
              </a:solidFill>
            </a:endParaRPr>
          </a:p>
          <a:p>
            <a:pPr marL="0" lvl="0" indent="0" algn="ctr" rtl="0">
              <a:spcBef>
                <a:spcPts val="600"/>
              </a:spcBef>
              <a:spcAft>
                <a:spcPts val="0"/>
              </a:spcAft>
              <a:buNone/>
            </a:pPr>
            <a:r>
              <a:rPr lang="en" sz="1600" b="1">
                <a:solidFill>
                  <a:schemeClr val="dk1"/>
                </a:solidFill>
              </a:rPr>
              <a:t>Fade?</a:t>
            </a:r>
            <a:endParaRPr sz="1600">
              <a:solidFill>
                <a:srgbClr val="2E75B5"/>
              </a:solidFill>
            </a:endParaRPr>
          </a:p>
          <a:p>
            <a:pPr marL="0" lvl="0" indent="0" algn="ctr" rtl="0">
              <a:spcBef>
                <a:spcPts val="600"/>
              </a:spcBef>
              <a:spcAft>
                <a:spcPts val="600"/>
              </a:spcAft>
              <a:buNone/>
            </a:pPr>
            <a:r>
              <a:rPr lang="en" sz="1600" b="1">
                <a:solidFill>
                  <a:schemeClr val="dk1"/>
                </a:solidFill>
              </a:rPr>
              <a:t>Alter?</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graphicFrame>
        <p:nvGraphicFramePr>
          <p:cNvPr id="671" name="Google Shape;671;p20"/>
          <p:cNvGraphicFramePr/>
          <p:nvPr/>
        </p:nvGraphicFramePr>
        <p:xfrm>
          <a:off x="368450" y="509683"/>
          <a:ext cx="3000000" cy="3000000"/>
        </p:xfrm>
        <a:graphic>
          <a:graphicData uri="http://schemas.openxmlformats.org/drawingml/2006/table">
            <a:tbl>
              <a:tblPr>
                <a:noFill/>
                <a:tableStyleId>{31464744-0047-4051-8C89-B57AE3D90864}</a:tableStyleId>
              </a:tblPr>
              <a:tblGrid>
                <a:gridCol w="1668600">
                  <a:extLst>
                    <a:ext uri="{9D8B030D-6E8A-4147-A177-3AD203B41FA5}">
                      <a16:colId xmlns:a16="http://schemas.microsoft.com/office/drawing/2014/main" val="20000"/>
                    </a:ext>
                  </a:extLst>
                </a:gridCol>
                <a:gridCol w="3269425">
                  <a:extLst>
                    <a:ext uri="{9D8B030D-6E8A-4147-A177-3AD203B41FA5}">
                      <a16:colId xmlns:a16="http://schemas.microsoft.com/office/drawing/2014/main" val="20001"/>
                    </a:ext>
                  </a:extLst>
                </a:gridCol>
                <a:gridCol w="1809675">
                  <a:extLst>
                    <a:ext uri="{9D8B030D-6E8A-4147-A177-3AD203B41FA5}">
                      <a16:colId xmlns:a16="http://schemas.microsoft.com/office/drawing/2014/main" val="20002"/>
                    </a:ext>
                  </a:extLst>
                </a:gridCol>
                <a:gridCol w="1794575">
                  <a:extLst>
                    <a:ext uri="{9D8B030D-6E8A-4147-A177-3AD203B41FA5}">
                      <a16:colId xmlns:a16="http://schemas.microsoft.com/office/drawing/2014/main" val="20003"/>
                    </a:ext>
                  </a:extLst>
                </a:gridCol>
              </a:tblGrid>
              <a:tr h="1051525">
                <a:tc>
                  <a:txBody>
                    <a:bodyPr/>
                    <a:lstStyle/>
                    <a:p>
                      <a:pPr marL="0" marR="0" lvl="0" indent="0" algn="ctr" rtl="0">
                        <a:lnSpc>
                          <a:spcPct val="100000"/>
                        </a:lnSpc>
                        <a:spcBef>
                          <a:spcPts val="0"/>
                        </a:spcBef>
                        <a:spcAft>
                          <a:spcPts val="0"/>
                        </a:spcAft>
                        <a:buClr>
                          <a:schemeClr val="dk1"/>
                        </a:buClr>
                        <a:buSzPts val="1100"/>
                        <a:buFont typeface="Arial"/>
                        <a:buNone/>
                      </a:pPr>
                      <a:r>
                        <a:rPr lang="en" sz="1900" b="1" u="none" strike="noStrike" cap="none">
                          <a:solidFill>
                            <a:schemeClr val="dk1"/>
                          </a:solidFill>
                          <a:latin typeface="Abel"/>
                          <a:ea typeface="Abel"/>
                          <a:cs typeface="Abel"/>
                          <a:sym typeface="Abel"/>
                        </a:rPr>
                        <a:t>Current Tier 2 Interventions</a:t>
                      </a:r>
                      <a:endParaRPr sz="1900" u="none" strike="noStrike" cap="none">
                        <a:latin typeface="Abel"/>
                        <a:ea typeface="Abel"/>
                        <a:cs typeface="Abel"/>
                        <a:sym typeface="Abel"/>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r>
                        <a:rPr lang="en" sz="1900" b="1" u="none" strike="noStrike" cap="none">
                          <a:latin typeface="Abel"/>
                          <a:ea typeface="Abel"/>
                          <a:cs typeface="Abel"/>
                          <a:sym typeface="Abel"/>
                        </a:rPr>
                        <a:t>Skills Taught (Addressing </a:t>
                      </a:r>
                      <a:r>
                        <a:rPr lang="en" sz="1900" b="1" u="none" strike="noStrike" cap="none">
                          <a:solidFill>
                            <a:schemeClr val="dk1"/>
                          </a:solidFill>
                          <a:latin typeface="Abel"/>
                          <a:ea typeface="Abel"/>
                          <a:cs typeface="Abel"/>
                          <a:sym typeface="Abel"/>
                        </a:rPr>
                        <a:t>Externalizing, Internalizing, a/o General Needs), Skills Being </a:t>
                      </a:r>
                      <a:r>
                        <a:rPr lang="en" sz="1900" b="1" u="none" strike="noStrike" cap="none">
                          <a:latin typeface="Abel"/>
                          <a:ea typeface="Abel"/>
                          <a:cs typeface="Abel"/>
                          <a:sym typeface="Abel"/>
                        </a:rPr>
                        <a:t>R+</a:t>
                      </a:r>
                      <a:endParaRPr sz="1900" b="1" u="none" strike="noStrike" cap="none">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r>
                        <a:rPr lang="en" sz="1900" b="1" u="none" strike="noStrike" cap="none">
                          <a:latin typeface="Abel"/>
                          <a:ea typeface="Abel"/>
                          <a:cs typeface="Abel"/>
                          <a:sym typeface="Abel"/>
                        </a:rPr>
                        <a:t>Coordinator</a:t>
                      </a:r>
                      <a:endParaRPr sz="1900" b="1" u="none" strike="noStrike" cap="none">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r>
                        <a:rPr lang="en" sz="1900" b="1" u="none" strike="noStrike" cap="none">
                          <a:latin typeface="Abel"/>
                          <a:ea typeface="Abel"/>
                          <a:cs typeface="Abel"/>
                          <a:sym typeface="Abel"/>
                        </a:rPr>
                        <a:t>When/ Where</a:t>
                      </a:r>
                      <a:endParaRPr sz="1900" b="1" u="none" strike="noStrike" cap="none">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792450">
                <a:tc>
                  <a:txBody>
                    <a:bodyPr/>
                    <a:lstStyle/>
                    <a:p>
                      <a:pPr marL="114300" marR="0" lvl="0" indent="0" algn="l" rtl="0">
                        <a:lnSpc>
                          <a:spcPct val="100000"/>
                        </a:lnSpc>
                        <a:spcBef>
                          <a:spcPts val="0"/>
                        </a:spcBef>
                        <a:spcAft>
                          <a:spcPts val="0"/>
                        </a:spcAft>
                        <a:buClr>
                          <a:srgbClr val="000000"/>
                        </a:buClr>
                        <a:buSzPts val="2000"/>
                        <a:buFont typeface="Arial"/>
                        <a:buNone/>
                      </a:pPr>
                      <a:r>
                        <a:rPr lang="en" sz="2000" b="1" i="1" u="none" strike="noStrike" cap="none">
                          <a:solidFill>
                            <a:srgbClr val="0070C0"/>
                          </a:solidFill>
                          <a:latin typeface="Abel"/>
                          <a:ea typeface="Abel"/>
                          <a:cs typeface="Abel"/>
                          <a:sym typeface="Abel"/>
                        </a:rPr>
                        <a:t>Self-Esteem Group</a:t>
                      </a:r>
                      <a:endParaRPr sz="2000" b="1" i="1" u="none" strike="noStrike" cap="none">
                        <a:solidFill>
                          <a:srgbClr val="0070C0"/>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1800" i="1" u="none" strike="noStrike" cap="none">
                          <a:solidFill>
                            <a:srgbClr val="0070C0"/>
                          </a:solidFill>
                          <a:latin typeface="Abel"/>
                          <a:ea typeface="Abel"/>
                          <a:cs typeface="Abel"/>
                          <a:sym typeface="Abel"/>
                        </a:rPr>
                        <a:t>Description Filled in Here</a:t>
                      </a:r>
                      <a:endParaRPr sz="1800" i="1" u="none" strike="noStrike" cap="none">
                        <a:solidFill>
                          <a:srgbClr val="0070C0"/>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700"/>
                        <a:buFont typeface="Arial"/>
                        <a:buNone/>
                      </a:pPr>
                      <a:r>
                        <a:rPr lang="en" sz="1700" i="1" u="none" strike="noStrike" cap="none">
                          <a:solidFill>
                            <a:srgbClr val="0070C0"/>
                          </a:solidFill>
                          <a:latin typeface="Abel"/>
                          <a:ea typeface="Abel"/>
                          <a:cs typeface="Abel"/>
                          <a:sym typeface="Abel"/>
                        </a:rPr>
                        <a:t>Name Here</a:t>
                      </a:r>
                      <a:endParaRPr sz="1700" i="1" u="none" strike="noStrike" cap="none">
                        <a:solidFill>
                          <a:srgbClr val="0070C0"/>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700"/>
                        <a:buFont typeface="Arial"/>
                        <a:buNone/>
                      </a:pPr>
                      <a:r>
                        <a:rPr lang="en" sz="1700" u="none" strike="noStrike" cap="none">
                          <a:solidFill>
                            <a:srgbClr val="0070C0"/>
                          </a:solidFill>
                          <a:latin typeface="Abel"/>
                          <a:ea typeface="Abel"/>
                          <a:cs typeface="Abel"/>
                          <a:sym typeface="Abel"/>
                        </a:rPr>
                        <a:t>Schedule Here</a:t>
                      </a:r>
                      <a:endParaRPr sz="1700" u="none" strike="noStrike" cap="none">
                        <a:solidFill>
                          <a:srgbClr val="0070C0"/>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646225">
                <a:tc>
                  <a:txBody>
                    <a:bodyPr/>
                    <a:lstStyle/>
                    <a:p>
                      <a:pPr marL="476250" marR="0" lvl="0" indent="0" algn="ctr" rtl="0">
                        <a:lnSpc>
                          <a:spcPct val="100000"/>
                        </a:lnSpc>
                        <a:spcBef>
                          <a:spcPts val="0"/>
                        </a:spcBef>
                        <a:spcAft>
                          <a:spcPts val="0"/>
                        </a:spcAft>
                        <a:buClr>
                          <a:srgbClr val="000000"/>
                        </a:buClr>
                        <a:buSzPts val="1600"/>
                        <a:buFont typeface="Arial"/>
                        <a:buNone/>
                      </a:pPr>
                      <a:r>
                        <a:rPr lang="en" sz="1600" b="1" i="1" u="none" strike="noStrike" cap="none">
                          <a:solidFill>
                            <a:schemeClr val="dk1"/>
                          </a:solidFill>
                          <a:latin typeface="Abel"/>
                          <a:ea typeface="Abel"/>
                          <a:cs typeface="Abel"/>
                          <a:sym typeface="Abel"/>
                        </a:rPr>
                        <a:t>IN</a:t>
                      </a:r>
                      <a:endParaRPr sz="1600" b="1" i="1" u="none" strike="noStrike" cap="none">
                        <a:solidFill>
                          <a:schemeClr val="dk1"/>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gridSpan="3">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Teacher recommendation, score of 15 or less on the Rosenberg Self- Esteem Scale</a:t>
                      </a:r>
                      <a:endParaRPr sz="1400"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731475">
                <a:tc>
                  <a:txBody>
                    <a:bodyPr/>
                    <a:lstStyle/>
                    <a:p>
                      <a:pPr marL="476250" marR="0" lvl="0" indent="0" algn="ctr" rtl="0">
                        <a:lnSpc>
                          <a:spcPct val="100000"/>
                        </a:lnSpc>
                        <a:spcBef>
                          <a:spcPts val="0"/>
                        </a:spcBef>
                        <a:spcAft>
                          <a:spcPts val="0"/>
                        </a:spcAft>
                        <a:buClr>
                          <a:srgbClr val="000000"/>
                        </a:buClr>
                        <a:buSzPts val="1600"/>
                        <a:buFont typeface="Arial"/>
                        <a:buNone/>
                      </a:pPr>
                      <a:r>
                        <a:rPr lang="en" sz="1600" b="1" i="1" u="none" strike="noStrike" cap="none">
                          <a:solidFill>
                            <a:schemeClr val="dk1"/>
                          </a:solidFill>
                          <a:latin typeface="Abel"/>
                          <a:ea typeface="Abel"/>
                          <a:cs typeface="Abel"/>
                          <a:sym typeface="Abel"/>
                        </a:rPr>
                        <a:t>ON</a:t>
                      </a:r>
                      <a:endParaRPr sz="1600" b="1" i="1" u="none" strike="noStrike" cap="none">
                        <a:solidFill>
                          <a:schemeClr val="dk1"/>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gridSpan="3">
                  <a:txBody>
                    <a:bodyPr/>
                    <a:lstStyle/>
                    <a:p>
                      <a:pPr marL="0" marR="0" lvl="0" indent="0" algn="l" rtl="0">
                        <a:lnSpc>
                          <a:spcPct val="100000"/>
                        </a:lnSpc>
                        <a:spcBef>
                          <a:spcPts val="0"/>
                        </a:spcBef>
                        <a:spcAft>
                          <a:spcPts val="0"/>
                        </a:spcAft>
                        <a:buClr>
                          <a:srgbClr val="000000"/>
                        </a:buClr>
                        <a:buSzPts val="1400"/>
                        <a:buFont typeface="Arial"/>
                        <a:buNone/>
                      </a:pPr>
                      <a:r>
                        <a:rPr lang="en"/>
                        <a:t>T</a:t>
                      </a:r>
                      <a:r>
                        <a:rPr lang="en" sz="1400" u="none" strike="noStrike" cap="none"/>
                        <a:t>eacher reporting more participation in class/their abilities, student creating secure relationships, accepting praise, more self praise/less self deprecation </a:t>
                      </a:r>
                      <a:endParaRPr sz="1400"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750050">
                <a:tc>
                  <a:txBody>
                    <a:bodyPr/>
                    <a:lstStyle/>
                    <a:p>
                      <a:pPr marL="476250" marR="0" lvl="0" indent="0" algn="ctr" rtl="0">
                        <a:lnSpc>
                          <a:spcPct val="100000"/>
                        </a:lnSpc>
                        <a:spcBef>
                          <a:spcPts val="0"/>
                        </a:spcBef>
                        <a:spcAft>
                          <a:spcPts val="0"/>
                        </a:spcAft>
                        <a:buClr>
                          <a:srgbClr val="000000"/>
                        </a:buClr>
                        <a:buSzPts val="1600"/>
                        <a:buFont typeface="Arial"/>
                        <a:buNone/>
                      </a:pPr>
                      <a:r>
                        <a:rPr lang="en" sz="1600" b="1" i="1" u="none" strike="noStrike" cap="none">
                          <a:solidFill>
                            <a:schemeClr val="dk1"/>
                          </a:solidFill>
                          <a:latin typeface="Abel"/>
                          <a:ea typeface="Abel"/>
                          <a:cs typeface="Abel"/>
                          <a:sym typeface="Abel"/>
                        </a:rPr>
                        <a:t>OUT</a:t>
                      </a:r>
                      <a:endParaRPr sz="1600" b="1" i="1" u="none" strike="noStrike" cap="none">
                        <a:solidFill>
                          <a:schemeClr val="dk1"/>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gridSpan="3">
                  <a:txBody>
                    <a:bodyPr/>
                    <a:lstStyle/>
                    <a:p>
                      <a:pPr marL="0" marR="0" lvl="0" indent="0" algn="l" rtl="0">
                        <a:lnSpc>
                          <a:spcPct val="100000"/>
                        </a:lnSpc>
                        <a:spcBef>
                          <a:spcPts val="0"/>
                        </a:spcBef>
                        <a:spcAft>
                          <a:spcPts val="0"/>
                        </a:spcAft>
                        <a:buClr>
                          <a:srgbClr val="000000"/>
                        </a:buClr>
                        <a:buSzPts val="1400"/>
                        <a:buFont typeface="Arial"/>
                        <a:buNone/>
                      </a:pPr>
                      <a:r>
                        <a:rPr lang="en" dirty="0"/>
                        <a:t>S</a:t>
                      </a:r>
                      <a:r>
                        <a:rPr lang="en" sz="1400" u="none" strike="noStrike" cap="none" dirty="0"/>
                        <a:t>core of 18 or higher on the Rosenberg Self-Esteem Scale, </a:t>
                      </a:r>
                      <a:endParaRPr sz="1400" u="none" strike="noStrike" cap="none"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graphicFrame>
        <p:nvGraphicFramePr>
          <p:cNvPr id="676" name="Google Shape;676;g25b7f73bf55_1_10"/>
          <p:cNvGraphicFramePr/>
          <p:nvPr/>
        </p:nvGraphicFramePr>
        <p:xfrm>
          <a:off x="368450" y="509683"/>
          <a:ext cx="3000000" cy="3000000"/>
        </p:xfrm>
        <a:graphic>
          <a:graphicData uri="http://schemas.openxmlformats.org/drawingml/2006/table">
            <a:tbl>
              <a:tblPr>
                <a:noFill/>
                <a:tableStyleId>{31464744-0047-4051-8C89-B57AE3D90864}</a:tableStyleId>
              </a:tblPr>
              <a:tblGrid>
                <a:gridCol w="1668600">
                  <a:extLst>
                    <a:ext uri="{9D8B030D-6E8A-4147-A177-3AD203B41FA5}">
                      <a16:colId xmlns:a16="http://schemas.microsoft.com/office/drawing/2014/main" val="20000"/>
                    </a:ext>
                  </a:extLst>
                </a:gridCol>
                <a:gridCol w="3269425">
                  <a:extLst>
                    <a:ext uri="{9D8B030D-6E8A-4147-A177-3AD203B41FA5}">
                      <a16:colId xmlns:a16="http://schemas.microsoft.com/office/drawing/2014/main" val="20001"/>
                    </a:ext>
                  </a:extLst>
                </a:gridCol>
                <a:gridCol w="1809675">
                  <a:extLst>
                    <a:ext uri="{9D8B030D-6E8A-4147-A177-3AD203B41FA5}">
                      <a16:colId xmlns:a16="http://schemas.microsoft.com/office/drawing/2014/main" val="20002"/>
                    </a:ext>
                  </a:extLst>
                </a:gridCol>
                <a:gridCol w="1794575">
                  <a:extLst>
                    <a:ext uri="{9D8B030D-6E8A-4147-A177-3AD203B41FA5}">
                      <a16:colId xmlns:a16="http://schemas.microsoft.com/office/drawing/2014/main" val="20003"/>
                    </a:ext>
                  </a:extLst>
                </a:gridCol>
              </a:tblGrid>
              <a:tr h="1051525">
                <a:tc>
                  <a:txBody>
                    <a:bodyPr/>
                    <a:lstStyle/>
                    <a:p>
                      <a:pPr marL="0" marR="0" lvl="0" indent="0" algn="ctr" rtl="0">
                        <a:lnSpc>
                          <a:spcPct val="100000"/>
                        </a:lnSpc>
                        <a:spcBef>
                          <a:spcPts val="0"/>
                        </a:spcBef>
                        <a:spcAft>
                          <a:spcPts val="0"/>
                        </a:spcAft>
                        <a:buClr>
                          <a:schemeClr val="dk1"/>
                        </a:buClr>
                        <a:buSzPts val="1100"/>
                        <a:buFont typeface="Arial"/>
                        <a:buNone/>
                      </a:pPr>
                      <a:r>
                        <a:rPr lang="en" sz="1900" b="1" u="none" strike="noStrike" cap="none">
                          <a:solidFill>
                            <a:schemeClr val="dk1"/>
                          </a:solidFill>
                          <a:latin typeface="Abel"/>
                          <a:ea typeface="Abel"/>
                          <a:cs typeface="Abel"/>
                          <a:sym typeface="Abel"/>
                        </a:rPr>
                        <a:t>Current Tier 2 Interventions</a:t>
                      </a:r>
                      <a:endParaRPr sz="1900" u="none" strike="noStrike" cap="none">
                        <a:latin typeface="Abel"/>
                        <a:ea typeface="Abel"/>
                        <a:cs typeface="Abel"/>
                        <a:sym typeface="Abel"/>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r>
                        <a:rPr lang="en" sz="1900" b="1" u="none" strike="noStrike" cap="none">
                          <a:latin typeface="Abel"/>
                          <a:ea typeface="Abel"/>
                          <a:cs typeface="Abel"/>
                          <a:sym typeface="Abel"/>
                        </a:rPr>
                        <a:t>Skills Taught (Addressing </a:t>
                      </a:r>
                      <a:r>
                        <a:rPr lang="en" sz="1900" b="1" u="none" strike="noStrike" cap="none">
                          <a:solidFill>
                            <a:schemeClr val="dk1"/>
                          </a:solidFill>
                          <a:latin typeface="Abel"/>
                          <a:ea typeface="Abel"/>
                          <a:cs typeface="Abel"/>
                          <a:sym typeface="Abel"/>
                        </a:rPr>
                        <a:t>Externalizing, Internalizing, a/o General Needs), Skills Being </a:t>
                      </a:r>
                      <a:r>
                        <a:rPr lang="en" sz="1900" b="1" u="none" strike="noStrike" cap="none">
                          <a:latin typeface="Abel"/>
                          <a:ea typeface="Abel"/>
                          <a:cs typeface="Abel"/>
                          <a:sym typeface="Abel"/>
                        </a:rPr>
                        <a:t>R+</a:t>
                      </a:r>
                      <a:endParaRPr sz="1900" b="1" u="none" strike="noStrike" cap="none">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r>
                        <a:rPr lang="en" sz="1900" b="1" u="none" strike="noStrike" cap="none">
                          <a:latin typeface="Abel"/>
                          <a:ea typeface="Abel"/>
                          <a:cs typeface="Abel"/>
                          <a:sym typeface="Abel"/>
                        </a:rPr>
                        <a:t>Coordinator</a:t>
                      </a:r>
                      <a:endParaRPr sz="1900" b="1" u="none" strike="noStrike" cap="none">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r>
                        <a:rPr lang="en" sz="1900" b="1" u="none" strike="noStrike" cap="none">
                          <a:latin typeface="Abel"/>
                          <a:ea typeface="Abel"/>
                          <a:cs typeface="Abel"/>
                          <a:sym typeface="Abel"/>
                        </a:rPr>
                        <a:t>When/ Where</a:t>
                      </a:r>
                      <a:endParaRPr sz="1900" b="1" u="none" strike="noStrike" cap="none">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792450">
                <a:tc>
                  <a:txBody>
                    <a:bodyPr/>
                    <a:lstStyle/>
                    <a:p>
                      <a:pPr marL="114300" marR="0" lvl="0" indent="0" algn="l" rtl="0">
                        <a:lnSpc>
                          <a:spcPct val="100000"/>
                        </a:lnSpc>
                        <a:spcBef>
                          <a:spcPts val="0"/>
                        </a:spcBef>
                        <a:spcAft>
                          <a:spcPts val="0"/>
                        </a:spcAft>
                        <a:buClr>
                          <a:srgbClr val="000000"/>
                        </a:buClr>
                        <a:buSzPts val="2000"/>
                        <a:buFont typeface="Arial"/>
                        <a:buNone/>
                      </a:pPr>
                      <a:r>
                        <a:rPr lang="en" sz="2000" b="1" i="1" u="none" strike="noStrike" cap="none">
                          <a:solidFill>
                            <a:srgbClr val="0070C0"/>
                          </a:solidFill>
                          <a:latin typeface="Abel"/>
                          <a:ea typeface="Abel"/>
                          <a:cs typeface="Abel"/>
                          <a:sym typeface="Abel"/>
                        </a:rPr>
                        <a:t>Self-Esteem Group</a:t>
                      </a:r>
                      <a:endParaRPr sz="2000" b="1" i="1" u="none" strike="noStrike" cap="none">
                        <a:solidFill>
                          <a:srgbClr val="0070C0"/>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1800" i="1" u="none" strike="noStrike" cap="none">
                          <a:solidFill>
                            <a:srgbClr val="0070C0"/>
                          </a:solidFill>
                          <a:latin typeface="Abel"/>
                          <a:ea typeface="Abel"/>
                          <a:cs typeface="Abel"/>
                          <a:sym typeface="Abel"/>
                        </a:rPr>
                        <a:t>Description Filled in Here</a:t>
                      </a:r>
                      <a:endParaRPr sz="1800" i="1" u="none" strike="noStrike" cap="none">
                        <a:solidFill>
                          <a:srgbClr val="0070C0"/>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700"/>
                        <a:buFont typeface="Arial"/>
                        <a:buNone/>
                      </a:pPr>
                      <a:r>
                        <a:rPr lang="en" sz="1700" i="1" u="none" strike="noStrike" cap="none">
                          <a:solidFill>
                            <a:srgbClr val="0070C0"/>
                          </a:solidFill>
                          <a:latin typeface="Abel"/>
                          <a:ea typeface="Abel"/>
                          <a:cs typeface="Abel"/>
                          <a:sym typeface="Abel"/>
                        </a:rPr>
                        <a:t>Name Here</a:t>
                      </a:r>
                      <a:endParaRPr sz="1700" i="1" u="none" strike="noStrike" cap="none">
                        <a:solidFill>
                          <a:srgbClr val="0070C0"/>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700"/>
                        <a:buFont typeface="Arial"/>
                        <a:buNone/>
                      </a:pPr>
                      <a:r>
                        <a:rPr lang="en" sz="1700" u="none" strike="noStrike" cap="none">
                          <a:solidFill>
                            <a:srgbClr val="0070C0"/>
                          </a:solidFill>
                          <a:latin typeface="Abel"/>
                          <a:ea typeface="Abel"/>
                          <a:cs typeface="Abel"/>
                          <a:sym typeface="Abel"/>
                        </a:rPr>
                        <a:t>Schedule Here</a:t>
                      </a:r>
                      <a:endParaRPr sz="1700" u="none" strike="noStrike" cap="none">
                        <a:solidFill>
                          <a:srgbClr val="0070C0"/>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646225">
                <a:tc>
                  <a:txBody>
                    <a:bodyPr/>
                    <a:lstStyle/>
                    <a:p>
                      <a:pPr marL="476250" marR="0" lvl="0" indent="0" algn="ctr" rtl="0">
                        <a:lnSpc>
                          <a:spcPct val="100000"/>
                        </a:lnSpc>
                        <a:spcBef>
                          <a:spcPts val="0"/>
                        </a:spcBef>
                        <a:spcAft>
                          <a:spcPts val="0"/>
                        </a:spcAft>
                        <a:buClr>
                          <a:srgbClr val="000000"/>
                        </a:buClr>
                        <a:buSzPts val="1600"/>
                        <a:buFont typeface="Arial"/>
                        <a:buNone/>
                      </a:pPr>
                      <a:r>
                        <a:rPr lang="en" sz="1600" b="1" i="1" u="none" strike="noStrike" cap="none">
                          <a:solidFill>
                            <a:schemeClr val="dk1"/>
                          </a:solidFill>
                          <a:latin typeface="Abel"/>
                          <a:ea typeface="Abel"/>
                          <a:cs typeface="Abel"/>
                          <a:sym typeface="Abel"/>
                        </a:rPr>
                        <a:t>IN</a:t>
                      </a:r>
                      <a:endParaRPr sz="1600" b="1" i="1" u="none" strike="noStrike" cap="none">
                        <a:solidFill>
                          <a:schemeClr val="dk1"/>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gridSpan="3">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Teacher recommendation, score of 15 or less on the Rosenberg Self- Esteem Scale</a:t>
                      </a:r>
                      <a:endParaRPr sz="1400"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731475">
                <a:tc>
                  <a:txBody>
                    <a:bodyPr/>
                    <a:lstStyle/>
                    <a:p>
                      <a:pPr marL="476250" marR="0" lvl="0" indent="0" algn="ctr" rtl="0">
                        <a:lnSpc>
                          <a:spcPct val="100000"/>
                        </a:lnSpc>
                        <a:spcBef>
                          <a:spcPts val="0"/>
                        </a:spcBef>
                        <a:spcAft>
                          <a:spcPts val="0"/>
                        </a:spcAft>
                        <a:buClr>
                          <a:srgbClr val="000000"/>
                        </a:buClr>
                        <a:buSzPts val="1600"/>
                        <a:buFont typeface="Arial"/>
                        <a:buNone/>
                      </a:pPr>
                      <a:r>
                        <a:rPr lang="en" sz="1600" b="1" i="1" u="none" strike="noStrike" cap="none">
                          <a:solidFill>
                            <a:schemeClr val="dk1"/>
                          </a:solidFill>
                          <a:latin typeface="Abel"/>
                          <a:ea typeface="Abel"/>
                          <a:cs typeface="Abel"/>
                          <a:sym typeface="Abel"/>
                        </a:rPr>
                        <a:t>ON</a:t>
                      </a:r>
                      <a:endParaRPr sz="1600" b="1" i="1" u="none" strike="noStrike" cap="none">
                        <a:solidFill>
                          <a:schemeClr val="dk1"/>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FE599"/>
                    </a:solidFill>
                  </a:tcPr>
                </a:tc>
                <a:tc gridSpan="3">
                  <a:txBody>
                    <a:bodyPr/>
                    <a:lstStyle/>
                    <a:p>
                      <a:pPr marL="0" marR="0" lvl="0" indent="0" algn="l" rtl="0">
                        <a:lnSpc>
                          <a:spcPct val="100000"/>
                        </a:lnSpc>
                        <a:spcBef>
                          <a:spcPts val="0"/>
                        </a:spcBef>
                        <a:spcAft>
                          <a:spcPts val="0"/>
                        </a:spcAft>
                        <a:buClr>
                          <a:srgbClr val="000000"/>
                        </a:buClr>
                        <a:buSzPts val="1400"/>
                        <a:buFont typeface="Arial"/>
                        <a:buNone/>
                      </a:pPr>
                      <a:r>
                        <a:rPr lang="en"/>
                        <a:t>T</a:t>
                      </a:r>
                      <a:r>
                        <a:rPr lang="en" sz="1400" u="none" strike="noStrike" cap="none"/>
                        <a:t>eacher reporting more participation in class/their abilities, student creating secure relationships, accepting praise, more self praise/less self deprecation </a:t>
                      </a:r>
                      <a:endParaRPr sz="1400"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FE59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750050">
                <a:tc>
                  <a:txBody>
                    <a:bodyPr/>
                    <a:lstStyle/>
                    <a:p>
                      <a:pPr marL="476250" marR="0" lvl="0" indent="0" algn="ctr" rtl="0">
                        <a:lnSpc>
                          <a:spcPct val="100000"/>
                        </a:lnSpc>
                        <a:spcBef>
                          <a:spcPts val="0"/>
                        </a:spcBef>
                        <a:spcAft>
                          <a:spcPts val="0"/>
                        </a:spcAft>
                        <a:buClr>
                          <a:srgbClr val="000000"/>
                        </a:buClr>
                        <a:buSzPts val="1600"/>
                        <a:buFont typeface="Arial"/>
                        <a:buNone/>
                      </a:pPr>
                      <a:r>
                        <a:rPr lang="en" sz="1600" b="1" i="1" u="none" strike="noStrike" cap="none">
                          <a:solidFill>
                            <a:schemeClr val="dk1"/>
                          </a:solidFill>
                          <a:latin typeface="Abel"/>
                          <a:ea typeface="Abel"/>
                          <a:cs typeface="Abel"/>
                          <a:sym typeface="Abel"/>
                        </a:rPr>
                        <a:t>OUT</a:t>
                      </a:r>
                      <a:endParaRPr sz="1600" b="1" i="1" u="none" strike="noStrike" cap="none">
                        <a:solidFill>
                          <a:schemeClr val="dk1"/>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gridSpan="3">
                  <a:txBody>
                    <a:bodyPr/>
                    <a:lstStyle/>
                    <a:p>
                      <a:pPr marL="0" marR="0" lvl="0" indent="0" algn="l" rtl="0">
                        <a:lnSpc>
                          <a:spcPct val="100000"/>
                        </a:lnSpc>
                        <a:spcBef>
                          <a:spcPts val="0"/>
                        </a:spcBef>
                        <a:spcAft>
                          <a:spcPts val="0"/>
                        </a:spcAft>
                        <a:buClr>
                          <a:srgbClr val="000000"/>
                        </a:buClr>
                        <a:buSzPts val="1400"/>
                        <a:buFont typeface="Arial"/>
                        <a:buNone/>
                      </a:pPr>
                      <a:r>
                        <a:rPr lang="en" dirty="0"/>
                        <a:t>S</a:t>
                      </a:r>
                      <a:r>
                        <a:rPr lang="en" sz="1400" u="none" strike="noStrike" cap="none" dirty="0"/>
                        <a:t>core of 18 or higher on the Rosenberg Self-Esteem Scale, </a:t>
                      </a:r>
                      <a:endParaRPr sz="1400" u="none" strike="noStrike" cap="none"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677" name="Google Shape;677;g25b7f73bf55_1_10"/>
          <p:cNvSpPr txBox="1"/>
          <p:nvPr/>
        </p:nvSpPr>
        <p:spPr>
          <a:xfrm>
            <a:off x="6461175" y="3662775"/>
            <a:ext cx="2149800" cy="1077300"/>
          </a:xfrm>
          <a:prstGeom prst="rect">
            <a:avLst/>
          </a:prstGeom>
          <a:solidFill>
            <a:srgbClr val="FFE599"/>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rPr>
              <a:t>Maintain?</a:t>
            </a:r>
            <a:endParaRPr sz="1600">
              <a:solidFill>
                <a:srgbClr val="2E75B5"/>
              </a:solidFill>
            </a:endParaRPr>
          </a:p>
          <a:p>
            <a:pPr marL="0" lvl="0" indent="0" algn="ctr" rtl="0">
              <a:spcBef>
                <a:spcPts val="600"/>
              </a:spcBef>
              <a:spcAft>
                <a:spcPts val="0"/>
              </a:spcAft>
              <a:buNone/>
            </a:pPr>
            <a:r>
              <a:rPr lang="en" sz="1600" b="1">
                <a:solidFill>
                  <a:schemeClr val="dk1"/>
                </a:solidFill>
              </a:rPr>
              <a:t>Fade?</a:t>
            </a:r>
            <a:endParaRPr sz="1600">
              <a:solidFill>
                <a:srgbClr val="2E75B5"/>
              </a:solidFill>
            </a:endParaRPr>
          </a:p>
          <a:p>
            <a:pPr marL="0" lvl="0" indent="0" algn="ctr" rtl="0">
              <a:spcBef>
                <a:spcPts val="600"/>
              </a:spcBef>
              <a:spcAft>
                <a:spcPts val="600"/>
              </a:spcAft>
              <a:buNone/>
            </a:pPr>
            <a:r>
              <a:rPr lang="en" sz="1600" b="1">
                <a:solidFill>
                  <a:schemeClr val="dk1"/>
                </a:solidFill>
              </a:rPr>
              <a:t>Alter?</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graphicFrame>
        <p:nvGraphicFramePr>
          <p:cNvPr id="682" name="Google Shape;682;g25a7d83c6e0_0_341"/>
          <p:cNvGraphicFramePr/>
          <p:nvPr/>
        </p:nvGraphicFramePr>
        <p:xfrm>
          <a:off x="368450" y="585883"/>
          <a:ext cx="3000000" cy="3000000"/>
        </p:xfrm>
        <a:graphic>
          <a:graphicData uri="http://schemas.openxmlformats.org/drawingml/2006/table">
            <a:tbl>
              <a:tblPr>
                <a:noFill/>
                <a:tableStyleId>{31464744-0047-4051-8C89-B57AE3D90864}</a:tableStyleId>
              </a:tblPr>
              <a:tblGrid>
                <a:gridCol w="1668600">
                  <a:extLst>
                    <a:ext uri="{9D8B030D-6E8A-4147-A177-3AD203B41FA5}">
                      <a16:colId xmlns:a16="http://schemas.microsoft.com/office/drawing/2014/main" val="20000"/>
                    </a:ext>
                  </a:extLst>
                </a:gridCol>
                <a:gridCol w="3837250">
                  <a:extLst>
                    <a:ext uri="{9D8B030D-6E8A-4147-A177-3AD203B41FA5}">
                      <a16:colId xmlns:a16="http://schemas.microsoft.com/office/drawing/2014/main" val="20001"/>
                    </a:ext>
                  </a:extLst>
                </a:gridCol>
                <a:gridCol w="1422900">
                  <a:extLst>
                    <a:ext uri="{9D8B030D-6E8A-4147-A177-3AD203B41FA5}">
                      <a16:colId xmlns:a16="http://schemas.microsoft.com/office/drawing/2014/main" val="20002"/>
                    </a:ext>
                  </a:extLst>
                </a:gridCol>
                <a:gridCol w="1613525">
                  <a:extLst>
                    <a:ext uri="{9D8B030D-6E8A-4147-A177-3AD203B41FA5}">
                      <a16:colId xmlns:a16="http://schemas.microsoft.com/office/drawing/2014/main" val="20003"/>
                    </a:ext>
                  </a:extLst>
                </a:gridCol>
              </a:tblGrid>
              <a:tr h="1051525">
                <a:tc>
                  <a:txBody>
                    <a:bodyPr/>
                    <a:lstStyle/>
                    <a:p>
                      <a:pPr marL="0" marR="0" lvl="0" indent="0" algn="ctr" rtl="0">
                        <a:lnSpc>
                          <a:spcPct val="100000"/>
                        </a:lnSpc>
                        <a:spcBef>
                          <a:spcPts val="0"/>
                        </a:spcBef>
                        <a:spcAft>
                          <a:spcPts val="0"/>
                        </a:spcAft>
                        <a:buClr>
                          <a:schemeClr val="dk1"/>
                        </a:buClr>
                        <a:buSzPts val="1100"/>
                        <a:buFont typeface="Arial"/>
                        <a:buNone/>
                      </a:pPr>
                      <a:r>
                        <a:rPr lang="en" sz="1900" b="1" u="none" strike="noStrike" cap="none">
                          <a:solidFill>
                            <a:schemeClr val="dk1"/>
                          </a:solidFill>
                          <a:latin typeface="Abel"/>
                          <a:ea typeface="Abel"/>
                          <a:cs typeface="Abel"/>
                          <a:sym typeface="Abel"/>
                        </a:rPr>
                        <a:t>Current Tier 2 Interventions</a:t>
                      </a:r>
                      <a:endParaRPr sz="1900" u="none" strike="noStrike" cap="none">
                        <a:latin typeface="Abel"/>
                        <a:ea typeface="Abel"/>
                        <a:cs typeface="Abel"/>
                        <a:sym typeface="Abel"/>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r>
                        <a:rPr lang="en" sz="1900" b="1" u="none" strike="noStrike" cap="none">
                          <a:latin typeface="Abel"/>
                          <a:ea typeface="Abel"/>
                          <a:cs typeface="Abel"/>
                          <a:sym typeface="Abel"/>
                        </a:rPr>
                        <a:t>Skills Taught (Addressing </a:t>
                      </a:r>
                      <a:r>
                        <a:rPr lang="en" sz="1900" b="1" u="none" strike="noStrike" cap="none">
                          <a:solidFill>
                            <a:schemeClr val="dk1"/>
                          </a:solidFill>
                          <a:latin typeface="Abel"/>
                          <a:ea typeface="Abel"/>
                          <a:cs typeface="Abel"/>
                          <a:sym typeface="Abel"/>
                        </a:rPr>
                        <a:t>Externalizing, Internalizing, a/o General Needs), Skills Being </a:t>
                      </a:r>
                      <a:r>
                        <a:rPr lang="en" sz="1900" b="1" u="none" strike="noStrike" cap="none">
                          <a:latin typeface="Abel"/>
                          <a:ea typeface="Abel"/>
                          <a:cs typeface="Abel"/>
                          <a:sym typeface="Abel"/>
                        </a:rPr>
                        <a:t>R+</a:t>
                      </a:r>
                      <a:endParaRPr sz="1900" b="1" u="none" strike="noStrike" cap="none">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r>
                        <a:rPr lang="en" sz="1900" b="1" u="none" strike="noStrike" cap="none">
                          <a:latin typeface="Abel"/>
                          <a:ea typeface="Abel"/>
                          <a:cs typeface="Abel"/>
                          <a:sym typeface="Abel"/>
                        </a:rPr>
                        <a:t>Coordinator</a:t>
                      </a:r>
                      <a:endParaRPr sz="1900" b="1" u="none" strike="noStrike" cap="none">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r>
                        <a:rPr lang="en" sz="1900" b="1" u="none" strike="noStrike" cap="none">
                          <a:latin typeface="Abel"/>
                          <a:ea typeface="Abel"/>
                          <a:cs typeface="Abel"/>
                          <a:sym typeface="Abel"/>
                        </a:rPr>
                        <a:t>When/ Where</a:t>
                      </a:r>
                      <a:endParaRPr sz="1900" b="1" u="none" strike="noStrike" cap="none">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792450">
                <a:tc>
                  <a:txBody>
                    <a:bodyPr/>
                    <a:lstStyle/>
                    <a:p>
                      <a:pPr marL="114300" marR="0" lvl="0" indent="0" algn="l" rtl="0">
                        <a:lnSpc>
                          <a:spcPct val="100000"/>
                        </a:lnSpc>
                        <a:spcBef>
                          <a:spcPts val="0"/>
                        </a:spcBef>
                        <a:spcAft>
                          <a:spcPts val="0"/>
                        </a:spcAft>
                        <a:buClr>
                          <a:srgbClr val="000000"/>
                        </a:buClr>
                        <a:buSzPts val="2500"/>
                        <a:buFont typeface="Arial"/>
                        <a:buNone/>
                      </a:pPr>
                      <a:r>
                        <a:rPr lang="en" sz="2500" b="1" i="1" u="none" strike="noStrike" cap="none">
                          <a:solidFill>
                            <a:srgbClr val="0070C0"/>
                          </a:solidFill>
                          <a:latin typeface="Abel"/>
                          <a:ea typeface="Abel"/>
                          <a:cs typeface="Abel"/>
                          <a:sym typeface="Abel"/>
                        </a:rPr>
                        <a:t>Mentoring</a:t>
                      </a:r>
                      <a:endParaRPr sz="2500" b="1" i="1" u="none" strike="noStrike" cap="none">
                        <a:solidFill>
                          <a:srgbClr val="0070C0"/>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1700" i="1">
                          <a:solidFill>
                            <a:srgbClr val="0070C0"/>
                          </a:solidFill>
                          <a:latin typeface="Abel"/>
                          <a:ea typeface="Abel"/>
                          <a:cs typeface="Abel"/>
                          <a:sym typeface="Abel"/>
                        </a:rPr>
                        <a:t>Students meet with assigned adult mentor and they discuss positive SEL skills using the Skillstreaming curriculum.</a:t>
                      </a:r>
                      <a:endParaRPr sz="1700" i="1" u="none" strike="noStrike" cap="none">
                        <a:solidFill>
                          <a:srgbClr val="0070C0"/>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700"/>
                        <a:buFont typeface="Arial"/>
                        <a:buNone/>
                      </a:pPr>
                      <a:r>
                        <a:rPr lang="en" sz="1700" i="1">
                          <a:solidFill>
                            <a:srgbClr val="0070C0"/>
                          </a:solidFill>
                          <a:latin typeface="Abel"/>
                          <a:ea typeface="Abel"/>
                          <a:cs typeface="Abel"/>
                          <a:sym typeface="Abel"/>
                        </a:rPr>
                        <a:t>Ms. Dashuan</a:t>
                      </a:r>
                      <a:endParaRPr sz="1700" i="1" u="none" strike="noStrike" cap="none">
                        <a:solidFill>
                          <a:srgbClr val="0070C0"/>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700"/>
                        <a:buFont typeface="Arial"/>
                        <a:buNone/>
                      </a:pPr>
                      <a:r>
                        <a:rPr lang="en" sz="1700" i="1">
                          <a:solidFill>
                            <a:srgbClr val="0070C0"/>
                          </a:solidFill>
                          <a:latin typeface="Abel"/>
                          <a:ea typeface="Abel"/>
                          <a:cs typeface="Abel"/>
                          <a:sym typeface="Abel"/>
                        </a:rPr>
                        <a:t>2x/week in the calm room</a:t>
                      </a:r>
                      <a:endParaRPr sz="1700" i="1" u="none" strike="noStrike" cap="none">
                        <a:solidFill>
                          <a:srgbClr val="0070C0"/>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646225">
                <a:tc>
                  <a:txBody>
                    <a:bodyPr/>
                    <a:lstStyle/>
                    <a:p>
                      <a:pPr marL="476250" marR="0" lvl="0" indent="0" algn="ctr" rtl="0">
                        <a:lnSpc>
                          <a:spcPct val="100000"/>
                        </a:lnSpc>
                        <a:spcBef>
                          <a:spcPts val="0"/>
                        </a:spcBef>
                        <a:spcAft>
                          <a:spcPts val="0"/>
                        </a:spcAft>
                        <a:buClr>
                          <a:srgbClr val="000000"/>
                        </a:buClr>
                        <a:buSzPts val="1600"/>
                        <a:buFont typeface="Arial"/>
                        <a:buNone/>
                      </a:pPr>
                      <a:r>
                        <a:rPr lang="en" sz="1600" b="1" i="1" u="none" strike="noStrike" cap="none">
                          <a:solidFill>
                            <a:schemeClr val="dk1"/>
                          </a:solidFill>
                          <a:latin typeface="Abel"/>
                          <a:ea typeface="Abel"/>
                          <a:cs typeface="Abel"/>
                          <a:sym typeface="Abel"/>
                        </a:rPr>
                        <a:t>IN</a:t>
                      </a:r>
                      <a:endParaRPr sz="1600" b="1" i="1" u="none" strike="noStrike" cap="none">
                        <a:solidFill>
                          <a:schemeClr val="dk1"/>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gridSpan="3">
                  <a:txBody>
                    <a:bodyPr/>
                    <a:lstStyle/>
                    <a:p>
                      <a:pPr marL="0" marR="0" lvl="0" indent="0" algn="l" rtl="0">
                        <a:lnSpc>
                          <a:spcPct val="100000"/>
                        </a:lnSpc>
                        <a:spcBef>
                          <a:spcPts val="0"/>
                        </a:spcBef>
                        <a:spcAft>
                          <a:spcPts val="0"/>
                        </a:spcAft>
                        <a:buClr>
                          <a:srgbClr val="000000"/>
                        </a:buClr>
                        <a:buSzPts val="1400"/>
                        <a:buFont typeface="Arial"/>
                        <a:buNone/>
                      </a:pPr>
                      <a:r>
                        <a:rPr lang="en"/>
                        <a:t>R</a:t>
                      </a:r>
                      <a:r>
                        <a:rPr lang="en" sz="1400" u="none" strike="noStrike" cap="none"/>
                        <a:t>eferred by staff as needing support with managing behavior and relationship building</a:t>
                      </a:r>
                      <a:endParaRPr sz="1400"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731475">
                <a:tc>
                  <a:txBody>
                    <a:bodyPr/>
                    <a:lstStyle/>
                    <a:p>
                      <a:pPr marL="476250" marR="0" lvl="0" indent="0" algn="ctr" rtl="0">
                        <a:lnSpc>
                          <a:spcPct val="100000"/>
                        </a:lnSpc>
                        <a:spcBef>
                          <a:spcPts val="0"/>
                        </a:spcBef>
                        <a:spcAft>
                          <a:spcPts val="0"/>
                        </a:spcAft>
                        <a:buClr>
                          <a:srgbClr val="000000"/>
                        </a:buClr>
                        <a:buSzPts val="1600"/>
                        <a:buFont typeface="Arial"/>
                        <a:buNone/>
                      </a:pPr>
                      <a:r>
                        <a:rPr lang="en" sz="1600" b="1" i="1" u="none" strike="noStrike" cap="none">
                          <a:solidFill>
                            <a:schemeClr val="dk1"/>
                          </a:solidFill>
                          <a:latin typeface="Abel"/>
                          <a:ea typeface="Abel"/>
                          <a:cs typeface="Abel"/>
                          <a:sym typeface="Abel"/>
                        </a:rPr>
                        <a:t>ON</a:t>
                      </a:r>
                      <a:endParaRPr sz="1600" b="1" i="1" u="none" strike="noStrike" cap="none">
                        <a:solidFill>
                          <a:schemeClr val="dk1"/>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gridSpan="3">
                  <a:txBody>
                    <a:bodyPr/>
                    <a:lstStyle/>
                    <a:p>
                      <a:pPr marL="0" marR="0" lvl="0" indent="0" algn="l" rtl="0">
                        <a:lnSpc>
                          <a:spcPct val="100000"/>
                        </a:lnSpc>
                        <a:spcBef>
                          <a:spcPts val="0"/>
                        </a:spcBef>
                        <a:spcAft>
                          <a:spcPts val="0"/>
                        </a:spcAft>
                        <a:buClr>
                          <a:srgbClr val="000000"/>
                        </a:buClr>
                        <a:buSzPts val="1400"/>
                        <a:buFont typeface="Arial"/>
                        <a:buNone/>
                      </a:pPr>
                      <a:r>
                        <a:rPr lang="en"/>
                        <a:t>D</a:t>
                      </a:r>
                      <a:r>
                        <a:rPr lang="en" sz="1400" u="none" strike="noStrike" cap="none"/>
                        <a:t>emonstrating positive behaviors as noted in classroom/teacher observations, point card, daily progress, etc. </a:t>
                      </a:r>
                      <a:endParaRPr sz="1400"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750050">
                <a:tc>
                  <a:txBody>
                    <a:bodyPr/>
                    <a:lstStyle/>
                    <a:p>
                      <a:pPr marL="476250" marR="0" lvl="0" indent="0" algn="ctr" rtl="0">
                        <a:lnSpc>
                          <a:spcPct val="100000"/>
                        </a:lnSpc>
                        <a:spcBef>
                          <a:spcPts val="0"/>
                        </a:spcBef>
                        <a:spcAft>
                          <a:spcPts val="0"/>
                        </a:spcAft>
                        <a:buClr>
                          <a:srgbClr val="000000"/>
                        </a:buClr>
                        <a:buSzPts val="1600"/>
                        <a:buFont typeface="Arial"/>
                        <a:buNone/>
                      </a:pPr>
                      <a:r>
                        <a:rPr lang="en" sz="1600" b="1" i="1" u="none" strike="noStrike" cap="none">
                          <a:solidFill>
                            <a:schemeClr val="dk1"/>
                          </a:solidFill>
                          <a:latin typeface="Abel"/>
                          <a:ea typeface="Abel"/>
                          <a:cs typeface="Abel"/>
                          <a:sym typeface="Abel"/>
                        </a:rPr>
                        <a:t>OUT</a:t>
                      </a:r>
                      <a:endParaRPr sz="1600" b="1" i="1" u="none" strike="noStrike" cap="none">
                        <a:solidFill>
                          <a:schemeClr val="dk1"/>
                        </a:solidFill>
                        <a:latin typeface="Abel"/>
                        <a:ea typeface="Abel"/>
                        <a:cs typeface="Abel"/>
                        <a:sym typeface="Abe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gridSpan="3">
                  <a:txBody>
                    <a:bodyPr/>
                    <a:lstStyle/>
                    <a:p>
                      <a:pPr marL="0" marR="0" lvl="0" indent="0" algn="l" rtl="0">
                        <a:lnSpc>
                          <a:spcPct val="100000"/>
                        </a:lnSpc>
                        <a:spcBef>
                          <a:spcPts val="0"/>
                        </a:spcBef>
                        <a:spcAft>
                          <a:spcPts val="0"/>
                        </a:spcAft>
                        <a:buClr>
                          <a:srgbClr val="000000"/>
                        </a:buClr>
                        <a:buSzPts val="1400"/>
                        <a:buFont typeface="Arial"/>
                        <a:buNone/>
                      </a:pPr>
                      <a:r>
                        <a:rPr lang="en" dirty="0"/>
                        <a:t>D</a:t>
                      </a:r>
                      <a:r>
                        <a:rPr lang="en" sz="1400" u="none" strike="noStrike" cap="none" dirty="0"/>
                        <a:t>ecreased behavior referrals, and </a:t>
                      </a: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r>
                        <a:rPr lang="en" sz="1400" u="none" strike="noStrike" cap="none" dirty="0"/>
                        <a:t>adequate progress as determined by staff</a:t>
                      </a:r>
                      <a:endParaRPr sz="1400" u="none" strike="noStrike" cap="none"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683" name="Google Shape;683;g25a7d83c6e0_0_341"/>
          <p:cNvSpPr txBox="1"/>
          <p:nvPr/>
        </p:nvSpPr>
        <p:spPr>
          <a:xfrm>
            <a:off x="369000" y="156550"/>
            <a:ext cx="7581000" cy="39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chemeClr val="dk1"/>
                </a:solidFill>
              </a:rPr>
              <a:t>Let’s Take a Look Together</a:t>
            </a:r>
            <a:endParaRPr sz="1500" b="1">
              <a:solidFill>
                <a:schemeClr val="dk1"/>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g25a7f7d0751_0_37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 Brief Overview Of Data-Based Decision-Making </a:t>
            </a:r>
            <a:endParaRPr/>
          </a:p>
        </p:txBody>
      </p:sp>
      <p:sp>
        <p:nvSpPr>
          <p:cNvPr id="689" name="Google Shape;689;g25a7f7d0751_0_378"/>
          <p:cNvSpPr txBox="1">
            <a:spLocks noGrp="1"/>
          </p:cNvSpPr>
          <p:nvPr>
            <p:ph type="body" idx="1"/>
          </p:nvPr>
        </p:nvSpPr>
        <p:spPr>
          <a:xfrm>
            <a:off x="311700" y="1152475"/>
            <a:ext cx="21216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1900">
                <a:solidFill>
                  <a:schemeClr val="dk1"/>
                </a:solidFill>
              </a:rPr>
              <a:t>A HS examples from </a:t>
            </a:r>
            <a:r>
              <a:rPr lang="en" sz="1900">
                <a:solidFill>
                  <a:schemeClr val="dk1"/>
                </a:solidFill>
                <a:highlight>
                  <a:srgbClr val="FFFFFF"/>
                </a:highlight>
              </a:rPr>
              <a:t>Systems for Implementing Advanced Tiers in Secondary Schools</a:t>
            </a:r>
            <a:endParaRPr sz="1900">
              <a:solidFill>
                <a:schemeClr val="dk1"/>
              </a:solidFill>
              <a:highlight>
                <a:srgbClr val="FFFFFF"/>
              </a:highlight>
            </a:endParaRPr>
          </a:p>
          <a:p>
            <a:pPr marL="0" lvl="0" indent="0" algn="l" rtl="0">
              <a:spcBef>
                <a:spcPts val="0"/>
              </a:spcBef>
              <a:spcAft>
                <a:spcPts val="0"/>
              </a:spcAft>
              <a:buNone/>
            </a:pPr>
            <a:endParaRPr sz="1900">
              <a:solidFill>
                <a:schemeClr val="dk1"/>
              </a:solidFill>
              <a:highlight>
                <a:srgbClr val="FFFFFF"/>
              </a:highlight>
            </a:endParaRPr>
          </a:p>
          <a:p>
            <a:pPr marL="0" lvl="0" indent="0" algn="l" rtl="0">
              <a:spcBef>
                <a:spcPts val="0"/>
              </a:spcBef>
              <a:spcAft>
                <a:spcPts val="0"/>
              </a:spcAft>
              <a:buNone/>
            </a:pPr>
            <a:r>
              <a:rPr lang="en" sz="1900">
                <a:solidFill>
                  <a:schemeClr val="dk1"/>
                </a:solidFill>
                <a:highlight>
                  <a:srgbClr val="FFFFFF"/>
                </a:highlight>
              </a:rPr>
              <a:t>SCTG</a:t>
            </a:r>
            <a:endParaRPr sz="1900">
              <a:solidFill>
                <a:schemeClr val="dk1"/>
              </a:solidFill>
              <a:highlight>
                <a:srgbClr val="FFFFFF"/>
              </a:highlight>
            </a:endParaRPr>
          </a:p>
          <a:p>
            <a:pPr marL="0" lvl="0" indent="0" algn="l" rtl="0">
              <a:spcBef>
                <a:spcPts val="0"/>
              </a:spcBef>
              <a:spcAft>
                <a:spcPts val="0"/>
              </a:spcAft>
              <a:buNone/>
            </a:pPr>
            <a:r>
              <a:rPr lang="en" sz="1900">
                <a:solidFill>
                  <a:schemeClr val="dk1"/>
                </a:solidFill>
                <a:highlight>
                  <a:srgbClr val="FFFFFF"/>
                </a:highlight>
              </a:rPr>
              <a:t>2/9/22</a:t>
            </a:r>
            <a:endParaRPr sz="1900">
              <a:solidFill>
                <a:schemeClr val="dk1"/>
              </a:solidFill>
              <a:highlight>
                <a:srgbClr val="FFFFFF"/>
              </a:highlight>
            </a:endParaRPr>
          </a:p>
          <a:p>
            <a:pPr marL="0" lvl="0" indent="0" algn="l" rtl="0">
              <a:spcBef>
                <a:spcPts val="0"/>
              </a:spcBef>
              <a:spcAft>
                <a:spcPts val="0"/>
              </a:spcAft>
              <a:buNone/>
            </a:pPr>
            <a:r>
              <a:rPr lang="en" sz="1900">
                <a:solidFill>
                  <a:schemeClr val="dk1"/>
                </a:solidFill>
                <a:highlight>
                  <a:srgbClr val="FFFFFF"/>
                </a:highlight>
              </a:rPr>
              <a:t>~1hr</a:t>
            </a:r>
            <a:endParaRPr sz="1900">
              <a:solidFill>
                <a:schemeClr val="dk1"/>
              </a:solidFill>
              <a:highlight>
                <a:srgbClr val="FFFFFF"/>
              </a:highlight>
            </a:endParaRPr>
          </a:p>
          <a:p>
            <a:pPr marL="0" lvl="0" indent="0" algn="l" rtl="0">
              <a:spcBef>
                <a:spcPts val="0"/>
              </a:spcBef>
              <a:spcAft>
                <a:spcPts val="0"/>
              </a:spcAft>
              <a:buNone/>
            </a:pPr>
            <a:endParaRPr/>
          </a:p>
        </p:txBody>
      </p:sp>
      <p:pic>
        <p:nvPicPr>
          <p:cNvPr id="690" name="Google Shape;690;g25a7f7d0751_0_378"/>
          <p:cNvPicPr preferRelativeResize="0"/>
          <p:nvPr/>
        </p:nvPicPr>
        <p:blipFill>
          <a:blip r:embed="rId3">
            <a:alphaModFix/>
          </a:blip>
          <a:stretch>
            <a:fillRect/>
          </a:stretch>
        </p:blipFill>
        <p:spPr>
          <a:xfrm>
            <a:off x="2642925" y="1152475"/>
            <a:ext cx="5939548" cy="3840475"/>
          </a:xfrm>
          <a:prstGeom prst="rect">
            <a:avLst/>
          </a:prstGeom>
          <a:noFill/>
          <a:ln>
            <a:noFill/>
          </a:ln>
        </p:spPr>
      </p:pic>
      <p:pic>
        <p:nvPicPr>
          <p:cNvPr id="691" name="Google Shape;691;g25a7f7d0751_0_378"/>
          <p:cNvPicPr preferRelativeResize="0"/>
          <p:nvPr/>
        </p:nvPicPr>
        <p:blipFill>
          <a:blip r:embed="rId4">
            <a:alphaModFix/>
          </a:blip>
          <a:stretch>
            <a:fillRect/>
          </a:stretch>
        </p:blipFill>
        <p:spPr>
          <a:xfrm>
            <a:off x="1308625" y="3868275"/>
            <a:ext cx="1124674" cy="1124674"/>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graphicFrame>
        <p:nvGraphicFramePr>
          <p:cNvPr id="696" name="Google Shape;696;g25bb8c49f8c_1_11"/>
          <p:cNvGraphicFramePr/>
          <p:nvPr/>
        </p:nvGraphicFramePr>
        <p:xfrm>
          <a:off x="193925" y="920375"/>
          <a:ext cx="3000000" cy="3000000"/>
        </p:xfrm>
        <a:graphic>
          <a:graphicData uri="http://schemas.openxmlformats.org/drawingml/2006/table">
            <a:tbl>
              <a:tblPr>
                <a:noFill/>
                <a:tableStyleId>{75C4828A-02DD-4A32-B4B4-CDA08EAF002C}</a:tableStyleId>
              </a:tblPr>
              <a:tblGrid>
                <a:gridCol w="693925">
                  <a:extLst>
                    <a:ext uri="{9D8B030D-6E8A-4147-A177-3AD203B41FA5}">
                      <a16:colId xmlns:a16="http://schemas.microsoft.com/office/drawing/2014/main" val="20000"/>
                    </a:ext>
                  </a:extLst>
                </a:gridCol>
                <a:gridCol w="600775">
                  <a:extLst>
                    <a:ext uri="{9D8B030D-6E8A-4147-A177-3AD203B41FA5}">
                      <a16:colId xmlns:a16="http://schemas.microsoft.com/office/drawing/2014/main" val="20001"/>
                    </a:ext>
                  </a:extLst>
                </a:gridCol>
                <a:gridCol w="562200">
                  <a:extLst>
                    <a:ext uri="{9D8B030D-6E8A-4147-A177-3AD203B41FA5}">
                      <a16:colId xmlns:a16="http://schemas.microsoft.com/office/drawing/2014/main" val="20002"/>
                    </a:ext>
                  </a:extLst>
                </a:gridCol>
                <a:gridCol w="573250">
                  <a:extLst>
                    <a:ext uri="{9D8B030D-6E8A-4147-A177-3AD203B41FA5}">
                      <a16:colId xmlns:a16="http://schemas.microsoft.com/office/drawing/2014/main" val="20003"/>
                    </a:ext>
                  </a:extLst>
                </a:gridCol>
                <a:gridCol w="450825">
                  <a:extLst>
                    <a:ext uri="{9D8B030D-6E8A-4147-A177-3AD203B41FA5}">
                      <a16:colId xmlns:a16="http://schemas.microsoft.com/office/drawing/2014/main" val="20004"/>
                    </a:ext>
                  </a:extLst>
                </a:gridCol>
                <a:gridCol w="2335275">
                  <a:extLst>
                    <a:ext uri="{9D8B030D-6E8A-4147-A177-3AD203B41FA5}">
                      <a16:colId xmlns:a16="http://schemas.microsoft.com/office/drawing/2014/main" val="20005"/>
                    </a:ext>
                  </a:extLst>
                </a:gridCol>
                <a:gridCol w="834675">
                  <a:extLst>
                    <a:ext uri="{9D8B030D-6E8A-4147-A177-3AD203B41FA5}">
                      <a16:colId xmlns:a16="http://schemas.microsoft.com/office/drawing/2014/main" val="20006"/>
                    </a:ext>
                  </a:extLst>
                </a:gridCol>
                <a:gridCol w="837825">
                  <a:extLst>
                    <a:ext uri="{9D8B030D-6E8A-4147-A177-3AD203B41FA5}">
                      <a16:colId xmlns:a16="http://schemas.microsoft.com/office/drawing/2014/main" val="20007"/>
                    </a:ext>
                  </a:extLst>
                </a:gridCol>
                <a:gridCol w="807950">
                  <a:extLst>
                    <a:ext uri="{9D8B030D-6E8A-4147-A177-3AD203B41FA5}">
                      <a16:colId xmlns:a16="http://schemas.microsoft.com/office/drawing/2014/main" val="20008"/>
                    </a:ext>
                  </a:extLst>
                </a:gridCol>
                <a:gridCol w="1059450">
                  <a:extLst>
                    <a:ext uri="{9D8B030D-6E8A-4147-A177-3AD203B41FA5}">
                      <a16:colId xmlns:a16="http://schemas.microsoft.com/office/drawing/2014/main" val="20009"/>
                    </a:ext>
                  </a:extLst>
                </a:gridCol>
              </a:tblGrid>
              <a:tr h="504825">
                <a:tc>
                  <a:txBody>
                    <a:bodyPr/>
                    <a:lstStyle/>
                    <a:p>
                      <a:pPr marL="0" lvl="0" indent="0" algn="ctr" rtl="0">
                        <a:lnSpc>
                          <a:spcPct val="115000"/>
                        </a:lnSpc>
                        <a:spcBef>
                          <a:spcPts val="0"/>
                        </a:spcBef>
                        <a:spcAft>
                          <a:spcPts val="0"/>
                        </a:spcAft>
                        <a:buNone/>
                      </a:pPr>
                      <a:r>
                        <a:rPr lang="en" sz="800" b="1"/>
                        <a:t>Target Intervention</a:t>
                      </a:r>
                      <a:endParaRPr sz="800" b="1"/>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solidFill>
                      <a:srgbClr val="B7B7B7"/>
                    </a:solidFill>
                  </a:tcPr>
                </a:tc>
                <a:tc>
                  <a:txBody>
                    <a:bodyPr/>
                    <a:lstStyle/>
                    <a:p>
                      <a:pPr marL="0" lvl="0" indent="0" algn="ctr" rtl="0">
                        <a:lnSpc>
                          <a:spcPct val="115000"/>
                        </a:lnSpc>
                        <a:spcBef>
                          <a:spcPts val="0"/>
                        </a:spcBef>
                        <a:spcAft>
                          <a:spcPts val="0"/>
                        </a:spcAft>
                        <a:buNone/>
                      </a:pPr>
                      <a:r>
                        <a:rPr lang="en" sz="800" b="1"/>
                        <a:t>Social Behavioral</a:t>
                      </a:r>
                      <a:endParaRPr sz="800" b="1"/>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solidFill>
                      <a:srgbClr val="B7B7B7"/>
                    </a:solidFill>
                  </a:tcPr>
                </a:tc>
                <a:tc>
                  <a:txBody>
                    <a:bodyPr/>
                    <a:lstStyle/>
                    <a:p>
                      <a:pPr marL="0" lvl="0" indent="0" algn="ctr" rtl="0">
                        <a:lnSpc>
                          <a:spcPct val="115000"/>
                        </a:lnSpc>
                        <a:spcBef>
                          <a:spcPts val="0"/>
                        </a:spcBef>
                        <a:spcAft>
                          <a:spcPts val="0"/>
                        </a:spcAft>
                        <a:buNone/>
                      </a:pPr>
                      <a:r>
                        <a:rPr lang="en" sz="800" b="1"/>
                        <a:t>Academic</a:t>
                      </a:r>
                      <a:endParaRPr sz="800" b="1"/>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solidFill>
                      <a:srgbClr val="B7B7B7"/>
                    </a:solidFill>
                  </a:tcPr>
                </a:tc>
                <a:tc>
                  <a:txBody>
                    <a:bodyPr/>
                    <a:lstStyle/>
                    <a:p>
                      <a:pPr marL="0" lvl="0" indent="0" algn="ctr" rtl="0">
                        <a:lnSpc>
                          <a:spcPct val="115000"/>
                        </a:lnSpc>
                        <a:spcBef>
                          <a:spcPts val="0"/>
                        </a:spcBef>
                        <a:spcAft>
                          <a:spcPts val="0"/>
                        </a:spcAft>
                        <a:buNone/>
                      </a:pPr>
                      <a:r>
                        <a:rPr lang="en" sz="800" b="1"/>
                        <a:t>Emotional</a:t>
                      </a:r>
                      <a:endParaRPr sz="800" b="1"/>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solidFill>
                      <a:srgbClr val="B7B7B7"/>
                    </a:solidFill>
                  </a:tcPr>
                </a:tc>
                <a:tc>
                  <a:txBody>
                    <a:bodyPr/>
                    <a:lstStyle/>
                    <a:p>
                      <a:pPr marL="0" lvl="0" indent="0" algn="ctr" rtl="0">
                        <a:lnSpc>
                          <a:spcPct val="115000"/>
                        </a:lnSpc>
                        <a:spcBef>
                          <a:spcPts val="0"/>
                        </a:spcBef>
                        <a:spcAft>
                          <a:spcPts val="0"/>
                        </a:spcAft>
                        <a:buNone/>
                      </a:pPr>
                      <a:r>
                        <a:rPr lang="en" sz="800" b="1"/>
                        <a:t>New Student</a:t>
                      </a:r>
                      <a:endParaRPr sz="800" b="1"/>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solidFill>
                      <a:srgbClr val="B7B7B7"/>
                    </a:solidFill>
                  </a:tcPr>
                </a:tc>
                <a:tc>
                  <a:txBody>
                    <a:bodyPr/>
                    <a:lstStyle/>
                    <a:p>
                      <a:pPr marL="0" lvl="0" indent="0" algn="ctr" rtl="0">
                        <a:lnSpc>
                          <a:spcPct val="115000"/>
                        </a:lnSpc>
                        <a:spcBef>
                          <a:spcPts val="0"/>
                        </a:spcBef>
                        <a:spcAft>
                          <a:spcPts val="0"/>
                        </a:spcAft>
                        <a:buNone/>
                      </a:pPr>
                      <a:r>
                        <a:rPr lang="en" sz="800" b="1"/>
                        <a:t>Description</a:t>
                      </a:r>
                      <a:endParaRPr sz="800" b="1"/>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solidFill>
                      <a:srgbClr val="B7B7B7"/>
                    </a:solidFill>
                  </a:tcPr>
                </a:tc>
                <a:tc>
                  <a:txBody>
                    <a:bodyPr/>
                    <a:lstStyle/>
                    <a:p>
                      <a:pPr marL="0" lvl="0" indent="0" algn="ctr" rtl="0">
                        <a:lnSpc>
                          <a:spcPct val="115000"/>
                        </a:lnSpc>
                        <a:spcBef>
                          <a:spcPts val="0"/>
                        </a:spcBef>
                        <a:spcAft>
                          <a:spcPts val="0"/>
                        </a:spcAft>
                        <a:buNone/>
                      </a:pPr>
                      <a:r>
                        <a:rPr lang="en" sz="800" b="1"/>
                        <a:t>Coordinator</a:t>
                      </a:r>
                      <a:endParaRPr sz="800" b="1"/>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solidFill>
                      <a:srgbClr val="B7B7B7"/>
                    </a:solidFill>
                  </a:tcPr>
                </a:tc>
                <a:tc>
                  <a:txBody>
                    <a:bodyPr/>
                    <a:lstStyle/>
                    <a:p>
                      <a:pPr marL="0" lvl="0" indent="0" algn="ctr" rtl="0">
                        <a:lnSpc>
                          <a:spcPct val="115000"/>
                        </a:lnSpc>
                        <a:spcBef>
                          <a:spcPts val="0"/>
                        </a:spcBef>
                        <a:spcAft>
                          <a:spcPts val="0"/>
                        </a:spcAft>
                        <a:buNone/>
                      </a:pPr>
                      <a:r>
                        <a:rPr lang="en" sz="800" b="1"/>
                        <a:t>Entry Criteria</a:t>
                      </a:r>
                      <a:endParaRPr sz="800" b="1"/>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solidFill>
                      <a:srgbClr val="B7B7B7"/>
                    </a:solidFill>
                  </a:tcPr>
                </a:tc>
                <a:tc>
                  <a:txBody>
                    <a:bodyPr/>
                    <a:lstStyle/>
                    <a:p>
                      <a:pPr marL="0" lvl="0" indent="0" algn="ctr" rtl="0">
                        <a:lnSpc>
                          <a:spcPct val="115000"/>
                        </a:lnSpc>
                        <a:spcBef>
                          <a:spcPts val="0"/>
                        </a:spcBef>
                        <a:spcAft>
                          <a:spcPts val="0"/>
                        </a:spcAft>
                        <a:buNone/>
                      </a:pPr>
                      <a:r>
                        <a:rPr lang="en" sz="800" b="1"/>
                        <a:t>Exit Criteria</a:t>
                      </a:r>
                      <a:endParaRPr sz="800" b="1"/>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solidFill>
                      <a:srgbClr val="B7B7B7"/>
                    </a:solidFill>
                  </a:tcPr>
                </a:tc>
                <a:tc>
                  <a:txBody>
                    <a:bodyPr/>
                    <a:lstStyle/>
                    <a:p>
                      <a:pPr marL="0" lvl="0" indent="0" algn="ctr" rtl="0">
                        <a:lnSpc>
                          <a:spcPct val="115000"/>
                        </a:lnSpc>
                        <a:spcBef>
                          <a:spcPts val="0"/>
                        </a:spcBef>
                        <a:spcAft>
                          <a:spcPts val="0"/>
                        </a:spcAft>
                        <a:buNone/>
                      </a:pPr>
                      <a:r>
                        <a:rPr lang="en" sz="800" b="1"/>
                        <a:t>Data Collected/Monitored</a:t>
                      </a:r>
                      <a:endParaRPr sz="800" b="1"/>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solidFill>
                      <a:srgbClr val="B7B7B7"/>
                    </a:solidFill>
                  </a:tcPr>
                </a:tc>
                <a:extLst>
                  <a:ext uri="{0D108BD9-81ED-4DB2-BD59-A6C34878D82A}">
                    <a16:rowId xmlns:a16="http://schemas.microsoft.com/office/drawing/2014/main" val="10000"/>
                  </a:ext>
                </a:extLst>
              </a:tr>
              <a:tr h="952500">
                <a:tc>
                  <a:txBody>
                    <a:bodyPr/>
                    <a:lstStyle/>
                    <a:p>
                      <a:pPr marL="0" lvl="0" indent="0" algn="l" rtl="0">
                        <a:lnSpc>
                          <a:spcPct val="115000"/>
                        </a:lnSpc>
                        <a:spcBef>
                          <a:spcPts val="0"/>
                        </a:spcBef>
                        <a:spcAft>
                          <a:spcPts val="0"/>
                        </a:spcAft>
                        <a:buNone/>
                      </a:pPr>
                      <a:r>
                        <a:rPr lang="en" sz="800"/>
                        <a:t>Check-in Check-out</a:t>
                      </a:r>
                      <a:endParaRPr sz="800"/>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t>X</a:t>
                      </a:r>
                      <a:endParaRPr sz="800"/>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t>X</a:t>
                      </a:r>
                      <a:endParaRPr sz="800"/>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 Students identified and enrolled within a week</a:t>
                      </a:r>
                      <a:endParaRPr sz="800"/>
                    </a:p>
                    <a:p>
                      <a:pPr marL="0" lvl="0" indent="0" algn="l" rtl="0">
                        <a:lnSpc>
                          <a:spcPct val="115000"/>
                        </a:lnSpc>
                        <a:spcBef>
                          <a:spcPts val="0"/>
                        </a:spcBef>
                        <a:spcAft>
                          <a:spcPts val="0"/>
                        </a:spcAft>
                        <a:buNone/>
                      </a:pPr>
                      <a:r>
                        <a:rPr lang="en" sz="800"/>
                        <a:t>• Check-in and check-out daily with an adult at school</a:t>
                      </a:r>
                      <a:endParaRPr sz="800"/>
                    </a:p>
                    <a:p>
                      <a:pPr marL="0" lvl="0" indent="0" algn="l" rtl="0">
                        <a:lnSpc>
                          <a:spcPct val="115000"/>
                        </a:lnSpc>
                        <a:spcBef>
                          <a:spcPts val="0"/>
                        </a:spcBef>
                        <a:spcAft>
                          <a:spcPts val="0"/>
                        </a:spcAft>
                        <a:buNone/>
                      </a:pPr>
                      <a:r>
                        <a:rPr lang="en" sz="800"/>
                        <a:t>• Regular feedback &amp; reinforcement from teachers</a:t>
                      </a:r>
                      <a:endParaRPr sz="800"/>
                    </a:p>
                    <a:p>
                      <a:pPr marL="0" lvl="0" indent="0" algn="l" rtl="0">
                        <a:lnSpc>
                          <a:spcPct val="115000"/>
                        </a:lnSpc>
                        <a:spcBef>
                          <a:spcPts val="0"/>
                        </a:spcBef>
                        <a:spcAft>
                          <a:spcPts val="0"/>
                        </a:spcAft>
                        <a:buNone/>
                      </a:pPr>
                      <a:r>
                        <a:rPr lang="en" sz="800"/>
                        <a:t>• Family component</a:t>
                      </a:r>
                      <a:endParaRPr sz="800"/>
                    </a:p>
                    <a:p>
                      <a:pPr marL="0" lvl="0" indent="0" algn="l" rtl="0">
                        <a:lnSpc>
                          <a:spcPct val="115000"/>
                        </a:lnSpc>
                        <a:spcBef>
                          <a:spcPts val="0"/>
                        </a:spcBef>
                        <a:spcAft>
                          <a:spcPts val="0"/>
                        </a:spcAft>
                        <a:buNone/>
                      </a:pPr>
                      <a:r>
                        <a:rPr lang="en" sz="800"/>
                        <a:t>• Daily performance data used to evaluate progress</a:t>
                      </a:r>
                      <a:endParaRPr sz="800"/>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t>Susan</a:t>
                      </a:r>
                      <a:endParaRPr sz="800"/>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4 or more ODRs in trimester</a:t>
                      </a:r>
                      <a:endParaRPr sz="800"/>
                    </a:p>
                    <a:p>
                      <a:pPr marL="0" lvl="0" indent="0" algn="l" rtl="0">
                        <a:lnSpc>
                          <a:spcPct val="115000"/>
                        </a:lnSpc>
                        <a:spcBef>
                          <a:spcPts val="0"/>
                        </a:spcBef>
                        <a:spcAft>
                          <a:spcPts val="0"/>
                        </a:spcAft>
                        <a:buNone/>
                      </a:pPr>
                      <a:endParaRPr sz="800"/>
                    </a:p>
                    <a:p>
                      <a:pPr marL="0" lvl="0" indent="0" algn="l" rtl="0">
                        <a:lnSpc>
                          <a:spcPct val="115000"/>
                        </a:lnSpc>
                        <a:spcBef>
                          <a:spcPts val="0"/>
                        </a:spcBef>
                        <a:spcAft>
                          <a:spcPts val="0"/>
                        </a:spcAft>
                        <a:buNone/>
                      </a:pPr>
                      <a:r>
                        <a:rPr lang="en" sz="800"/>
                        <a:t>2 or more OSS in trimester</a:t>
                      </a:r>
                      <a:endParaRPr sz="800"/>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4 weeks at &gt;85% of points</a:t>
                      </a:r>
                      <a:endParaRPr sz="800"/>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Percent points towards daily goal</a:t>
                      </a:r>
                      <a:endParaRPr sz="800"/>
                    </a:p>
                    <a:p>
                      <a:pPr marL="0" lvl="0" indent="0" algn="l" rtl="0">
                        <a:lnSpc>
                          <a:spcPct val="115000"/>
                        </a:lnSpc>
                        <a:spcBef>
                          <a:spcPts val="0"/>
                        </a:spcBef>
                        <a:spcAft>
                          <a:spcPts val="0"/>
                        </a:spcAft>
                        <a:buNone/>
                      </a:pPr>
                      <a:endParaRPr sz="800"/>
                    </a:p>
                    <a:p>
                      <a:pPr marL="0" lvl="0" indent="0" algn="l" rtl="0">
                        <a:lnSpc>
                          <a:spcPct val="115000"/>
                        </a:lnSpc>
                        <a:spcBef>
                          <a:spcPts val="0"/>
                        </a:spcBef>
                        <a:spcAft>
                          <a:spcPts val="0"/>
                        </a:spcAft>
                        <a:buNone/>
                      </a:pPr>
                      <a:r>
                        <a:rPr lang="en" sz="800"/>
                        <a:t>ODR</a:t>
                      </a:r>
                      <a:endParaRPr sz="800"/>
                    </a:p>
                    <a:p>
                      <a:pPr marL="0" lvl="0" indent="0" algn="l" rtl="0">
                        <a:lnSpc>
                          <a:spcPct val="115000"/>
                        </a:lnSpc>
                        <a:spcBef>
                          <a:spcPts val="0"/>
                        </a:spcBef>
                        <a:spcAft>
                          <a:spcPts val="0"/>
                        </a:spcAft>
                        <a:buNone/>
                      </a:pPr>
                      <a:endParaRPr sz="800"/>
                    </a:p>
                    <a:p>
                      <a:pPr marL="0" lvl="0" indent="0" algn="l" rtl="0">
                        <a:lnSpc>
                          <a:spcPct val="115000"/>
                        </a:lnSpc>
                        <a:spcBef>
                          <a:spcPts val="0"/>
                        </a:spcBef>
                        <a:spcAft>
                          <a:spcPts val="0"/>
                        </a:spcAft>
                        <a:buNone/>
                      </a:pPr>
                      <a:r>
                        <a:rPr lang="en" sz="800"/>
                        <a:t>OSS (CICO-SWIS)</a:t>
                      </a:r>
                      <a:endParaRPr sz="800"/>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800100">
                <a:tc>
                  <a:txBody>
                    <a:bodyPr/>
                    <a:lstStyle/>
                    <a:p>
                      <a:pPr marL="0" lvl="0" indent="0" algn="l" rtl="0">
                        <a:lnSpc>
                          <a:spcPct val="115000"/>
                        </a:lnSpc>
                        <a:spcBef>
                          <a:spcPts val="0"/>
                        </a:spcBef>
                        <a:spcAft>
                          <a:spcPts val="0"/>
                        </a:spcAft>
                        <a:buNone/>
                      </a:pPr>
                      <a:r>
                        <a:rPr lang="en" sz="800"/>
                        <a:t>Check and Connect</a:t>
                      </a:r>
                      <a:endParaRPr sz="800"/>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t>X</a:t>
                      </a:r>
                      <a:endParaRPr sz="800"/>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t>X</a:t>
                      </a:r>
                      <a:endParaRPr sz="800"/>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t>X</a:t>
                      </a:r>
                      <a:endParaRPr sz="800"/>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 Students matched with mentor/monitor</a:t>
                      </a:r>
                      <a:endParaRPr sz="800"/>
                    </a:p>
                    <a:p>
                      <a:pPr marL="0" lvl="0" indent="0" algn="l" rtl="0">
                        <a:lnSpc>
                          <a:spcPct val="115000"/>
                        </a:lnSpc>
                        <a:spcBef>
                          <a:spcPts val="0"/>
                        </a:spcBef>
                        <a:spcAft>
                          <a:spcPts val="0"/>
                        </a:spcAft>
                        <a:buNone/>
                      </a:pPr>
                      <a:r>
                        <a:rPr lang="en" sz="800"/>
                        <a:t>• Mentor monitors risk factors daily/weekly</a:t>
                      </a:r>
                      <a:endParaRPr sz="800"/>
                    </a:p>
                    <a:p>
                      <a:pPr marL="0" lvl="0" indent="0" algn="l" rtl="0">
                        <a:lnSpc>
                          <a:spcPct val="115000"/>
                        </a:lnSpc>
                        <a:spcBef>
                          <a:spcPts val="0"/>
                        </a:spcBef>
                        <a:spcAft>
                          <a:spcPts val="0"/>
                        </a:spcAft>
                        <a:buNone/>
                      </a:pPr>
                      <a:r>
                        <a:rPr lang="en" sz="800"/>
                        <a:t>• Regular feedback and problem solving with mentor</a:t>
                      </a:r>
                      <a:endParaRPr sz="800"/>
                    </a:p>
                    <a:p>
                      <a:pPr marL="0" lvl="0" indent="0" algn="l" rtl="0">
                        <a:lnSpc>
                          <a:spcPct val="115000"/>
                        </a:lnSpc>
                        <a:spcBef>
                          <a:spcPts val="0"/>
                        </a:spcBef>
                        <a:spcAft>
                          <a:spcPts val="0"/>
                        </a:spcAft>
                        <a:buNone/>
                      </a:pPr>
                      <a:r>
                        <a:rPr lang="en" sz="800"/>
                        <a:t>• Intensive intervention option if risk factors increase</a:t>
                      </a:r>
                      <a:endParaRPr sz="800"/>
                    </a:p>
                    <a:p>
                      <a:pPr marL="0" lvl="0" indent="0" algn="l" rtl="0">
                        <a:lnSpc>
                          <a:spcPct val="115000"/>
                        </a:lnSpc>
                        <a:spcBef>
                          <a:spcPts val="0"/>
                        </a:spcBef>
                        <a:spcAft>
                          <a:spcPts val="0"/>
                        </a:spcAft>
                        <a:buNone/>
                      </a:pPr>
                      <a:r>
                        <a:rPr lang="en" sz="800"/>
                        <a:t>• Family component</a:t>
                      </a:r>
                      <a:endParaRPr sz="800"/>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t>Frank</a:t>
                      </a:r>
                      <a:endParaRPr sz="800"/>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5+ absences in trimester</a:t>
                      </a:r>
                      <a:endParaRPr sz="800"/>
                    </a:p>
                    <a:p>
                      <a:pPr marL="0" lvl="0" indent="0" algn="l" rtl="0">
                        <a:lnSpc>
                          <a:spcPct val="115000"/>
                        </a:lnSpc>
                        <a:spcBef>
                          <a:spcPts val="0"/>
                        </a:spcBef>
                        <a:spcAft>
                          <a:spcPts val="0"/>
                        </a:spcAft>
                        <a:buNone/>
                      </a:pPr>
                      <a:endParaRPr sz="800"/>
                    </a:p>
                    <a:p>
                      <a:pPr marL="0" lvl="0" indent="0" algn="l" rtl="0">
                        <a:lnSpc>
                          <a:spcPct val="115000"/>
                        </a:lnSpc>
                        <a:spcBef>
                          <a:spcPts val="0"/>
                        </a:spcBef>
                        <a:spcAft>
                          <a:spcPts val="0"/>
                        </a:spcAft>
                        <a:buNone/>
                      </a:pPr>
                      <a:r>
                        <a:rPr lang="en" sz="800"/>
                        <a:t>4+ tardies in trimester</a:t>
                      </a:r>
                      <a:endParaRPr sz="800"/>
                    </a:p>
                    <a:p>
                      <a:pPr marL="0" lvl="0" indent="0" algn="l" rtl="0">
                        <a:lnSpc>
                          <a:spcPct val="115000"/>
                        </a:lnSpc>
                        <a:spcBef>
                          <a:spcPts val="0"/>
                        </a:spcBef>
                        <a:spcAft>
                          <a:spcPts val="0"/>
                        </a:spcAft>
                        <a:buNone/>
                      </a:pPr>
                      <a:endParaRPr sz="800"/>
                    </a:p>
                    <a:p>
                      <a:pPr marL="0" lvl="0" indent="0" algn="l" rtl="0">
                        <a:lnSpc>
                          <a:spcPct val="115000"/>
                        </a:lnSpc>
                        <a:spcBef>
                          <a:spcPts val="0"/>
                        </a:spcBef>
                        <a:spcAft>
                          <a:spcPts val="0"/>
                        </a:spcAft>
                        <a:buNone/>
                      </a:pPr>
                      <a:r>
                        <a:rPr lang="en" sz="800"/>
                        <a:t>D or F in core</a:t>
                      </a:r>
                      <a:endParaRPr sz="800"/>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&lt;2 absences in trimester</a:t>
                      </a:r>
                      <a:endParaRPr sz="800"/>
                    </a:p>
                    <a:p>
                      <a:pPr marL="0" lvl="0" indent="0" algn="l" rtl="0">
                        <a:lnSpc>
                          <a:spcPct val="115000"/>
                        </a:lnSpc>
                        <a:spcBef>
                          <a:spcPts val="0"/>
                        </a:spcBef>
                        <a:spcAft>
                          <a:spcPts val="0"/>
                        </a:spcAft>
                        <a:buNone/>
                      </a:pPr>
                      <a:endParaRPr sz="800"/>
                    </a:p>
                    <a:p>
                      <a:pPr marL="0" lvl="0" indent="0" algn="l" rtl="0">
                        <a:lnSpc>
                          <a:spcPct val="115000"/>
                        </a:lnSpc>
                        <a:spcBef>
                          <a:spcPts val="0"/>
                        </a:spcBef>
                        <a:spcAft>
                          <a:spcPts val="0"/>
                        </a:spcAft>
                        <a:buNone/>
                      </a:pPr>
                      <a:r>
                        <a:rPr lang="en" sz="800"/>
                        <a:t>0 tardies in trimester</a:t>
                      </a:r>
                      <a:endParaRPr sz="800"/>
                    </a:p>
                    <a:p>
                      <a:pPr marL="0" lvl="0" indent="0" algn="l" rtl="0">
                        <a:lnSpc>
                          <a:spcPct val="115000"/>
                        </a:lnSpc>
                        <a:spcBef>
                          <a:spcPts val="0"/>
                        </a:spcBef>
                        <a:spcAft>
                          <a:spcPts val="0"/>
                        </a:spcAft>
                        <a:buNone/>
                      </a:pPr>
                      <a:endParaRPr sz="800"/>
                    </a:p>
                    <a:p>
                      <a:pPr marL="0" lvl="0" indent="0" algn="l" rtl="0">
                        <a:lnSpc>
                          <a:spcPct val="115000"/>
                        </a:lnSpc>
                        <a:spcBef>
                          <a:spcPts val="0"/>
                        </a:spcBef>
                        <a:spcAft>
                          <a:spcPts val="0"/>
                        </a:spcAft>
                        <a:buNone/>
                      </a:pPr>
                      <a:r>
                        <a:rPr lang="en" sz="800"/>
                        <a:t>C or better in core</a:t>
                      </a:r>
                      <a:endParaRPr sz="800"/>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Course grades</a:t>
                      </a:r>
                      <a:endParaRPr sz="800"/>
                    </a:p>
                    <a:p>
                      <a:pPr marL="0" lvl="0" indent="0" algn="l" rtl="0">
                        <a:lnSpc>
                          <a:spcPct val="115000"/>
                        </a:lnSpc>
                        <a:spcBef>
                          <a:spcPts val="0"/>
                        </a:spcBef>
                        <a:spcAft>
                          <a:spcPts val="0"/>
                        </a:spcAft>
                        <a:buNone/>
                      </a:pPr>
                      <a:endParaRPr sz="800"/>
                    </a:p>
                    <a:p>
                      <a:pPr marL="0" lvl="0" indent="0" algn="l" rtl="0">
                        <a:lnSpc>
                          <a:spcPct val="115000"/>
                        </a:lnSpc>
                        <a:spcBef>
                          <a:spcPts val="0"/>
                        </a:spcBef>
                        <a:spcAft>
                          <a:spcPts val="0"/>
                        </a:spcAft>
                        <a:buNone/>
                      </a:pPr>
                      <a:r>
                        <a:rPr lang="en" sz="800"/>
                        <a:t>Attendance/Tardies</a:t>
                      </a:r>
                      <a:endParaRPr sz="800"/>
                    </a:p>
                    <a:p>
                      <a:pPr marL="0" lvl="0" indent="0" algn="l" rtl="0">
                        <a:lnSpc>
                          <a:spcPct val="115000"/>
                        </a:lnSpc>
                        <a:spcBef>
                          <a:spcPts val="0"/>
                        </a:spcBef>
                        <a:spcAft>
                          <a:spcPts val="0"/>
                        </a:spcAft>
                        <a:buNone/>
                      </a:pPr>
                      <a:endParaRPr sz="800"/>
                    </a:p>
                    <a:p>
                      <a:pPr marL="0" lvl="0" indent="0" algn="l" rtl="0">
                        <a:lnSpc>
                          <a:spcPct val="115000"/>
                        </a:lnSpc>
                        <a:spcBef>
                          <a:spcPts val="0"/>
                        </a:spcBef>
                        <a:spcAft>
                          <a:spcPts val="0"/>
                        </a:spcAft>
                        <a:buNone/>
                      </a:pPr>
                      <a:r>
                        <a:rPr lang="en" sz="800"/>
                        <a:t>(Infinite Campus)</a:t>
                      </a:r>
                      <a:endParaRPr sz="800"/>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47700">
                <a:tc>
                  <a:txBody>
                    <a:bodyPr/>
                    <a:lstStyle/>
                    <a:p>
                      <a:pPr marL="0" lvl="0" indent="0" algn="l" rtl="0">
                        <a:lnSpc>
                          <a:spcPct val="115000"/>
                        </a:lnSpc>
                        <a:spcBef>
                          <a:spcPts val="0"/>
                        </a:spcBef>
                        <a:spcAft>
                          <a:spcPts val="0"/>
                        </a:spcAft>
                        <a:buNone/>
                      </a:pPr>
                      <a:r>
                        <a:rPr lang="en" sz="800"/>
                        <a:t>Homework Club</a:t>
                      </a:r>
                      <a:endParaRPr sz="800"/>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t>X</a:t>
                      </a:r>
                      <a:endParaRPr sz="800"/>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 Home partners assigned</a:t>
                      </a:r>
                      <a:endParaRPr sz="800"/>
                    </a:p>
                    <a:p>
                      <a:pPr marL="0" lvl="0" indent="0" algn="l" rtl="0">
                        <a:lnSpc>
                          <a:spcPct val="115000"/>
                        </a:lnSpc>
                        <a:spcBef>
                          <a:spcPts val="0"/>
                        </a:spcBef>
                        <a:spcAft>
                          <a:spcPts val="0"/>
                        </a:spcAft>
                        <a:buNone/>
                      </a:pPr>
                      <a:r>
                        <a:rPr lang="en" sz="800"/>
                        <a:t>• Partners call each other to remind assignments are due</a:t>
                      </a:r>
                      <a:endParaRPr sz="800"/>
                    </a:p>
                    <a:p>
                      <a:pPr marL="0" lvl="0" indent="0" algn="l" rtl="0">
                        <a:lnSpc>
                          <a:spcPct val="115000"/>
                        </a:lnSpc>
                        <a:spcBef>
                          <a:spcPts val="0"/>
                        </a:spcBef>
                        <a:spcAft>
                          <a:spcPts val="0"/>
                        </a:spcAft>
                        <a:buNone/>
                      </a:pPr>
                      <a:r>
                        <a:rPr lang="en" sz="800"/>
                        <a:t>• Homework support available after schools</a:t>
                      </a:r>
                      <a:endParaRPr sz="800"/>
                    </a:p>
                    <a:p>
                      <a:pPr marL="0" lvl="0" indent="0" algn="l" rtl="0">
                        <a:lnSpc>
                          <a:spcPct val="115000"/>
                        </a:lnSpc>
                        <a:spcBef>
                          <a:spcPts val="0"/>
                        </a:spcBef>
                        <a:spcAft>
                          <a:spcPts val="0"/>
                        </a:spcAft>
                        <a:buNone/>
                      </a:pPr>
                      <a:r>
                        <a:rPr lang="en" sz="800"/>
                        <a:t>• Reinforcers for students/teams who show improvements</a:t>
                      </a:r>
                      <a:endParaRPr sz="800"/>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t>Marta</a:t>
                      </a:r>
                      <a:endParaRPr sz="800"/>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3 or more missing assignments in trimester</a:t>
                      </a:r>
                      <a:endParaRPr sz="800"/>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No missing assignments</a:t>
                      </a:r>
                      <a:endParaRPr sz="800"/>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dirty="0"/>
                        <a:t>Course grades</a:t>
                      </a:r>
                      <a:endParaRPr sz="800" dirty="0"/>
                    </a:p>
                    <a:p>
                      <a:pPr marL="0" lvl="0" indent="0" algn="l" rtl="0">
                        <a:lnSpc>
                          <a:spcPct val="115000"/>
                        </a:lnSpc>
                        <a:spcBef>
                          <a:spcPts val="0"/>
                        </a:spcBef>
                        <a:spcAft>
                          <a:spcPts val="0"/>
                        </a:spcAft>
                        <a:buNone/>
                      </a:pPr>
                      <a:endParaRPr sz="800" dirty="0"/>
                    </a:p>
                    <a:p>
                      <a:pPr marL="0" lvl="0" indent="0" algn="l" rtl="0">
                        <a:lnSpc>
                          <a:spcPct val="115000"/>
                        </a:lnSpc>
                        <a:spcBef>
                          <a:spcPts val="0"/>
                        </a:spcBef>
                        <a:spcAft>
                          <a:spcPts val="0"/>
                        </a:spcAft>
                        <a:buNone/>
                      </a:pPr>
                      <a:r>
                        <a:rPr lang="en" sz="800" dirty="0"/>
                        <a:t>(Infinite Campus)</a:t>
                      </a:r>
                      <a:endParaRPr sz="800" dirty="0"/>
                    </a:p>
                  </a:txBody>
                  <a:tcPr marL="28575" marR="28575" marT="19050" marB="19050" anchor="ctr">
                    <a:lnL w="14300" cap="flat" cmpd="sng">
                      <a:solidFill>
                        <a:srgbClr val="000000"/>
                      </a:solidFill>
                      <a:prstDash val="solid"/>
                      <a:round/>
                      <a:headEnd type="none" w="sm" len="sm"/>
                      <a:tailEnd type="none" w="sm" len="sm"/>
                    </a:lnL>
                    <a:lnR w="14300" cap="flat" cmpd="sng">
                      <a:solidFill>
                        <a:srgbClr val="000000"/>
                      </a:solidFill>
                      <a:prstDash val="solid"/>
                      <a:round/>
                      <a:headEnd type="none" w="sm" len="sm"/>
                      <a:tailEnd type="none" w="sm" len="sm"/>
                    </a:lnR>
                    <a:lnT w="14300" cap="flat" cmpd="sng">
                      <a:solidFill>
                        <a:srgbClr val="000000"/>
                      </a:solidFill>
                      <a:prstDash val="solid"/>
                      <a:round/>
                      <a:headEnd type="none" w="sm" len="sm"/>
                      <a:tailEnd type="none" w="sm" len="sm"/>
                    </a:lnT>
                    <a:lnB w="143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697" name="Google Shape;697;g25bb8c49f8c_1_11"/>
          <p:cNvSpPr txBox="1"/>
          <p:nvPr/>
        </p:nvSpPr>
        <p:spPr>
          <a:xfrm>
            <a:off x="2763875" y="254350"/>
            <a:ext cx="3086100" cy="23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Targeted Intervention Organizer</a:t>
            </a:r>
            <a:endParaRPr b="1"/>
          </a:p>
          <a:p>
            <a:pPr marL="0" lvl="0" indent="0" algn="ctr" rtl="0">
              <a:spcBef>
                <a:spcPts val="0"/>
              </a:spcBef>
              <a:spcAft>
                <a:spcPts val="0"/>
              </a:spcAft>
              <a:buNone/>
            </a:pPr>
            <a:r>
              <a:rPr lang="en" sz="1000" i="1"/>
              <a:t>Example</a:t>
            </a:r>
            <a:endParaRPr sz="1000" i="1"/>
          </a:p>
        </p:txBody>
      </p:sp>
      <p:sp>
        <p:nvSpPr>
          <p:cNvPr id="698" name="Google Shape;698;g25bb8c49f8c_1_11"/>
          <p:cNvSpPr txBox="1">
            <a:spLocks noGrp="1"/>
          </p:cNvSpPr>
          <p:nvPr>
            <p:ph type="title" idx="4294967295"/>
          </p:nvPr>
        </p:nvSpPr>
        <p:spPr>
          <a:xfrm>
            <a:off x="2239650" y="4570800"/>
            <a:ext cx="46647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High School Example </a:t>
            </a:r>
            <a:r>
              <a:rPr lang="en" sz="1577"/>
              <a:t>(SCTG, 2022)</a:t>
            </a:r>
            <a:endParaRPr sz="1577"/>
          </a:p>
        </p:txBody>
      </p:sp>
      <p:sp>
        <p:nvSpPr>
          <p:cNvPr id="699" name="Google Shape;699;g25bb8c49f8c_1_11"/>
          <p:cNvSpPr txBox="1"/>
          <p:nvPr/>
        </p:nvSpPr>
        <p:spPr>
          <a:xfrm>
            <a:off x="1048200" y="613225"/>
            <a:ext cx="1543200" cy="17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t>Area of Concern</a:t>
            </a:r>
            <a:endParaRPr i="1"/>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graphicFrame>
        <p:nvGraphicFramePr>
          <p:cNvPr id="704" name="Google Shape;704;g25bd60c769c_0_0"/>
          <p:cNvGraphicFramePr/>
          <p:nvPr/>
        </p:nvGraphicFramePr>
        <p:xfrm>
          <a:off x="733425" y="840200"/>
          <a:ext cx="3000000" cy="3000000"/>
        </p:xfrm>
        <a:graphic>
          <a:graphicData uri="http://schemas.openxmlformats.org/drawingml/2006/table">
            <a:tbl>
              <a:tblPr>
                <a:noFill/>
                <a:tableStyleId>{75C4828A-02DD-4A32-B4B4-CDA08EAF002C}</a:tableStyleId>
              </a:tblPr>
              <a:tblGrid>
                <a:gridCol w="2010675">
                  <a:extLst>
                    <a:ext uri="{9D8B030D-6E8A-4147-A177-3AD203B41FA5}">
                      <a16:colId xmlns:a16="http://schemas.microsoft.com/office/drawing/2014/main" val="20000"/>
                    </a:ext>
                  </a:extLst>
                </a:gridCol>
                <a:gridCol w="1933225">
                  <a:extLst>
                    <a:ext uri="{9D8B030D-6E8A-4147-A177-3AD203B41FA5}">
                      <a16:colId xmlns:a16="http://schemas.microsoft.com/office/drawing/2014/main" val="20001"/>
                    </a:ext>
                  </a:extLst>
                </a:gridCol>
                <a:gridCol w="1933575">
                  <a:extLst>
                    <a:ext uri="{9D8B030D-6E8A-4147-A177-3AD203B41FA5}">
                      <a16:colId xmlns:a16="http://schemas.microsoft.com/office/drawing/2014/main" val="20002"/>
                    </a:ext>
                  </a:extLst>
                </a:gridCol>
                <a:gridCol w="1799675">
                  <a:extLst>
                    <a:ext uri="{9D8B030D-6E8A-4147-A177-3AD203B41FA5}">
                      <a16:colId xmlns:a16="http://schemas.microsoft.com/office/drawing/2014/main" val="20003"/>
                    </a:ext>
                  </a:extLst>
                </a:gridCol>
              </a:tblGrid>
              <a:tr h="200025">
                <a:tc>
                  <a:txBody>
                    <a:bodyPr/>
                    <a:lstStyle/>
                    <a:p>
                      <a:pPr marL="0" lvl="0" indent="0" algn="l" rtl="0">
                        <a:lnSpc>
                          <a:spcPct val="115000"/>
                        </a:lnSpc>
                        <a:spcBef>
                          <a:spcPts val="0"/>
                        </a:spcBef>
                        <a:spcAft>
                          <a:spcPts val="0"/>
                        </a:spcAft>
                        <a:buNone/>
                      </a:pPr>
                      <a:r>
                        <a:rPr lang="en" sz="1000" b="1"/>
                        <a:t>Intervention description</a:t>
                      </a:r>
                      <a:endParaRPr sz="1000" b="1"/>
                    </a:p>
                  </a:txBody>
                  <a:tcPr marL="28575" marR="28575" marT="19050" marB="19050" anchor="b">
                    <a:lnL w="7150" cap="flat" cmpd="sng">
                      <a:solidFill>
                        <a:srgbClr val="CCCCCC"/>
                      </a:solidFill>
                      <a:prstDash val="solid"/>
                      <a:round/>
                      <a:headEnd type="none" w="sm" len="sm"/>
                      <a:tailEnd type="none" w="sm" len="sm"/>
                    </a:lnL>
                    <a:lnR w="7150" cap="flat" cmpd="sng">
                      <a:solidFill>
                        <a:srgbClr val="CCCCCC"/>
                      </a:solidFill>
                      <a:prstDash val="solid"/>
                      <a:round/>
                      <a:headEnd type="none" w="sm" len="sm"/>
                      <a:tailEnd type="none" w="sm" len="sm"/>
                    </a:lnR>
                    <a:lnT w="7150" cap="flat" cmpd="sng">
                      <a:solidFill>
                        <a:srgbClr val="CCCCCC"/>
                      </a:solidFill>
                      <a:prstDash val="solid"/>
                      <a:round/>
                      <a:headEnd type="none" w="sm" len="sm"/>
                      <a:tailEnd type="none" w="sm" len="sm"/>
                    </a:lnT>
                    <a:lnB w="7150" cap="flat" cmpd="sng">
                      <a:solidFill>
                        <a:srgbClr val="CCCCCC"/>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 sz="1000" b="1"/>
                        <a:t>Student entry criteria</a:t>
                      </a:r>
                      <a:endParaRPr sz="1000" b="1"/>
                    </a:p>
                  </a:txBody>
                  <a:tcPr marL="28575" marR="28575" marT="19050" marB="19050" anchor="b">
                    <a:lnL w="7150" cap="flat" cmpd="sng">
                      <a:solidFill>
                        <a:srgbClr val="CCCCCC"/>
                      </a:solidFill>
                      <a:prstDash val="solid"/>
                      <a:round/>
                      <a:headEnd type="none" w="sm" len="sm"/>
                      <a:tailEnd type="none" w="sm" len="sm"/>
                    </a:lnL>
                    <a:lnR w="7150" cap="flat" cmpd="sng">
                      <a:solidFill>
                        <a:srgbClr val="CCCCCC"/>
                      </a:solidFill>
                      <a:prstDash val="solid"/>
                      <a:round/>
                      <a:headEnd type="none" w="sm" len="sm"/>
                      <a:tailEnd type="none" w="sm" len="sm"/>
                    </a:lnR>
                    <a:lnT w="7150" cap="flat" cmpd="sng">
                      <a:solidFill>
                        <a:srgbClr val="CCCCCC"/>
                      </a:solidFill>
                      <a:prstDash val="solid"/>
                      <a:round/>
                      <a:headEnd type="none" w="sm" len="sm"/>
                      <a:tailEnd type="none" w="sm" len="sm"/>
                    </a:lnT>
                    <a:lnB w="7150" cap="flat" cmpd="sng">
                      <a:solidFill>
                        <a:srgbClr val="CCCCCC"/>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 sz="1000" b="1"/>
                        <a:t>How students are referred</a:t>
                      </a:r>
                      <a:endParaRPr sz="1000" b="1"/>
                    </a:p>
                  </a:txBody>
                  <a:tcPr marL="28575" marR="28575" marT="19050" marB="19050" anchor="b">
                    <a:lnL w="7150" cap="flat" cmpd="sng">
                      <a:solidFill>
                        <a:srgbClr val="CCCCCC"/>
                      </a:solidFill>
                      <a:prstDash val="solid"/>
                      <a:round/>
                      <a:headEnd type="none" w="sm" len="sm"/>
                      <a:tailEnd type="none" w="sm" len="sm"/>
                    </a:lnL>
                    <a:lnR w="7150" cap="flat" cmpd="sng">
                      <a:solidFill>
                        <a:srgbClr val="CCCCCC"/>
                      </a:solidFill>
                      <a:prstDash val="solid"/>
                      <a:round/>
                      <a:headEnd type="none" w="sm" len="sm"/>
                      <a:tailEnd type="none" w="sm" len="sm"/>
                    </a:lnR>
                    <a:lnT w="7150" cap="flat" cmpd="sng">
                      <a:solidFill>
                        <a:srgbClr val="CCCCCC"/>
                      </a:solidFill>
                      <a:prstDash val="solid"/>
                      <a:round/>
                      <a:headEnd type="none" w="sm" len="sm"/>
                      <a:tailEnd type="none" w="sm" len="sm"/>
                    </a:lnT>
                    <a:lnB w="7150" cap="flat" cmpd="sng">
                      <a:solidFill>
                        <a:srgbClr val="CCCCCC"/>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 sz="1000" b="1"/>
                        <a:t>Contact</a:t>
                      </a:r>
                      <a:endParaRPr sz="1000" b="1"/>
                    </a:p>
                  </a:txBody>
                  <a:tcPr marL="28575" marR="28575" marT="19050" marB="19050" anchor="b">
                    <a:lnL w="7150" cap="flat" cmpd="sng">
                      <a:solidFill>
                        <a:srgbClr val="CCCCCC"/>
                      </a:solidFill>
                      <a:prstDash val="solid"/>
                      <a:round/>
                      <a:headEnd type="none" w="sm" len="sm"/>
                      <a:tailEnd type="none" w="sm" len="sm"/>
                    </a:lnL>
                    <a:lnR w="7150" cap="flat" cmpd="sng">
                      <a:solidFill>
                        <a:srgbClr val="CCCCCC"/>
                      </a:solidFill>
                      <a:prstDash val="solid"/>
                      <a:round/>
                      <a:headEnd type="none" w="sm" len="sm"/>
                      <a:tailEnd type="none" w="sm" len="sm"/>
                    </a:lnR>
                    <a:lnT w="7150" cap="flat" cmpd="sng">
                      <a:solidFill>
                        <a:srgbClr val="CCCCCC"/>
                      </a:solidFill>
                      <a:prstDash val="solid"/>
                      <a:round/>
                      <a:headEnd type="none" w="sm" len="sm"/>
                      <a:tailEnd type="none" w="sm" len="sm"/>
                    </a:lnT>
                    <a:lnB w="7150" cap="flat" cmpd="sng">
                      <a:solidFill>
                        <a:srgbClr val="CCCCCC"/>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r h="200025">
                <a:tc>
                  <a:txBody>
                    <a:bodyPr/>
                    <a:lstStyle/>
                    <a:p>
                      <a:pPr marL="0" lvl="0" indent="0" algn="l" rtl="0">
                        <a:lnSpc>
                          <a:spcPct val="115000"/>
                        </a:lnSpc>
                        <a:spcBef>
                          <a:spcPts val="0"/>
                        </a:spcBef>
                        <a:spcAft>
                          <a:spcPts val="0"/>
                        </a:spcAft>
                        <a:buNone/>
                      </a:pPr>
                      <a:r>
                        <a:rPr lang="en" sz="900" b="1"/>
                        <a:t>Academic Support Team (AST)</a:t>
                      </a:r>
                      <a:endParaRPr sz="900" b="1"/>
                    </a:p>
                    <a:p>
                      <a:pPr marL="0" lvl="0" indent="0" algn="l" rtl="0">
                        <a:lnSpc>
                          <a:spcPct val="115000"/>
                        </a:lnSpc>
                        <a:spcBef>
                          <a:spcPts val="0"/>
                        </a:spcBef>
                        <a:spcAft>
                          <a:spcPts val="0"/>
                        </a:spcAft>
                        <a:buNone/>
                      </a:pPr>
                      <a:r>
                        <a:rPr lang="en" sz="900"/>
                        <a:t>Program designed for freshmen that follows them through graduation to prevent student drop out by building relationships and offering regular academic support.</a:t>
                      </a:r>
                      <a:endParaRPr sz="900"/>
                    </a:p>
                    <a:p>
                      <a:pPr marL="0" lvl="0" indent="0" algn="l" rtl="0">
                        <a:lnSpc>
                          <a:spcPct val="115000"/>
                        </a:lnSpc>
                        <a:spcBef>
                          <a:spcPts val="0"/>
                        </a:spcBef>
                        <a:spcAft>
                          <a:spcPts val="0"/>
                        </a:spcAft>
                        <a:buNone/>
                      </a:pPr>
                      <a:endParaRPr sz="900"/>
                    </a:p>
                    <a:p>
                      <a:pPr marL="0" lvl="0" indent="0" algn="l" rtl="0">
                        <a:lnSpc>
                          <a:spcPct val="115000"/>
                        </a:lnSpc>
                        <a:spcBef>
                          <a:spcPts val="0"/>
                        </a:spcBef>
                        <a:spcAft>
                          <a:spcPts val="0"/>
                        </a:spcAft>
                        <a:buNone/>
                      </a:pPr>
                      <a:r>
                        <a:rPr lang="en" sz="900"/>
                        <a:t>Students are enrolled in a shared humanities class for grades 9 &amp; 10, and followed through grades 11 &amp; 12.</a:t>
                      </a:r>
                      <a:endParaRPr sz="900"/>
                    </a:p>
                  </a:txBody>
                  <a:tcPr marL="28575" marR="28575" marT="19050" marB="19050">
                    <a:lnL w="7150" cap="flat" cmpd="sng">
                      <a:solidFill>
                        <a:srgbClr val="CCCCCC"/>
                      </a:solidFill>
                      <a:prstDash val="solid"/>
                      <a:round/>
                      <a:headEnd type="none" w="sm" len="sm"/>
                      <a:tailEnd type="none" w="sm" len="sm"/>
                    </a:lnL>
                    <a:lnR w="7150" cap="flat" cmpd="sng">
                      <a:solidFill>
                        <a:srgbClr val="CCCCCC"/>
                      </a:solidFill>
                      <a:prstDash val="solid"/>
                      <a:round/>
                      <a:headEnd type="none" w="sm" len="sm"/>
                      <a:tailEnd type="none" w="sm" len="sm"/>
                    </a:lnR>
                    <a:lnT w="7150" cap="flat" cmpd="sng">
                      <a:solidFill>
                        <a:srgbClr val="CCCCCC"/>
                      </a:solidFill>
                      <a:prstDash val="solid"/>
                      <a:round/>
                      <a:headEnd type="none" w="sm" len="sm"/>
                      <a:tailEnd type="none" w="sm" len="sm"/>
                    </a:lnT>
                    <a:lnB w="7150"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Middle school teams identify rising 9th grade students at risk for drop out based on attendance, academics, and conduct (</a:t>
                      </a:r>
                      <a:r>
                        <a:rPr lang="en" sz="900">
                          <a:solidFill>
                            <a:srgbClr val="B45F06"/>
                          </a:solidFill>
                        </a:rPr>
                        <a:t>need to detail data-based decision making process</a:t>
                      </a:r>
                      <a:r>
                        <a:rPr lang="en" sz="900"/>
                        <a:t>).</a:t>
                      </a:r>
                      <a:endParaRPr sz="900"/>
                    </a:p>
                    <a:p>
                      <a:pPr marL="0" lvl="0" indent="0" algn="l" rtl="0">
                        <a:lnSpc>
                          <a:spcPct val="115000"/>
                        </a:lnSpc>
                        <a:spcBef>
                          <a:spcPts val="0"/>
                        </a:spcBef>
                        <a:spcAft>
                          <a:spcPts val="0"/>
                        </a:spcAft>
                        <a:buNone/>
                      </a:pPr>
                      <a:endParaRPr sz="900"/>
                    </a:p>
                    <a:p>
                      <a:pPr marL="0" lvl="0" indent="0" algn="l" rtl="0">
                        <a:lnSpc>
                          <a:spcPct val="115000"/>
                        </a:lnSpc>
                        <a:spcBef>
                          <a:spcPts val="0"/>
                        </a:spcBef>
                        <a:spcAft>
                          <a:spcPts val="0"/>
                        </a:spcAft>
                        <a:buNone/>
                      </a:pPr>
                      <a:r>
                        <a:rPr lang="en" sz="900"/>
                        <a:t>The AST reviews potential candidates and selects 15 students based on a rubric that considers student learning style and needs, group dynamics, and environment.</a:t>
                      </a:r>
                      <a:endParaRPr sz="900"/>
                    </a:p>
                  </a:txBody>
                  <a:tcPr marL="28575" marR="28575" marT="19050" marB="19050" anchor="b">
                    <a:lnL w="7150" cap="flat" cmpd="sng">
                      <a:solidFill>
                        <a:srgbClr val="CCCCCC"/>
                      </a:solidFill>
                      <a:prstDash val="solid"/>
                      <a:round/>
                      <a:headEnd type="none" w="sm" len="sm"/>
                      <a:tailEnd type="none" w="sm" len="sm"/>
                    </a:lnL>
                    <a:lnR w="7150" cap="flat" cmpd="sng">
                      <a:solidFill>
                        <a:srgbClr val="CCCCCC"/>
                      </a:solidFill>
                      <a:prstDash val="solid"/>
                      <a:round/>
                      <a:headEnd type="none" w="sm" len="sm"/>
                      <a:tailEnd type="none" w="sm" len="sm"/>
                    </a:lnR>
                    <a:lnT w="7150" cap="flat" cmpd="sng">
                      <a:solidFill>
                        <a:srgbClr val="CCCCCC"/>
                      </a:solidFill>
                      <a:prstDash val="solid"/>
                      <a:round/>
                      <a:headEnd type="none" w="sm" len="sm"/>
                      <a:tailEnd type="none" w="sm" len="sm"/>
                    </a:lnT>
                    <a:lnB w="7150"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8th grade teams refer AST team for consideration.</a:t>
                      </a:r>
                      <a:endParaRPr sz="900"/>
                    </a:p>
                  </a:txBody>
                  <a:tcPr marL="28575" marR="28575" marT="19050" marB="19050">
                    <a:lnL w="7150" cap="flat" cmpd="sng">
                      <a:solidFill>
                        <a:srgbClr val="CCCCCC"/>
                      </a:solidFill>
                      <a:prstDash val="solid"/>
                      <a:round/>
                      <a:headEnd type="none" w="sm" len="sm"/>
                      <a:tailEnd type="none" w="sm" len="sm"/>
                    </a:lnL>
                    <a:lnR w="7150" cap="flat" cmpd="sng">
                      <a:solidFill>
                        <a:srgbClr val="CCCCCC"/>
                      </a:solidFill>
                      <a:prstDash val="solid"/>
                      <a:round/>
                      <a:headEnd type="none" w="sm" len="sm"/>
                      <a:tailEnd type="none" w="sm" len="sm"/>
                    </a:lnR>
                    <a:lnT w="7150" cap="flat" cmpd="sng">
                      <a:solidFill>
                        <a:srgbClr val="CCCCCC"/>
                      </a:solidFill>
                      <a:prstDash val="solid"/>
                      <a:round/>
                      <a:headEnd type="none" w="sm" len="sm"/>
                      <a:tailEnd type="none" w="sm" len="sm"/>
                    </a:lnT>
                    <a:lnB w="7150"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Social Studies Teacher:</a:t>
                      </a:r>
                      <a:endParaRPr sz="900"/>
                    </a:p>
                    <a:p>
                      <a:pPr marL="0" lvl="0" indent="0" algn="l" rtl="0">
                        <a:lnSpc>
                          <a:spcPct val="115000"/>
                        </a:lnSpc>
                        <a:spcBef>
                          <a:spcPts val="0"/>
                        </a:spcBef>
                        <a:spcAft>
                          <a:spcPts val="0"/>
                        </a:spcAft>
                        <a:buNone/>
                      </a:pPr>
                      <a:r>
                        <a:rPr lang="en" sz="900"/>
                        <a:t>English Teacher:</a:t>
                      </a:r>
                      <a:endParaRPr sz="900"/>
                    </a:p>
                    <a:p>
                      <a:pPr marL="0" lvl="0" indent="0" algn="l" rtl="0">
                        <a:lnSpc>
                          <a:spcPct val="115000"/>
                        </a:lnSpc>
                        <a:spcBef>
                          <a:spcPts val="0"/>
                        </a:spcBef>
                        <a:spcAft>
                          <a:spcPts val="0"/>
                        </a:spcAft>
                        <a:buNone/>
                      </a:pPr>
                      <a:r>
                        <a:rPr lang="en" sz="900"/>
                        <a:t>Dean:</a:t>
                      </a:r>
                      <a:endParaRPr sz="900"/>
                    </a:p>
                    <a:p>
                      <a:pPr marL="0" lvl="0" indent="0" algn="l" rtl="0">
                        <a:lnSpc>
                          <a:spcPct val="115000"/>
                        </a:lnSpc>
                        <a:spcBef>
                          <a:spcPts val="0"/>
                        </a:spcBef>
                        <a:spcAft>
                          <a:spcPts val="0"/>
                        </a:spcAft>
                        <a:buNone/>
                      </a:pPr>
                      <a:r>
                        <a:rPr lang="en" sz="900"/>
                        <a:t>Adjustment Counselor:</a:t>
                      </a:r>
                      <a:endParaRPr sz="900"/>
                    </a:p>
                  </a:txBody>
                  <a:tcPr marL="28575" marR="28575" marT="19050" marB="19050">
                    <a:lnL w="7150" cap="flat" cmpd="sng">
                      <a:solidFill>
                        <a:srgbClr val="CCCCCC"/>
                      </a:solidFill>
                      <a:prstDash val="solid"/>
                      <a:round/>
                      <a:headEnd type="none" w="sm" len="sm"/>
                      <a:tailEnd type="none" w="sm" len="sm"/>
                    </a:lnL>
                    <a:lnR w="7150" cap="flat" cmpd="sng">
                      <a:solidFill>
                        <a:srgbClr val="CCCCCC"/>
                      </a:solidFill>
                      <a:prstDash val="solid"/>
                      <a:round/>
                      <a:headEnd type="none" w="sm" len="sm"/>
                      <a:tailEnd type="none" w="sm" len="sm"/>
                    </a:lnR>
                    <a:lnT w="7150" cap="flat" cmpd="sng">
                      <a:solidFill>
                        <a:srgbClr val="CCCCCC"/>
                      </a:solidFill>
                      <a:prstDash val="solid"/>
                      <a:round/>
                      <a:headEnd type="none" w="sm" len="sm"/>
                      <a:tailEnd type="none" w="sm" len="sm"/>
                    </a:lnT>
                    <a:lnB w="7150"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192150">
                <a:tc>
                  <a:txBody>
                    <a:bodyPr/>
                    <a:lstStyle/>
                    <a:p>
                      <a:pPr marL="0" lvl="0" indent="0" algn="l" rtl="0">
                        <a:lnSpc>
                          <a:spcPct val="115000"/>
                        </a:lnSpc>
                        <a:spcBef>
                          <a:spcPts val="0"/>
                        </a:spcBef>
                        <a:spcAft>
                          <a:spcPts val="0"/>
                        </a:spcAft>
                        <a:buNone/>
                      </a:pPr>
                      <a:r>
                        <a:rPr lang="en" sz="900" b="1"/>
                        <a:t>Credit Recovery</a:t>
                      </a:r>
                      <a:endParaRPr sz="900" b="1"/>
                    </a:p>
                    <a:p>
                      <a:pPr marL="0" lvl="0" indent="0" algn="l" rtl="0">
                        <a:lnSpc>
                          <a:spcPct val="115000"/>
                        </a:lnSpc>
                        <a:spcBef>
                          <a:spcPts val="0"/>
                        </a:spcBef>
                        <a:spcAft>
                          <a:spcPts val="0"/>
                        </a:spcAft>
                        <a:buNone/>
                      </a:pPr>
                      <a:r>
                        <a:rPr lang="en" sz="900"/>
                        <a:t>Program’s goal is to reduce the rate of failure for all students who have failed a course with 49% of higher by offering an online course and summer courses.</a:t>
                      </a:r>
                      <a:endParaRPr sz="900"/>
                    </a:p>
                    <a:p>
                      <a:pPr marL="0" lvl="0" indent="0" algn="l" rtl="0">
                        <a:lnSpc>
                          <a:spcPct val="115000"/>
                        </a:lnSpc>
                        <a:spcBef>
                          <a:spcPts val="0"/>
                        </a:spcBef>
                        <a:spcAft>
                          <a:spcPts val="0"/>
                        </a:spcAft>
                        <a:buNone/>
                      </a:pPr>
                      <a:endParaRPr sz="900"/>
                    </a:p>
                    <a:p>
                      <a:pPr marL="0" lvl="0" indent="0" algn="l" rtl="0">
                        <a:lnSpc>
                          <a:spcPct val="115000"/>
                        </a:lnSpc>
                        <a:spcBef>
                          <a:spcPts val="0"/>
                        </a:spcBef>
                        <a:spcAft>
                          <a:spcPts val="0"/>
                        </a:spcAft>
                        <a:buNone/>
                      </a:pPr>
                      <a:r>
                        <a:rPr lang="en" sz="900"/>
                        <a:t>Timeframe during school year:</a:t>
                      </a:r>
                      <a:endParaRPr sz="900"/>
                    </a:p>
                    <a:p>
                      <a:pPr marL="0" lvl="0" indent="0" algn="l" rtl="0">
                        <a:lnSpc>
                          <a:spcPct val="115000"/>
                        </a:lnSpc>
                        <a:spcBef>
                          <a:spcPts val="0"/>
                        </a:spcBef>
                        <a:spcAft>
                          <a:spcPts val="0"/>
                        </a:spcAft>
                        <a:buNone/>
                      </a:pPr>
                      <a:r>
                        <a:rPr lang="en" sz="900">
                          <a:solidFill>
                            <a:srgbClr val="B45F06"/>
                          </a:solidFill>
                        </a:rPr>
                        <a:t>Need to add this</a:t>
                      </a:r>
                      <a:endParaRPr sz="900">
                        <a:solidFill>
                          <a:srgbClr val="B45F06"/>
                        </a:solidFill>
                      </a:endParaRPr>
                    </a:p>
                    <a:p>
                      <a:pPr marL="0" lvl="0" indent="0" algn="l" rtl="0">
                        <a:lnSpc>
                          <a:spcPct val="115000"/>
                        </a:lnSpc>
                        <a:spcBef>
                          <a:spcPts val="0"/>
                        </a:spcBef>
                        <a:spcAft>
                          <a:spcPts val="0"/>
                        </a:spcAft>
                        <a:buNone/>
                      </a:pPr>
                      <a:endParaRPr sz="900"/>
                    </a:p>
                    <a:p>
                      <a:pPr marL="0" lvl="0" indent="0" algn="l" rtl="0">
                        <a:lnSpc>
                          <a:spcPct val="115000"/>
                        </a:lnSpc>
                        <a:spcBef>
                          <a:spcPts val="0"/>
                        </a:spcBef>
                        <a:spcAft>
                          <a:spcPts val="0"/>
                        </a:spcAft>
                        <a:buNone/>
                      </a:pPr>
                      <a:r>
                        <a:rPr lang="en" sz="900"/>
                        <a:t>Summer Credit Recovery is 3 weeks, 8am-12pm (2 hour classes).</a:t>
                      </a:r>
                      <a:endParaRPr sz="900"/>
                    </a:p>
                  </a:txBody>
                  <a:tcPr marL="28575" marR="28575" marT="19050" marB="19050" anchor="b">
                    <a:lnL w="7150" cap="flat" cmpd="sng">
                      <a:solidFill>
                        <a:srgbClr val="CCCCCC"/>
                      </a:solidFill>
                      <a:prstDash val="solid"/>
                      <a:round/>
                      <a:headEnd type="none" w="sm" len="sm"/>
                      <a:tailEnd type="none" w="sm" len="sm"/>
                    </a:lnL>
                    <a:lnR w="7150" cap="flat" cmpd="sng">
                      <a:solidFill>
                        <a:srgbClr val="CCCCCC"/>
                      </a:solidFill>
                      <a:prstDash val="solid"/>
                      <a:round/>
                      <a:headEnd type="none" w="sm" len="sm"/>
                      <a:tailEnd type="none" w="sm" len="sm"/>
                    </a:lnR>
                    <a:lnT w="7150" cap="flat" cmpd="sng">
                      <a:solidFill>
                        <a:srgbClr val="CCCCCC"/>
                      </a:solidFill>
                      <a:prstDash val="solid"/>
                      <a:round/>
                      <a:headEnd type="none" w="sm" len="sm"/>
                      <a:tailEnd type="none" w="sm" len="sm"/>
                    </a:lnT>
                    <a:lnB w="7150"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Student who has failed a class with a 49% or higher</a:t>
                      </a:r>
                      <a:endParaRPr sz="900"/>
                    </a:p>
                    <a:p>
                      <a:pPr marL="0" lvl="0" indent="0" algn="l" rtl="0">
                        <a:lnSpc>
                          <a:spcPct val="115000"/>
                        </a:lnSpc>
                        <a:spcBef>
                          <a:spcPts val="0"/>
                        </a:spcBef>
                        <a:spcAft>
                          <a:spcPts val="0"/>
                        </a:spcAft>
                        <a:buNone/>
                      </a:pPr>
                      <a:endParaRPr sz="900"/>
                    </a:p>
                    <a:p>
                      <a:pPr marL="0" lvl="0" indent="0" algn="l" rtl="0">
                        <a:lnSpc>
                          <a:spcPct val="115000"/>
                        </a:lnSpc>
                        <a:spcBef>
                          <a:spcPts val="0"/>
                        </a:spcBef>
                        <a:spcAft>
                          <a:spcPts val="0"/>
                        </a:spcAft>
                        <a:buNone/>
                      </a:pPr>
                      <a:r>
                        <a:rPr lang="en" sz="900"/>
                        <a:t>Students are notified of eligibility for credit recovery on their report card</a:t>
                      </a:r>
                      <a:endParaRPr sz="900"/>
                    </a:p>
                  </a:txBody>
                  <a:tcPr marL="28575" marR="28575" marT="19050" marB="19050">
                    <a:lnL w="7150" cap="flat" cmpd="sng">
                      <a:solidFill>
                        <a:srgbClr val="CCCCCC"/>
                      </a:solidFill>
                      <a:prstDash val="solid"/>
                      <a:round/>
                      <a:headEnd type="none" w="sm" len="sm"/>
                      <a:tailEnd type="none" w="sm" len="sm"/>
                    </a:lnL>
                    <a:lnR w="7150" cap="flat" cmpd="sng">
                      <a:solidFill>
                        <a:srgbClr val="CCCCCC"/>
                      </a:solidFill>
                      <a:prstDash val="solid"/>
                      <a:round/>
                      <a:headEnd type="none" w="sm" len="sm"/>
                      <a:tailEnd type="none" w="sm" len="sm"/>
                    </a:lnR>
                    <a:lnT w="7150" cap="flat" cmpd="sng">
                      <a:solidFill>
                        <a:srgbClr val="CCCCCC"/>
                      </a:solidFill>
                      <a:prstDash val="solid"/>
                      <a:round/>
                      <a:headEnd type="none" w="sm" len="sm"/>
                      <a:tailEnd type="none" w="sm" len="sm"/>
                    </a:lnT>
                    <a:lnB w="7150"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School Counselor review options and give students paperwork about the program and options for payment.</a:t>
                      </a:r>
                      <a:endParaRPr sz="900"/>
                    </a:p>
                    <a:p>
                      <a:pPr marL="0" lvl="0" indent="0" algn="l" rtl="0">
                        <a:lnSpc>
                          <a:spcPct val="115000"/>
                        </a:lnSpc>
                        <a:spcBef>
                          <a:spcPts val="0"/>
                        </a:spcBef>
                        <a:spcAft>
                          <a:spcPts val="0"/>
                        </a:spcAft>
                        <a:buNone/>
                      </a:pPr>
                      <a:endParaRPr sz="900"/>
                    </a:p>
                    <a:p>
                      <a:pPr marL="0" lvl="0" indent="0" algn="l" rtl="0">
                        <a:lnSpc>
                          <a:spcPct val="115000"/>
                        </a:lnSpc>
                        <a:spcBef>
                          <a:spcPts val="0"/>
                        </a:spcBef>
                        <a:spcAft>
                          <a:spcPts val="0"/>
                        </a:spcAft>
                        <a:buNone/>
                      </a:pPr>
                      <a:r>
                        <a:rPr lang="en" sz="900"/>
                        <a:t>Students (or parents of) who would like to do recovery reach out to their School Counselor.</a:t>
                      </a:r>
                      <a:endParaRPr sz="900"/>
                    </a:p>
                  </a:txBody>
                  <a:tcPr marL="28575" marR="28575" marT="19050" marB="19050">
                    <a:lnL w="7150" cap="flat" cmpd="sng">
                      <a:solidFill>
                        <a:srgbClr val="CCCCCC"/>
                      </a:solidFill>
                      <a:prstDash val="solid"/>
                      <a:round/>
                      <a:headEnd type="none" w="sm" len="sm"/>
                      <a:tailEnd type="none" w="sm" len="sm"/>
                    </a:lnL>
                    <a:lnR w="7150" cap="flat" cmpd="sng">
                      <a:solidFill>
                        <a:srgbClr val="CCCCCC"/>
                      </a:solidFill>
                      <a:prstDash val="solid"/>
                      <a:round/>
                      <a:headEnd type="none" w="sm" len="sm"/>
                      <a:tailEnd type="none" w="sm" len="sm"/>
                    </a:lnR>
                    <a:lnT w="7150" cap="flat" cmpd="sng">
                      <a:solidFill>
                        <a:srgbClr val="CCCCCC"/>
                      </a:solidFill>
                      <a:prstDash val="solid"/>
                      <a:round/>
                      <a:headEnd type="none" w="sm" len="sm"/>
                      <a:tailEnd type="none" w="sm" len="sm"/>
                    </a:lnT>
                    <a:lnB w="7150"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dirty="0"/>
                        <a:t>School Counselor:</a:t>
                      </a:r>
                      <a:endParaRPr sz="900" dirty="0"/>
                    </a:p>
                    <a:p>
                      <a:pPr marL="0" lvl="0" indent="0" algn="l" rtl="0">
                        <a:lnSpc>
                          <a:spcPct val="115000"/>
                        </a:lnSpc>
                        <a:spcBef>
                          <a:spcPts val="0"/>
                        </a:spcBef>
                        <a:spcAft>
                          <a:spcPts val="0"/>
                        </a:spcAft>
                        <a:buNone/>
                      </a:pPr>
                      <a:r>
                        <a:rPr lang="en" sz="900" dirty="0"/>
                        <a:t>Credit Recovery Coordinator:</a:t>
                      </a:r>
                      <a:endParaRPr sz="900" dirty="0"/>
                    </a:p>
                  </a:txBody>
                  <a:tcPr marL="28575" marR="28575" marT="19050" marB="19050">
                    <a:lnL w="7150" cap="flat" cmpd="sng">
                      <a:solidFill>
                        <a:srgbClr val="CCCCCC"/>
                      </a:solidFill>
                      <a:prstDash val="solid"/>
                      <a:round/>
                      <a:headEnd type="none" w="sm" len="sm"/>
                      <a:tailEnd type="none" w="sm" len="sm"/>
                    </a:lnL>
                    <a:lnR w="7150" cap="flat" cmpd="sng">
                      <a:solidFill>
                        <a:srgbClr val="CCCCCC"/>
                      </a:solidFill>
                      <a:prstDash val="solid"/>
                      <a:round/>
                      <a:headEnd type="none" w="sm" len="sm"/>
                      <a:tailEnd type="none" w="sm" len="sm"/>
                    </a:lnR>
                    <a:lnT w="7150" cap="flat" cmpd="sng">
                      <a:solidFill>
                        <a:srgbClr val="CCCCCC"/>
                      </a:solidFill>
                      <a:prstDash val="solid"/>
                      <a:round/>
                      <a:headEnd type="none" w="sm" len="sm"/>
                      <a:tailEnd type="none" w="sm" len="sm"/>
                    </a:lnT>
                    <a:lnB w="7150"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705" name="Google Shape;705;g25bd60c769c_0_0"/>
          <p:cNvSpPr txBox="1">
            <a:spLocks noGrp="1"/>
          </p:cNvSpPr>
          <p:nvPr>
            <p:ph type="title"/>
          </p:nvPr>
        </p:nvSpPr>
        <p:spPr>
          <a:xfrm>
            <a:off x="2239650" y="80875"/>
            <a:ext cx="46647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High School Example </a:t>
            </a:r>
            <a:r>
              <a:rPr lang="en" sz="1577"/>
              <a:t>(SCTG, 2022)</a:t>
            </a:r>
            <a:endParaRPr sz="1577"/>
          </a:p>
        </p:txBody>
      </p:sp>
      <p:sp>
        <p:nvSpPr>
          <p:cNvPr id="706" name="Google Shape;706;g25bd60c769c_0_0"/>
          <p:cNvSpPr txBox="1"/>
          <p:nvPr/>
        </p:nvSpPr>
        <p:spPr>
          <a:xfrm>
            <a:off x="641525" y="499550"/>
            <a:ext cx="2156400" cy="44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t>Tier 2 Interventions at AHS </a:t>
            </a:r>
            <a:endParaRPr sz="1000" b="1"/>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CE5CD"/>
        </a:solidFill>
        <a:effectLst/>
      </p:bgPr>
    </p:bg>
    <p:spTree>
      <p:nvGrpSpPr>
        <p:cNvPr id="1" name="Shape 710"/>
        <p:cNvGrpSpPr/>
        <p:nvPr/>
      </p:nvGrpSpPr>
      <p:grpSpPr>
        <a:xfrm>
          <a:off x="0" y="0"/>
          <a:ext cx="0" cy="0"/>
          <a:chOff x="0" y="0"/>
          <a:chExt cx="0" cy="0"/>
        </a:xfrm>
      </p:grpSpPr>
      <p:sp>
        <p:nvSpPr>
          <p:cNvPr id="711" name="Google Shape;711;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1000"/>
              </a:spcBef>
              <a:spcAft>
                <a:spcPts val="0"/>
              </a:spcAft>
              <a:buClr>
                <a:schemeClr val="dk1"/>
              </a:buClr>
              <a:buSzPct val="43999"/>
              <a:buFont typeface="Arial"/>
              <a:buNone/>
            </a:pPr>
            <a:r>
              <a:rPr lang="en" sz="2500" b="1"/>
              <a:t>Links between your IN/ON/OUT Criteria and data collection</a:t>
            </a:r>
            <a:endParaRPr sz="2500" b="1"/>
          </a:p>
        </p:txBody>
      </p:sp>
      <p:sp>
        <p:nvSpPr>
          <p:cNvPr id="712" name="Google Shape;712;p22"/>
          <p:cNvSpPr txBox="1">
            <a:spLocks noGrp="1"/>
          </p:cNvSpPr>
          <p:nvPr>
            <p:ph type="body" idx="1"/>
          </p:nvPr>
        </p:nvSpPr>
        <p:spPr>
          <a:xfrm>
            <a:off x="4245700" y="1152475"/>
            <a:ext cx="4586700" cy="3416400"/>
          </a:xfrm>
          <a:prstGeom prst="rect">
            <a:avLst/>
          </a:prstGeom>
          <a:noFill/>
          <a:ln>
            <a:noFill/>
          </a:ln>
        </p:spPr>
        <p:txBody>
          <a:bodyPr spcFirstLastPara="1" wrap="square" lIns="91425" tIns="91425" rIns="91425" bIns="91425" anchor="t" anchorCtr="0">
            <a:normAutofit/>
          </a:bodyPr>
          <a:lstStyle/>
          <a:p>
            <a:pPr marL="114300" lvl="0" indent="0" algn="l" rtl="0">
              <a:lnSpc>
                <a:spcPct val="115000"/>
              </a:lnSpc>
              <a:spcBef>
                <a:spcPts val="1000"/>
              </a:spcBef>
              <a:spcAft>
                <a:spcPts val="0"/>
              </a:spcAft>
              <a:buClr>
                <a:schemeClr val="dk1"/>
              </a:buClr>
              <a:buSzPts val="1100"/>
              <a:buFont typeface="Arial"/>
              <a:buNone/>
            </a:pPr>
            <a:r>
              <a:rPr lang="en">
                <a:solidFill>
                  <a:schemeClr val="dk1"/>
                </a:solidFill>
                <a:latin typeface="Open Sans"/>
                <a:ea typeface="Open Sans"/>
                <a:cs typeface="Open Sans"/>
                <a:sym typeface="Open Sans"/>
              </a:rPr>
              <a:t>How have you aligned your data tools to your intervention criteria?</a:t>
            </a:r>
            <a:endParaRPr sz="900">
              <a:solidFill>
                <a:schemeClr val="dk1"/>
              </a:solidFill>
              <a:latin typeface="Open Sans"/>
              <a:ea typeface="Open Sans"/>
              <a:cs typeface="Open Sans"/>
              <a:sym typeface="Open Sans"/>
            </a:endParaRPr>
          </a:p>
          <a:p>
            <a:pPr marL="914400" lvl="0" indent="-342900" algn="l" rtl="0">
              <a:lnSpc>
                <a:spcPct val="115000"/>
              </a:lnSpc>
              <a:spcBef>
                <a:spcPts val="1000"/>
              </a:spcBef>
              <a:spcAft>
                <a:spcPts val="0"/>
              </a:spcAft>
              <a:buClr>
                <a:schemeClr val="dk1"/>
              </a:buClr>
              <a:buSzPts val="1800"/>
              <a:buFont typeface="Open Sans"/>
              <a:buChar char="•"/>
            </a:pPr>
            <a:r>
              <a:rPr lang="en">
                <a:solidFill>
                  <a:schemeClr val="dk1"/>
                </a:solidFill>
                <a:latin typeface="Open Sans"/>
                <a:ea typeface="Open Sans"/>
                <a:cs typeface="Open Sans"/>
                <a:sym typeface="Open Sans"/>
              </a:rPr>
              <a:t>Are the tools needed for your criteria readily available to use?</a:t>
            </a:r>
            <a:endParaRPr sz="900">
              <a:solidFill>
                <a:schemeClr val="dk1"/>
              </a:solidFill>
              <a:latin typeface="Open Sans"/>
              <a:ea typeface="Open Sans"/>
              <a:cs typeface="Open Sans"/>
              <a:sym typeface="Open Sans"/>
            </a:endParaRPr>
          </a:p>
          <a:p>
            <a:pPr marL="914400" lvl="0" indent="-342900" algn="l" rtl="0">
              <a:lnSpc>
                <a:spcPct val="115000"/>
              </a:lnSpc>
              <a:spcBef>
                <a:spcPts val="1000"/>
              </a:spcBef>
              <a:spcAft>
                <a:spcPts val="0"/>
              </a:spcAft>
              <a:buClr>
                <a:schemeClr val="dk1"/>
              </a:buClr>
              <a:buSzPts val="1800"/>
              <a:buFont typeface="Open Sans"/>
              <a:buChar char="•"/>
            </a:pPr>
            <a:r>
              <a:rPr lang="en">
                <a:solidFill>
                  <a:schemeClr val="dk1"/>
                </a:solidFill>
                <a:latin typeface="Open Sans"/>
                <a:ea typeface="Open Sans"/>
                <a:cs typeface="Open Sans"/>
                <a:sym typeface="Open Sans"/>
              </a:rPr>
              <a:t>How did you train folks to use the tools?</a:t>
            </a:r>
            <a:endParaRPr>
              <a:solidFill>
                <a:schemeClr val="dk1"/>
              </a:solidFill>
              <a:latin typeface="Open Sans"/>
              <a:ea typeface="Open Sans"/>
              <a:cs typeface="Open Sans"/>
              <a:sym typeface="Open Sans"/>
            </a:endParaRPr>
          </a:p>
          <a:p>
            <a:pPr marL="914400" lvl="0" indent="-317500" algn="l" rtl="0">
              <a:lnSpc>
                <a:spcPct val="115000"/>
              </a:lnSpc>
              <a:spcBef>
                <a:spcPts val="1000"/>
              </a:spcBef>
              <a:spcAft>
                <a:spcPts val="800"/>
              </a:spcAft>
              <a:buClr>
                <a:schemeClr val="dk1"/>
              </a:buClr>
              <a:buSzPts val="1400"/>
              <a:buFont typeface="Open Sans"/>
              <a:buChar char="•"/>
            </a:pPr>
            <a:r>
              <a:rPr lang="en">
                <a:solidFill>
                  <a:schemeClr val="dk1"/>
                </a:solidFill>
                <a:latin typeface="Open Sans"/>
                <a:ea typeface="Open Sans"/>
                <a:cs typeface="Open Sans"/>
                <a:sym typeface="Open Sans"/>
              </a:rPr>
              <a:t>How are you keeping the data collected through these tools?</a:t>
            </a:r>
            <a:endParaRPr>
              <a:solidFill>
                <a:schemeClr val="dk1"/>
              </a:solidFill>
              <a:latin typeface="Open Sans"/>
              <a:ea typeface="Open Sans"/>
              <a:cs typeface="Open Sans"/>
              <a:sym typeface="Open Sans"/>
            </a:endParaRPr>
          </a:p>
        </p:txBody>
      </p:sp>
      <p:pic>
        <p:nvPicPr>
          <p:cNvPr id="713" name="Google Shape;713;p22"/>
          <p:cNvPicPr preferRelativeResize="0"/>
          <p:nvPr/>
        </p:nvPicPr>
        <p:blipFill rotWithShape="1">
          <a:blip r:embed="rId3">
            <a:alphaModFix/>
          </a:blip>
          <a:srcRect/>
          <a:stretch/>
        </p:blipFill>
        <p:spPr>
          <a:xfrm>
            <a:off x="581800" y="1017725"/>
            <a:ext cx="3508450" cy="350845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717"/>
        <p:cNvGrpSpPr/>
        <p:nvPr/>
      </p:nvGrpSpPr>
      <p:grpSpPr>
        <a:xfrm>
          <a:off x="0" y="0"/>
          <a:ext cx="0" cy="0"/>
          <a:chOff x="0" y="0"/>
          <a:chExt cx="0" cy="0"/>
        </a:xfrm>
      </p:grpSpPr>
      <p:sp>
        <p:nvSpPr>
          <p:cNvPr id="718" name="Google Shape;718;p23"/>
          <p:cNvSpPr txBox="1"/>
          <p:nvPr/>
        </p:nvSpPr>
        <p:spPr>
          <a:xfrm>
            <a:off x="7113675" y="4536125"/>
            <a:ext cx="19638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sng" strike="noStrike" cap="none">
                <a:solidFill>
                  <a:schemeClr val="hlink"/>
                </a:solidFill>
                <a:latin typeface="Arial"/>
                <a:ea typeface="Arial"/>
                <a:cs typeface="Arial"/>
                <a:sym typeface="Arial"/>
                <a:hlinkClick r:id="rId3"/>
              </a:rPr>
              <a:t>https://storyset.com/people</a:t>
            </a:r>
            <a:endParaRPr sz="900" b="0" i="0" u="none" strike="noStrike" cap="none">
              <a:solidFill>
                <a:srgbClr val="000000"/>
              </a:solidFill>
              <a:latin typeface="Arial"/>
              <a:ea typeface="Arial"/>
              <a:cs typeface="Arial"/>
              <a:sym typeface="Arial"/>
            </a:endParaRPr>
          </a:p>
        </p:txBody>
      </p:sp>
      <p:sp>
        <p:nvSpPr>
          <p:cNvPr id="719" name="Google Shape;719;p23"/>
          <p:cNvSpPr txBox="1">
            <a:spLocks noGrp="1"/>
          </p:cNvSpPr>
          <p:nvPr>
            <p:ph type="title"/>
          </p:nvPr>
        </p:nvSpPr>
        <p:spPr>
          <a:xfrm>
            <a:off x="348975" y="-60100"/>
            <a:ext cx="8226300" cy="9942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1000"/>
              </a:spcBef>
              <a:spcAft>
                <a:spcPts val="0"/>
              </a:spcAft>
              <a:buSzPts val="2800"/>
              <a:buNone/>
            </a:pPr>
            <a:r>
              <a:rPr lang="en" sz="3600"/>
              <a:t>Data Collection Tools</a:t>
            </a:r>
            <a:endParaRPr sz="3600"/>
          </a:p>
        </p:txBody>
      </p:sp>
      <p:pic>
        <p:nvPicPr>
          <p:cNvPr id="720" name="Google Shape;720;p23"/>
          <p:cNvPicPr preferRelativeResize="0"/>
          <p:nvPr/>
        </p:nvPicPr>
        <p:blipFill rotWithShape="1">
          <a:blip r:embed="rId4">
            <a:alphaModFix/>
          </a:blip>
          <a:srcRect/>
          <a:stretch/>
        </p:blipFill>
        <p:spPr>
          <a:xfrm>
            <a:off x="1462525" y="939650"/>
            <a:ext cx="5509081" cy="3752199"/>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g25a7d83c6e0_0_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Data Collection Methods Should:</a:t>
            </a:r>
            <a:endParaRPr/>
          </a:p>
        </p:txBody>
      </p:sp>
      <p:sp>
        <p:nvSpPr>
          <p:cNvPr id="726" name="Google Shape;726;g25a7d83c6e0_0_4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2000"/>
              <a:t>• </a:t>
            </a:r>
            <a:r>
              <a:rPr lang="en" sz="2000" b="1"/>
              <a:t>measure skill(s) targeted by the intervention.</a:t>
            </a:r>
            <a:r>
              <a:rPr lang="en" sz="2000"/>
              <a:t> The educator wants to know whether the student is improving a specific skill or behavior. The data-collection method is selected to track growth in that skill or behavior. </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 sz="2000"/>
              <a:t>•</a:t>
            </a:r>
            <a:r>
              <a:rPr lang="en" sz="2000" b="1"/>
              <a:t> be sensitive to short-term gains. </a:t>
            </a:r>
            <a:r>
              <a:rPr lang="en" sz="2000"/>
              <a:t>Progress-monitoring should reveal in weeks—not months– whether the intervention is effective. </a:t>
            </a:r>
            <a:endParaRPr sz="2000"/>
          </a:p>
          <a:p>
            <a:pPr marL="0" lvl="0" indent="0" algn="l" rtl="0">
              <a:spcBef>
                <a:spcPts val="0"/>
              </a:spcBef>
              <a:spcAft>
                <a:spcPts val="0"/>
              </a:spcAft>
              <a:buNone/>
            </a:pPr>
            <a:endParaRPr sz="2000"/>
          </a:p>
          <a:p>
            <a:pPr marL="0" marR="2279736" lvl="0" indent="0" algn="l" rtl="0">
              <a:spcBef>
                <a:spcPts val="0"/>
              </a:spcBef>
              <a:spcAft>
                <a:spcPts val="0"/>
              </a:spcAft>
              <a:buNone/>
            </a:pPr>
            <a:r>
              <a:rPr lang="en" sz="2000"/>
              <a:t>• </a:t>
            </a:r>
            <a:r>
              <a:rPr lang="en" sz="2000" b="1"/>
              <a:t>yield a specific number value. </a:t>
            </a:r>
            <a:r>
              <a:rPr lang="en" sz="2000"/>
              <a:t>The teacher selects progress-monitoring tool(s) that can be converted to numeric data—and charted.</a:t>
            </a:r>
            <a:endParaRPr sz="2000"/>
          </a:p>
        </p:txBody>
      </p:sp>
      <p:sp>
        <p:nvSpPr>
          <p:cNvPr id="727" name="Google Shape;727;g25a7d83c6e0_0_49"/>
          <p:cNvSpPr txBox="1"/>
          <p:nvPr/>
        </p:nvSpPr>
        <p:spPr>
          <a:xfrm>
            <a:off x="5806325" y="4731450"/>
            <a:ext cx="3353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(Jim Wright, Intervention Central, 2021)</a:t>
            </a:r>
            <a:endParaRPr/>
          </a:p>
        </p:txBody>
      </p:sp>
      <p:pic>
        <p:nvPicPr>
          <p:cNvPr id="728" name="Google Shape;728;g25a7d83c6e0_0_49"/>
          <p:cNvPicPr preferRelativeResize="0"/>
          <p:nvPr/>
        </p:nvPicPr>
        <p:blipFill>
          <a:blip r:embed="rId3">
            <a:alphaModFix/>
          </a:blip>
          <a:stretch>
            <a:fillRect/>
          </a:stretch>
        </p:blipFill>
        <p:spPr>
          <a:xfrm>
            <a:off x="7365824" y="3321224"/>
            <a:ext cx="1410225" cy="14102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25bd60c769c_4_5"/>
          <p:cNvSpPr txBox="1">
            <a:spLocks noGrp="1"/>
          </p:cNvSpPr>
          <p:nvPr>
            <p:ph type="title"/>
          </p:nvPr>
        </p:nvSpPr>
        <p:spPr>
          <a:xfrm>
            <a:off x="4493900" y="321500"/>
            <a:ext cx="3718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Today’s Guest Speakers</a:t>
            </a:r>
            <a:endParaRPr/>
          </a:p>
        </p:txBody>
      </p:sp>
      <p:sp>
        <p:nvSpPr>
          <p:cNvPr id="255" name="Google Shape;255;g25bd60c769c_4_5"/>
          <p:cNvSpPr txBox="1">
            <a:spLocks noGrp="1"/>
          </p:cNvSpPr>
          <p:nvPr>
            <p:ph type="body" idx="1"/>
          </p:nvPr>
        </p:nvSpPr>
        <p:spPr>
          <a:xfrm>
            <a:off x="3874250" y="1197175"/>
            <a:ext cx="4958100" cy="34644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sz="2980" b="1">
                <a:latin typeface="Caveat"/>
                <a:ea typeface="Caveat"/>
                <a:cs typeface="Caveat"/>
                <a:sym typeface="Caveat"/>
              </a:rPr>
              <a:t>Cheryl Carey</a:t>
            </a:r>
            <a:endParaRPr sz="2980" b="1">
              <a:latin typeface="Caveat"/>
              <a:ea typeface="Caveat"/>
              <a:cs typeface="Caveat"/>
              <a:sym typeface="Caveat"/>
            </a:endParaRPr>
          </a:p>
          <a:p>
            <a:pPr marL="0" lvl="0" indent="457200" algn="l" rtl="0">
              <a:spcBef>
                <a:spcPts val="0"/>
              </a:spcBef>
              <a:spcAft>
                <a:spcPts val="0"/>
              </a:spcAft>
              <a:buNone/>
            </a:pPr>
            <a:r>
              <a:rPr lang="en" sz="2980" b="1">
                <a:latin typeface="Caveat"/>
                <a:ea typeface="Caveat"/>
                <a:cs typeface="Caveat"/>
                <a:sym typeface="Caveat"/>
              </a:rPr>
              <a:t>School counselor - Showell ES</a:t>
            </a:r>
            <a:endParaRPr sz="2980" b="1">
              <a:latin typeface="Caveat"/>
              <a:ea typeface="Caveat"/>
              <a:cs typeface="Caveat"/>
              <a:sym typeface="Caveat"/>
            </a:endParaRPr>
          </a:p>
          <a:p>
            <a:pPr marL="0" lvl="0" indent="0" algn="l" rtl="0">
              <a:spcBef>
                <a:spcPts val="0"/>
              </a:spcBef>
              <a:spcAft>
                <a:spcPts val="0"/>
              </a:spcAft>
              <a:buNone/>
            </a:pPr>
            <a:endParaRPr sz="2980" b="1">
              <a:latin typeface="Caveat"/>
              <a:ea typeface="Caveat"/>
              <a:cs typeface="Caveat"/>
              <a:sym typeface="Caveat"/>
            </a:endParaRPr>
          </a:p>
          <a:p>
            <a:pPr marL="0" lvl="0" indent="0" algn="l" rtl="0">
              <a:spcBef>
                <a:spcPts val="0"/>
              </a:spcBef>
              <a:spcAft>
                <a:spcPts val="0"/>
              </a:spcAft>
              <a:buNone/>
            </a:pPr>
            <a:r>
              <a:rPr lang="en" sz="2980" b="1">
                <a:latin typeface="Caveat"/>
                <a:ea typeface="Caveat"/>
                <a:cs typeface="Caveat"/>
                <a:sym typeface="Caveat"/>
              </a:rPr>
              <a:t>Stacey Falls </a:t>
            </a:r>
            <a:endParaRPr sz="2980" b="1">
              <a:latin typeface="Caveat"/>
              <a:ea typeface="Caveat"/>
              <a:cs typeface="Caveat"/>
              <a:sym typeface="Caveat"/>
            </a:endParaRPr>
          </a:p>
          <a:p>
            <a:pPr marL="0" lvl="0" indent="457200" algn="l" rtl="0">
              <a:spcBef>
                <a:spcPts val="0"/>
              </a:spcBef>
              <a:spcAft>
                <a:spcPts val="0"/>
              </a:spcAft>
              <a:buNone/>
            </a:pPr>
            <a:r>
              <a:rPr lang="en" sz="2980" b="1">
                <a:latin typeface="Caveat"/>
                <a:ea typeface="Caveat"/>
                <a:cs typeface="Caveat"/>
                <a:sym typeface="Caveat"/>
              </a:rPr>
              <a:t>School psychologist - Talley MS</a:t>
            </a:r>
            <a:endParaRPr sz="2980" b="1">
              <a:latin typeface="Caveat"/>
              <a:ea typeface="Caveat"/>
              <a:cs typeface="Caveat"/>
              <a:sym typeface="Caveat"/>
            </a:endParaRPr>
          </a:p>
          <a:p>
            <a:pPr marL="0" lvl="0" indent="457200" algn="l" rtl="0">
              <a:spcBef>
                <a:spcPts val="0"/>
              </a:spcBef>
              <a:spcAft>
                <a:spcPts val="0"/>
              </a:spcAft>
              <a:buNone/>
            </a:pPr>
            <a:endParaRPr sz="2980" b="1">
              <a:latin typeface="Caveat"/>
              <a:ea typeface="Caveat"/>
              <a:cs typeface="Caveat"/>
              <a:sym typeface="Caveat"/>
            </a:endParaRPr>
          </a:p>
          <a:p>
            <a:pPr marL="0" lvl="0" indent="0" algn="l" rtl="0">
              <a:spcBef>
                <a:spcPts val="0"/>
              </a:spcBef>
              <a:spcAft>
                <a:spcPts val="0"/>
              </a:spcAft>
              <a:buNone/>
            </a:pPr>
            <a:r>
              <a:rPr lang="en" sz="2980" b="1">
                <a:latin typeface="Caveat"/>
                <a:ea typeface="Caveat"/>
                <a:cs typeface="Caveat"/>
                <a:sym typeface="Caveat"/>
              </a:rPr>
              <a:t>Emily Bain</a:t>
            </a:r>
            <a:endParaRPr sz="2980" b="1">
              <a:latin typeface="Caveat"/>
              <a:ea typeface="Caveat"/>
              <a:cs typeface="Caveat"/>
              <a:sym typeface="Caveat"/>
            </a:endParaRPr>
          </a:p>
          <a:p>
            <a:pPr marL="457200" lvl="0" indent="0" algn="l" rtl="0">
              <a:spcBef>
                <a:spcPts val="0"/>
              </a:spcBef>
              <a:spcAft>
                <a:spcPts val="0"/>
              </a:spcAft>
              <a:buNone/>
            </a:pPr>
            <a:r>
              <a:rPr lang="en" sz="2980" b="1">
                <a:latin typeface="Caveat"/>
                <a:ea typeface="Caveat"/>
                <a:cs typeface="Caveat"/>
                <a:sym typeface="Caveat"/>
              </a:rPr>
              <a:t>Special education teacher - Lombardy ES</a:t>
            </a:r>
            <a:endParaRPr sz="2980" b="1">
              <a:latin typeface="Caveat"/>
              <a:ea typeface="Caveat"/>
              <a:cs typeface="Caveat"/>
              <a:sym typeface="Caveat"/>
            </a:endParaRPr>
          </a:p>
          <a:p>
            <a:pPr marL="0" lvl="0" indent="0" algn="l" rtl="0">
              <a:spcBef>
                <a:spcPts val="0"/>
              </a:spcBef>
              <a:spcAft>
                <a:spcPts val="0"/>
              </a:spcAft>
              <a:buNone/>
            </a:pPr>
            <a:endParaRPr b="1"/>
          </a:p>
        </p:txBody>
      </p:sp>
      <p:pic>
        <p:nvPicPr>
          <p:cNvPr id="256" name="Google Shape;256;g25bd60c769c_4_5"/>
          <p:cNvPicPr preferRelativeResize="0"/>
          <p:nvPr/>
        </p:nvPicPr>
        <p:blipFill>
          <a:blip r:embed="rId3">
            <a:alphaModFix/>
          </a:blip>
          <a:stretch>
            <a:fillRect/>
          </a:stretch>
        </p:blipFill>
        <p:spPr>
          <a:xfrm>
            <a:off x="428475" y="1140213"/>
            <a:ext cx="2863077" cy="2863077"/>
          </a:xfrm>
          <a:prstGeom prst="rect">
            <a:avLst/>
          </a:prstGeom>
          <a:noFill/>
          <a:ln w="76200" cap="flat" cmpd="sng">
            <a:solidFill>
              <a:srgbClr val="FFC000"/>
            </a:solidFill>
            <a:prstDash val="solid"/>
            <a:round/>
            <a:headEnd type="none" w="sm" len="sm"/>
            <a:tailEnd type="none" w="sm" len="sm"/>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g25c2de6d1af_0_0"/>
          <p:cNvSpPr txBox="1">
            <a:spLocks noGrp="1"/>
          </p:cNvSpPr>
          <p:nvPr>
            <p:ph type="title"/>
          </p:nvPr>
        </p:nvSpPr>
        <p:spPr>
          <a:xfrm>
            <a:off x="311700" y="2321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Interventions should provide </a:t>
            </a:r>
            <a:endParaRPr/>
          </a:p>
          <a:p>
            <a:pPr marL="0" lvl="0" indent="0" algn="ctr" rtl="0">
              <a:spcBef>
                <a:spcPts val="0"/>
              </a:spcBef>
              <a:spcAft>
                <a:spcPts val="0"/>
              </a:spcAft>
              <a:buNone/>
            </a:pPr>
            <a:r>
              <a:rPr lang="en"/>
              <a:t>additional time for learning and reinforcement</a:t>
            </a:r>
            <a:endParaRPr/>
          </a:p>
        </p:txBody>
      </p:sp>
      <p:sp>
        <p:nvSpPr>
          <p:cNvPr id="734" name="Google Shape;734;g25c2de6d1af_0_0"/>
          <p:cNvSpPr txBox="1">
            <a:spLocks noGrp="1"/>
          </p:cNvSpPr>
          <p:nvPr>
            <p:ph type="body" idx="1"/>
          </p:nvPr>
        </p:nvSpPr>
        <p:spPr>
          <a:xfrm>
            <a:off x="678025" y="1567700"/>
            <a:ext cx="3361500" cy="103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852"/>
              <a:buNone/>
            </a:pPr>
            <a:r>
              <a:rPr lang="en" sz="1795" b="1"/>
              <a:t>Pre-intervention</a:t>
            </a:r>
            <a:r>
              <a:rPr lang="en" sz="1795"/>
              <a:t> </a:t>
            </a:r>
            <a:endParaRPr sz="1795"/>
          </a:p>
          <a:p>
            <a:pPr marL="0" lvl="0" indent="0" algn="ctr" rtl="0">
              <a:spcBef>
                <a:spcPts val="0"/>
              </a:spcBef>
              <a:spcAft>
                <a:spcPts val="0"/>
              </a:spcAft>
              <a:buSzPts val="852"/>
              <a:buNone/>
            </a:pPr>
            <a:r>
              <a:rPr lang="en" sz="1795"/>
              <a:t>performance and/or perception data related to  + skill(s) you will teach</a:t>
            </a:r>
            <a:endParaRPr sz="1795"/>
          </a:p>
        </p:txBody>
      </p:sp>
      <p:sp>
        <p:nvSpPr>
          <p:cNvPr id="735" name="Google Shape;735;g25c2de6d1af_0_0"/>
          <p:cNvSpPr txBox="1">
            <a:spLocks noGrp="1"/>
          </p:cNvSpPr>
          <p:nvPr>
            <p:ph type="body" idx="1"/>
          </p:nvPr>
        </p:nvSpPr>
        <p:spPr>
          <a:xfrm>
            <a:off x="678025" y="3243775"/>
            <a:ext cx="3361500" cy="103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852"/>
              <a:buFont typeface="Arial"/>
              <a:buNone/>
            </a:pPr>
            <a:r>
              <a:rPr lang="en" sz="1795" b="1"/>
              <a:t>Post-intervention </a:t>
            </a:r>
            <a:r>
              <a:rPr lang="en" sz="1795"/>
              <a:t>performance and/or perception data related to  + skill(s) you will teach</a:t>
            </a:r>
            <a:endParaRPr sz="1700"/>
          </a:p>
        </p:txBody>
      </p:sp>
      <p:sp>
        <p:nvSpPr>
          <p:cNvPr id="736" name="Google Shape;736;g25c2de6d1af_0_0"/>
          <p:cNvSpPr txBox="1">
            <a:spLocks noGrp="1"/>
          </p:cNvSpPr>
          <p:nvPr>
            <p:ph type="body" idx="1"/>
          </p:nvPr>
        </p:nvSpPr>
        <p:spPr>
          <a:xfrm>
            <a:off x="4704350" y="2436775"/>
            <a:ext cx="3361500" cy="134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750"/>
              <a:t>Performance or perception data related to + skill(s) </a:t>
            </a:r>
            <a:r>
              <a:rPr lang="en" sz="1750" b="1"/>
              <a:t>as they are being taught </a:t>
            </a:r>
            <a:r>
              <a:rPr lang="en" sz="1750"/>
              <a:t>in the intervention</a:t>
            </a:r>
            <a:endParaRPr sz="175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The 3 Basic Types of Data Collection Tools</a:t>
            </a:r>
            <a:endParaRPr/>
          </a:p>
        </p:txBody>
      </p:sp>
      <p:sp>
        <p:nvSpPr>
          <p:cNvPr id="742" name="Google Shape;742;p24"/>
          <p:cNvSpPr txBox="1">
            <a:spLocks noGrp="1"/>
          </p:cNvSpPr>
          <p:nvPr>
            <p:ph type="body" idx="1"/>
          </p:nvPr>
        </p:nvSpPr>
        <p:spPr>
          <a:xfrm>
            <a:off x="846875" y="1093925"/>
            <a:ext cx="5112300" cy="1395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n" sz="2000"/>
              <a:t>– Direct Behavior Ratings</a:t>
            </a:r>
            <a:endParaRPr sz="2000"/>
          </a:p>
          <a:p>
            <a:pPr marL="0" lvl="0" indent="0" algn="l" rtl="0">
              <a:lnSpc>
                <a:spcPct val="115000"/>
              </a:lnSpc>
              <a:spcBef>
                <a:spcPts val="0"/>
              </a:spcBef>
              <a:spcAft>
                <a:spcPts val="0"/>
              </a:spcAft>
              <a:buClr>
                <a:schemeClr val="dk1"/>
              </a:buClr>
              <a:buSzPts val="1100"/>
              <a:buFont typeface="Arial"/>
              <a:buNone/>
            </a:pPr>
            <a:r>
              <a:rPr lang="en" sz="2000"/>
              <a:t>– Direct Observation</a:t>
            </a:r>
            <a:endParaRPr sz="2000"/>
          </a:p>
          <a:p>
            <a:pPr marL="0" lvl="0" indent="0" algn="l" rtl="0">
              <a:lnSpc>
                <a:spcPct val="115000"/>
              </a:lnSpc>
              <a:spcBef>
                <a:spcPts val="0"/>
              </a:spcBef>
              <a:spcAft>
                <a:spcPts val="0"/>
              </a:spcAft>
              <a:buClr>
                <a:schemeClr val="dk1"/>
              </a:buClr>
              <a:buSzPts val="1100"/>
              <a:buFont typeface="Arial"/>
              <a:buNone/>
            </a:pPr>
            <a:r>
              <a:rPr lang="en" sz="2000"/>
              <a:t>– Intervention-Based Measures</a:t>
            </a:r>
            <a:endParaRPr sz="2000"/>
          </a:p>
        </p:txBody>
      </p:sp>
      <p:sp>
        <p:nvSpPr>
          <p:cNvPr id="743" name="Google Shape;743;p24"/>
          <p:cNvSpPr txBox="1"/>
          <p:nvPr/>
        </p:nvSpPr>
        <p:spPr>
          <a:xfrm>
            <a:off x="3472775" y="4620300"/>
            <a:ext cx="55236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1" u="none" strike="noStrike" cap="none">
                <a:solidFill>
                  <a:schemeClr val="dk1"/>
                </a:solidFill>
                <a:latin typeface="Arial"/>
                <a:ea typeface="Arial"/>
                <a:cs typeface="Arial"/>
                <a:sym typeface="Arial"/>
              </a:rPr>
              <a:t>Tier 2 progress monitoring- Using Data For Decision Making.pdf </a:t>
            </a:r>
            <a:r>
              <a:rPr lang="en" sz="1100" b="0" i="0" u="none" strike="noStrike" cap="none">
                <a:solidFill>
                  <a:schemeClr val="dk1"/>
                </a:solidFill>
                <a:latin typeface="Arial"/>
                <a:ea typeface="Arial"/>
                <a:cs typeface="Arial"/>
                <a:sym typeface="Arial"/>
              </a:rPr>
              <a:t>(Bruhn &amp; McDaniel)</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1" u="none" strike="noStrike" cap="none">
                <a:solidFill>
                  <a:schemeClr val="dk1"/>
                </a:solidFill>
                <a:latin typeface="Arial"/>
                <a:ea typeface="Arial"/>
                <a:cs typeface="Arial"/>
                <a:sym typeface="Arial"/>
              </a:rPr>
              <a:t>Direct Behavior Rating Overview</a:t>
            </a:r>
            <a:r>
              <a:rPr lang="en" sz="1100" b="0" i="0" u="none" strike="noStrike" cap="none">
                <a:solidFill>
                  <a:schemeClr val="dk1"/>
                </a:solidFill>
                <a:latin typeface="Arial"/>
                <a:ea typeface="Arial"/>
                <a:cs typeface="Arial"/>
                <a:sym typeface="Arial"/>
              </a:rPr>
              <a:t> (Maggin, National Center on Intensive Intervention)</a:t>
            </a:r>
            <a:endParaRPr sz="1100" b="0" i="0" u="none" strike="noStrike" cap="none">
              <a:solidFill>
                <a:schemeClr val="dk1"/>
              </a:solidFill>
              <a:latin typeface="Arial"/>
              <a:ea typeface="Arial"/>
              <a:cs typeface="Arial"/>
              <a:sym typeface="Arial"/>
            </a:endParaRPr>
          </a:p>
        </p:txBody>
      </p:sp>
      <p:sp>
        <p:nvSpPr>
          <p:cNvPr id="744" name="Google Shape;744;p24"/>
          <p:cNvSpPr txBox="1">
            <a:spLocks noGrp="1"/>
          </p:cNvSpPr>
          <p:nvPr>
            <p:ph type="body" idx="1"/>
          </p:nvPr>
        </p:nvSpPr>
        <p:spPr>
          <a:xfrm>
            <a:off x="2091900" y="2362200"/>
            <a:ext cx="6740400" cy="2277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2000" i="1"/>
              <a:t>Initial considerations </a:t>
            </a:r>
            <a:endParaRPr sz="2000" i="1"/>
          </a:p>
          <a:p>
            <a:pPr marL="457200" lvl="0" indent="-355600" algn="l" rtl="0">
              <a:lnSpc>
                <a:spcPct val="115000"/>
              </a:lnSpc>
              <a:spcBef>
                <a:spcPts val="0"/>
              </a:spcBef>
              <a:spcAft>
                <a:spcPts val="0"/>
              </a:spcAft>
              <a:buSzPts val="2000"/>
              <a:buChar char="●"/>
            </a:pPr>
            <a:r>
              <a:rPr lang="en" sz="2000" i="1"/>
              <a:t>How often will data be collected?</a:t>
            </a:r>
            <a:endParaRPr sz="2000" i="1"/>
          </a:p>
          <a:p>
            <a:pPr marL="457200" lvl="0" indent="-355600" algn="l" rtl="0">
              <a:lnSpc>
                <a:spcPct val="115000"/>
              </a:lnSpc>
              <a:spcBef>
                <a:spcPts val="0"/>
              </a:spcBef>
              <a:spcAft>
                <a:spcPts val="0"/>
              </a:spcAft>
              <a:buSzPts val="2000"/>
              <a:buChar char="●"/>
            </a:pPr>
            <a:r>
              <a:rPr lang="en" sz="2000" i="1"/>
              <a:t>Who will be collecting the data?</a:t>
            </a:r>
            <a:endParaRPr sz="2000" i="1"/>
          </a:p>
          <a:p>
            <a:pPr marL="457200" lvl="0" indent="-355600" algn="l" rtl="0">
              <a:lnSpc>
                <a:spcPct val="115000"/>
              </a:lnSpc>
              <a:spcBef>
                <a:spcPts val="0"/>
              </a:spcBef>
              <a:spcAft>
                <a:spcPts val="0"/>
              </a:spcAft>
              <a:buSzPts val="2000"/>
              <a:buChar char="●"/>
            </a:pPr>
            <a:r>
              <a:rPr lang="en" sz="2000" i="1"/>
              <a:t>In what contexts will data be collected?</a:t>
            </a:r>
            <a:endParaRPr sz="2000" i="1"/>
          </a:p>
          <a:p>
            <a:pPr marL="457200" lvl="0" indent="-355600" algn="l" rtl="0">
              <a:lnSpc>
                <a:spcPct val="115000"/>
              </a:lnSpc>
              <a:spcBef>
                <a:spcPts val="0"/>
              </a:spcBef>
              <a:spcAft>
                <a:spcPts val="0"/>
              </a:spcAft>
              <a:buSzPts val="2000"/>
              <a:buChar char="●"/>
            </a:pPr>
            <a:r>
              <a:rPr lang="en" sz="2000" i="1"/>
              <a:t>At what times will data be collected?</a:t>
            </a:r>
            <a:endParaRPr sz="2000" i="1"/>
          </a:p>
          <a:p>
            <a:pPr marL="457200" lvl="0" indent="-355600" algn="l" rtl="0">
              <a:lnSpc>
                <a:spcPct val="115000"/>
              </a:lnSpc>
              <a:spcBef>
                <a:spcPts val="0"/>
              </a:spcBef>
              <a:spcAft>
                <a:spcPts val="0"/>
              </a:spcAft>
              <a:buSzPts val="2000"/>
              <a:buChar char="●"/>
            </a:pPr>
            <a:r>
              <a:rPr lang="en" sz="2000" i="1"/>
              <a:t>When will the data be inputted to allow for evaluation?</a:t>
            </a:r>
            <a:endParaRPr sz="2000" i="1"/>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g25a7d83c6e0_0_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Gallaher ES Extension to the Intervention Grid</a:t>
            </a:r>
            <a:endParaRPr/>
          </a:p>
        </p:txBody>
      </p:sp>
      <p:sp>
        <p:nvSpPr>
          <p:cNvPr id="750" name="Google Shape;750;g25a7d83c6e0_0_5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ctr" rtl="0">
              <a:lnSpc>
                <a:spcPct val="115000"/>
              </a:lnSpc>
              <a:spcBef>
                <a:spcPts val="0"/>
              </a:spcBef>
              <a:spcAft>
                <a:spcPts val="0"/>
              </a:spcAft>
              <a:buNone/>
            </a:pPr>
            <a:r>
              <a:rPr lang="en" b="1">
                <a:solidFill>
                  <a:schemeClr val="dk1"/>
                </a:solidFill>
                <a:latin typeface="Calibri"/>
                <a:ea typeface="Calibri"/>
                <a:cs typeface="Calibri"/>
                <a:sym typeface="Calibri"/>
              </a:rPr>
              <a:t>Tier 2 / 3 Intervention Responsibilities Coordination Chart</a:t>
            </a:r>
            <a:endParaRPr b="1">
              <a:solidFill>
                <a:schemeClr val="dk1"/>
              </a:solidFill>
              <a:latin typeface="Calibri"/>
              <a:ea typeface="Calibri"/>
              <a:cs typeface="Calibri"/>
              <a:sym typeface="Calibri"/>
            </a:endParaRPr>
          </a:p>
          <a:p>
            <a:pPr marL="0" lvl="0" indent="0" algn="l" rtl="0">
              <a:spcBef>
                <a:spcPts val="1000"/>
              </a:spcBef>
              <a:spcAft>
                <a:spcPts val="0"/>
              </a:spcAft>
              <a:buNone/>
            </a:pPr>
            <a:endParaRPr/>
          </a:p>
        </p:txBody>
      </p:sp>
      <p:graphicFrame>
        <p:nvGraphicFramePr>
          <p:cNvPr id="751" name="Google Shape;751;g25a7d83c6e0_0_58"/>
          <p:cNvGraphicFramePr/>
          <p:nvPr/>
        </p:nvGraphicFramePr>
        <p:xfrm>
          <a:off x="552625" y="2000250"/>
          <a:ext cx="3000000" cy="3000000"/>
        </p:xfrm>
        <a:graphic>
          <a:graphicData uri="http://schemas.openxmlformats.org/drawingml/2006/table">
            <a:tbl>
              <a:tblPr>
                <a:noFill/>
                <a:tableStyleId>{C48C318C-F7FA-4459-B29A-DD2CE91ECA4A}</a:tableStyleId>
              </a:tblPr>
              <a:tblGrid>
                <a:gridCol w="1609850">
                  <a:extLst>
                    <a:ext uri="{9D8B030D-6E8A-4147-A177-3AD203B41FA5}">
                      <a16:colId xmlns:a16="http://schemas.microsoft.com/office/drawing/2014/main" val="20000"/>
                    </a:ext>
                  </a:extLst>
                </a:gridCol>
                <a:gridCol w="1609850">
                  <a:extLst>
                    <a:ext uri="{9D8B030D-6E8A-4147-A177-3AD203B41FA5}">
                      <a16:colId xmlns:a16="http://schemas.microsoft.com/office/drawing/2014/main" val="20001"/>
                    </a:ext>
                  </a:extLst>
                </a:gridCol>
                <a:gridCol w="1609850">
                  <a:extLst>
                    <a:ext uri="{9D8B030D-6E8A-4147-A177-3AD203B41FA5}">
                      <a16:colId xmlns:a16="http://schemas.microsoft.com/office/drawing/2014/main" val="20002"/>
                    </a:ext>
                  </a:extLst>
                </a:gridCol>
                <a:gridCol w="1609850">
                  <a:extLst>
                    <a:ext uri="{9D8B030D-6E8A-4147-A177-3AD203B41FA5}">
                      <a16:colId xmlns:a16="http://schemas.microsoft.com/office/drawing/2014/main" val="20003"/>
                    </a:ext>
                  </a:extLst>
                </a:gridCol>
                <a:gridCol w="1609850">
                  <a:extLst>
                    <a:ext uri="{9D8B030D-6E8A-4147-A177-3AD203B41FA5}">
                      <a16:colId xmlns:a16="http://schemas.microsoft.com/office/drawing/2014/main" val="20004"/>
                    </a:ext>
                  </a:extLst>
                </a:gridCol>
              </a:tblGrid>
              <a:tr h="772650">
                <a:tc>
                  <a:txBody>
                    <a:bodyPr/>
                    <a:lstStyle/>
                    <a:p>
                      <a:pPr marL="0" lvl="0" indent="0" algn="ctr" rtl="0">
                        <a:lnSpc>
                          <a:spcPct val="115000"/>
                        </a:lnSpc>
                        <a:spcBef>
                          <a:spcPts val="0"/>
                        </a:spcBef>
                        <a:spcAft>
                          <a:spcPts val="0"/>
                        </a:spcAft>
                        <a:buNone/>
                      </a:pPr>
                      <a:r>
                        <a:rPr lang="en" sz="1800" b="1">
                          <a:latin typeface="Calibri"/>
                          <a:ea typeface="Calibri"/>
                          <a:cs typeface="Calibri"/>
                          <a:sym typeface="Calibri"/>
                        </a:rPr>
                        <a:t>Intervention [Information &amp; Criterias]</a:t>
                      </a:r>
                      <a:endParaRPr sz="1800" b="1">
                        <a:latin typeface="Calibri"/>
                        <a:ea typeface="Calibri"/>
                        <a:cs typeface="Calibri"/>
                        <a:sym typeface="Calibri"/>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800" b="1">
                          <a:latin typeface="Calibri"/>
                          <a:ea typeface="Calibri"/>
                          <a:cs typeface="Calibri"/>
                          <a:sym typeface="Calibri"/>
                        </a:rPr>
                        <a:t>Point Person</a:t>
                      </a:r>
                      <a:endParaRPr sz="1800" b="1">
                        <a:latin typeface="Calibri"/>
                        <a:ea typeface="Calibri"/>
                        <a:cs typeface="Calibri"/>
                        <a:sym typeface="Calibri"/>
                      </a:endParaRPr>
                    </a:p>
                    <a:p>
                      <a:pPr marL="0" lvl="0" indent="0" algn="ctr" rtl="0">
                        <a:lnSpc>
                          <a:spcPct val="115000"/>
                        </a:lnSpc>
                        <a:spcBef>
                          <a:spcPts val="0"/>
                        </a:spcBef>
                        <a:spcAft>
                          <a:spcPts val="0"/>
                        </a:spcAft>
                        <a:buNone/>
                      </a:pPr>
                      <a:r>
                        <a:rPr lang="en" sz="1800" b="1">
                          <a:latin typeface="Calibri"/>
                          <a:ea typeface="Calibri"/>
                          <a:cs typeface="Calibri"/>
                          <a:sym typeface="Calibri"/>
                        </a:rPr>
                        <a:t>[Coordinator]</a:t>
                      </a:r>
                      <a:endParaRPr sz="1800" b="1">
                        <a:latin typeface="Calibri"/>
                        <a:ea typeface="Calibri"/>
                        <a:cs typeface="Calibri"/>
                        <a:sym typeface="Calibri"/>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800" b="1">
                          <a:latin typeface="Calibri"/>
                          <a:ea typeface="Calibri"/>
                          <a:cs typeface="Calibri"/>
                          <a:sym typeface="Calibri"/>
                        </a:rPr>
                        <a:t>Person(s) Intervening</a:t>
                      </a:r>
                      <a:endParaRPr sz="1800" b="1">
                        <a:latin typeface="Calibri"/>
                        <a:ea typeface="Calibri"/>
                        <a:cs typeface="Calibri"/>
                        <a:sym typeface="Calibri"/>
                      </a:endParaRPr>
                    </a:p>
                    <a:p>
                      <a:pPr marL="0" lvl="0" indent="0" algn="ctr" rtl="0">
                        <a:lnSpc>
                          <a:spcPct val="115000"/>
                        </a:lnSpc>
                        <a:spcBef>
                          <a:spcPts val="0"/>
                        </a:spcBef>
                        <a:spcAft>
                          <a:spcPts val="0"/>
                        </a:spcAft>
                        <a:buNone/>
                      </a:pPr>
                      <a:r>
                        <a:rPr lang="en" sz="1800" b="1">
                          <a:latin typeface="Calibri"/>
                          <a:ea typeface="Calibri"/>
                          <a:cs typeface="Calibri"/>
                          <a:sym typeface="Calibri"/>
                        </a:rPr>
                        <a:t>[Facilitators]</a:t>
                      </a:r>
                      <a:endParaRPr sz="1800" b="1">
                        <a:latin typeface="Calibri"/>
                        <a:ea typeface="Calibri"/>
                        <a:cs typeface="Calibri"/>
                        <a:sym typeface="Calibri"/>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800" b="1">
                          <a:latin typeface="Calibri"/>
                          <a:ea typeface="Calibri"/>
                          <a:cs typeface="Calibri"/>
                          <a:sym typeface="Calibri"/>
                        </a:rPr>
                        <a:t>Data Collection</a:t>
                      </a:r>
                      <a:endParaRPr sz="1800" b="1">
                        <a:latin typeface="Calibri"/>
                        <a:ea typeface="Calibri"/>
                        <a:cs typeface="Calibri"/>
                        <a:sym typeface="Calibri"/>
                      </a:endParaRPr>
                    </a:p>
                    <a:p>
                      <a:pPr marL="0" lvl="0" indent="0" algn="ctr" rtl="0">
                        <a:lnSpc>
                          <a:spcPct val="115000"/>
                        </a:lnSpc>
                        <a:spcBef>
                          <a:spcPts val="0"/>
                        </a:spcBef>
                        <a:spcAft>
                          <a:spcPts val="0"/>
                        </a:spcAft>
                        <a:buNone/>
                      </a:pPr>
                      <a:r>
                        <a:rPr lang="en" sz="1800" b="1">
                          <a:latin typeface="Calibri"/>
                          <a:ea typeface="Calibri"/>
                          <a:cs typeface="Calibri"/>
                          <a:sym typeface="Calibri"/>
                        </a:rPr>
                        <a:t>[Tools]</a:t>
                      </a:r>
                      <a:endParaRPr sz="1800" b="1">
                        <a:latin typeface="Calibri"/>
                        <a:ea typeface="Calibri"/>
                        <a:cs typeface="Calibri"/>
                        <a:sym typeface="Calibri"/>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15000"/>
                        </a:lnSpc>
                        <a:spcBef>
                          <a:spcPts val="0"/>
                        </a:spcBef>
                        <a:spcAft>
                          <a:spcPts val="0"/>
                        </a:spcAft>
                        <a:buNone/>
                      </a:pPr>
                      <a:r>
                        <a:rPr lang="en" sz="1800" b="1">
                          <a:latin typeface="Calibri"/>
                          <a:ea typeface="Calibri"/>
                          <a:cs typeface="Calibri"/>
                          <a:sym typeface="Calibri"/>
                        </a:rPr>
                        <a:t>Data Entry</a:t>
                      </a:r>
                      <a:endParaRPr sz="1800" b="1">
                        <a:latin typeface="Calibri"/>
                        <a:ea typeface="Calibri"/>
                        <a:cs typeface="Calibri"/>
                        <a:sym typeface="Calibri"/>
                      </a:endParaRPr>
                    </a:p>
                    <a:p>
                      <a:pPr marL="0" lvl="0" indent="0" algn="ctr" rtl="0">
                        <a:lnSpc>
                          <a:spcPct val="115000"/>
                        </a:lnSpc>
                        <a:spcBef>
                          <a:spcPts val="0"/>
                        </a:spcBef>
                        <a:spcAft>
                          <a:spcPts val="0"/>
                        </a:spcAft>
                        <a:buNone/>
                      </a:pPr>
                      <a:r>
                        <a:rPr lang="en" sz="1800" b="1">
                          <a:latin typeface="Calibri"/>
                          <a:ea typeface="Calibri"/>
                          <a:cs typeface="Calibri"/>
                          <a:sym typeface="Calibri"/>
                        </a:rPr>
                        <a:t>[Dates/ Routines]</a:t>
                      </a:r>
                      <a:endParaRPr sz="1800" b="1">
                        <a:latin typeface="Calibri"/>
                        <a:ea typeface="Calibri"/>
                        <a:cs typeface="Calibri"/>
                        <a:sym typeface="Calibri"/>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FFE599"/>
                    </a:solidFill>
                  </a:tcPr>
                </a:tc>
                <a:extLst>
                  <a:ext uri="{0D108BD9-81ED-4DB2-BD59-A6C34878D82A}">
                    <a16:rowId xmlns:a16="http://schemas.microsoft.com/office/drawing/2014/main" val="10000"/>
                  </a:ext>
                </a:extLst>
              </a:tr>
              <a:tr h="457175">
                <a:tc>
                  <a:txBody>
                    <a:bodyPr/>
                    <a:lstStyle/>
                    <a:p>
                      <a:pPr marL="0" lvl="0" indent="0" algn="ctr" rtl="0">
                        <a:lnSpc>
                          <a:spcPct val="115000"/>
                        </a:lnSpc>
                        <a:spcBef>
                          <a:spcPts val="0"/>
                        </a:spcBef>
                        <a:spcAft>
                          <a:spcPts val="0"/>
                        </a:spcAft>
                        <a:buNone/>
                      </a:pPr>
                      <a:r>
                        <a:rPr lang="en" sz="1800">
                          <a:latin typeface="Calibri"/>
                          <a:ea typeface="Calibri"/>
                          <a:cs typeface="Calibri"/>
                          <a:sym typeface="Calibri"/>
                        </a:rPr>
                        <a:t> </a:t>
                      </a:r>
                      <a:endParaRPr sz="1800">
                        <a:latin typeface="Calibri"/>
                        <a:ea typeface="Calibri"/>
                        <a:cs typeface="Calibri"/>
                        <a:sym typeface="Calibri"/>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800">
                          <a:latin typeface="Calibri"/>
                          <a:ea typeface="Calibri"/>
                          <a:cs typeface="Calibri"/>
                          <a:sym typeface="Calibri"/>
                        </a:rPr>
                        <a:t> </a:t>
                      </a:r>
                      <a:endParaRPr sz="1800">
                        <a:latin typeface="Calibri"/>
                        <a:ea typeface="Calibri"/>
                        <a:cs typeface="Calibri"/>
                        <a:sym typeface="Calibri"/>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800">
                          <a:latin typeface="Calibri"/>
                          <a:ea typeface="Calibri"/>
                          <a:cs typeface="Calibri"/>
                          <a:sym typeface="Calibri"/>
                        </a:rPr>
                        <a:t> </a:t>
                      </a:r>
                      <a:endParaRPr sz="1800">
                        <a:latin typeface="Calibri"/>
                        <a:ea typeface="Calibri"/>
                        <a:cs typeface="Calibri"/>
                        <a:sym typeface="Calibri"/>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800">
                          <a:latin typeface="Calibri"/>
                          <a:ea typeface="Calibri"/>
                          <a:cs typeface="Calibri"/>
                          <a:sym typeface="Calibri"/>
                        </a:rPr>
                        <a:t> </a:t>
                      </a:r>
                      <a:endParaRPr sz="1800">
                        <a:latin typeface="Calibri"/>
                        <a:ea typeface="Calibri"/>
                        <a:cs typeface="Calibri"/>
                        <a:sym typeface="Calibri"/>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15000"/>
                        </a:lnSpc>
                        <a:spcBef>
                          <a:spcPts val="0"/>
                        </a:spcBef>
                        <a:spcAft>
                          <a:spcPts val="0"/>
                        </a:spcAft>
                        <a:buNone/>
                      </a:pPr>
                      <a:r>
                        <a:rPr lang="en" sz="1800" dirty="0">
                          <a:latin typeface="Calibri"/>
                          <a:ea typeface="Calibri"/>
                          <a:cs typeface="Calibri"/>
                          <a:sym typeface="Calibri"/>
                        </a:rPr>
                        <a:t> </a:t>
                      </a:r>
                      <a:endParaRPr sz="1800" dirty="0">
                        <a:latin typeface="Calibri"/>
                        <a:ea typeface="Calibri"/>
                        <a:cs typeface="Calibri"/>
                        <a:sym typeface="Calibri"/>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FFE599"/>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25"/>
          <p:cNvSpPr txBox="1">
            <a:spLocks noGrp="1"/>
          </p:cNvSpPr>
          <p:nvPr>
            <p:ph type="body" idx="1"/>
          </p:nvPr>
        </p:nvSpPr>
        <p:spPr>
          <a:xfrm>
            <a:off x="228600" y="179920"/>
            <a:ext cx="8520600" cy="45822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SzPts val="1800"/>
              <a:buNone/>
            </a:pPr>
            <a:r>
              <a:rPr lang="en" b="1">
                <a:solidFill>
                  <a:schemeClr val="dk1"/>
                </a:solidFill>
              </a:rPr>
              <a:t>Direct Behavior Ratings</a:t>
            </a:r>
            <a:endParaRPr b="1">
              <a:solidFill>
                <a:schemeClr val="dk1"/>
              </a:solidFill>
            </a:endParaRPr>
          </a:p>
          <a:p>
            <a:pPr marL="457200" lvl="0" indent="0" algn="l" rtl="0">
              <a:lnSpc>
                <a:spcPct val="200000"/>
              </a:lnSpc>
              <a:spcBef>
                <a:spcPts val="0"/>
              </a:spcBef>
              <a:spcAft>
                <a:spcPts val="0"/>
              </a:spcAft>
              <a:buSzPts val="1800"/>
              <a:buNone/>
            </a:pPr>
            <a:r>
              <a:rPr lang="en">
                <a:solidFill>
                  <a:schemeClr val="dk1"/>
                </a:solidFill>
              </a:rPr>
              <a:t>Involves teachers rating a student’s behavior on 0-10 scale</a:t>
            </a:r>
            <a:endParaRPr>
              <a:solidFill>
                <a:schemeClr val="dk1"/>
              </a:solidFill>
            </a:endParaRPr>
          </a:p>
          <a:p>
            <a:pPr marL="914400" lvl="0" indent="0" algn="l" rtl="0">
              <a:lnSpc>
                <a:spcPct val="200000"/>
              </a:lnSpc>
              <a:spcBef>
                <a:spcPts val="0"/>
              </a:spcBef>
              <a:spcAft>
                <a:spcPts val="0"/>
              </a:spcAft>
              <a:buSzPts val="1800"/>
              <a:buNone/>
            </a:pPr>
            <a:r>
              <a:rPr lang="en">
                <a:solidFill>
                  <a:schemeClr val="dk1"/>
                </a:solidFill>
              </a:rPr>
              <a:t>– Direct</a:t>
            </a:r>
            <a:endParaRPr>
              <a:solidFill>
                <a:schemeClr val="dk1"/>
              </a:solidFill>
            </a:endParaRPr>
          </a:p>
          <a:p>
            <a:pPr marL="1371600" lvl="0" indent="0" algn="l" rtl="0">
              <a:lnSpc>
                <a:spcPct val="200000"/>
              </a:lnSpc>
              <a:spcBef>
                <a:spcPts val="0"/>
              </a:spcBef>
              <a:spcAft>
                <a:spcPts val="0"/>
              </a:spcAft>
              <a:buSzPts val="1800"/>
              <a:buNone/>
            </a:pPr>
            <a:r>
              <a:rPr lang="en">
                <a:solidFill>
                  <a:schemeClr val="dk1"/>
                </a:solidFill>
              </a:rPr>
              <a:t>• Ratings recorded immediately at end of observation session</a:t>
            </a:r>
            <a:endParaRPr>
              <a:solidFill>
                <a:schemeClr val="dk1"/>
              </a:solidFill>
            </a:endParaRPr>
          </a:p>
          <a:p>
            <a:pPr marL="914400" lvl="0" indent="0" algn="l" rtl="0">
              <a:lnSpc>
                <a:spcPct val="200000"/>
              </a:lnSpc>
              <a:spcBef>
                <a:spcPts val="0"/>
              </a:spcBef>
              <a:spcAft>
                <a:spcPts val="0"/>
              </a:spcAft>
              <a:buSzPts val="1800"/>
              <a:buNone/>
            </a:pPr>
            <a:r>
              <a:rPr lang="en">
                <a:solidFill>
                  <a:schemeClr val="dk1"/>
                </a:solidFill>
              </a:rPr>
              <a:t>– Behavior</a:t>
            </a:r>
            <a:endParaRPr>
              <a:solidFill>
                <a:schemeClr val="dk1"/>
              </a:solidFill>
            </a:endParaRPr>
          </a:p>
          <a:p>
            <a:pPr marL="1371600" lvl="0" indent="0" algn="l" rtl="0">
              <a:lnSpc>
                <a:spcPct val="200000"/>
              </a:lnSpc>
              <a:spcBef>
                <a:spcPts val="0"/>
              </a:spcBef>
              <a:spcAft>
                <a:spcPts val="0"/>
              </a:spcAft>
              <a:buSzPts val="1800"/>
              <a:buNone/>
            </a:pPr>
            <a:r>
              <a:rPr lang="en">
                <a:solidFill>
                  <a:schemeClr val="dk1"/>
                </a:solidFill>
              </a:rPr>
              <a:t>• Behavior is specific and operationally defined</a:t>
            </a:r>
            <a:endParaRPr>
              <a:solidFill>
                <a:schemeClr val="dk1"/>
              </a:solidFill>
            </a:endParaRPr>
          </a:p>
          <a:p>
            <a:pPr marL="914400" lvl="0" indent="0" algn="l" rtl="0">
              <a:lnSpc>
                <a:spcPct val="200000"/>
              </a:lnSpc>
              <a:spcBef>
                <a:spcPts val="0"/>
              </a:spcBef>
              <a:spcAft>
                <a:spcPts val="0"/>
              </a:spcAft>
              <a:buSzPts val="1800"/>
              <a:buNone/>
            </a:pPr>
            <a:r>
              <a:rPr lang="en">
                <a:solidFill>
                  <a:schemeClr val="dk1"/>
                </a:solidFill>
              </a:rPr>
              <a:t>– Rating</a:t>
            </a:r>
            <a:endParaRPr>
              <a:solidFill>
                <a:schemeClr val="dk1"/>
              </a:solidFill>
            </a:endParaRPr>
          </a:p>
          <a:p>
            <a:pPr marL="1371600" lvl="0" indent="0" algn="l" rtl="0">
              <a:lnSpc>
                <a:spcPct val="200000"/>
              </a:lnSpc>
              <a:spcBef>
                <a:spcPts val="0"/>
              </a:spcBef>
              <a:spcAft>
                <a:spcPts val="0"/>
              </a:spcAft>
              <a:buSzPts val="1800"/>
              <a:buNone/>
            </a:pPr>
            <a:r>
              <a:rPr lang="en">
                <a:solidFill>
                  <a:schemeClr val="dk1"/>
                </a:solidFill>
              </a:rPr>
              <a:t>• Ratings are conducted repeatedly and follow a 0-10 scale</a:t>
            </a:r>
            <a:endParaRPr>
              <a:solidFill>
                <a:schemeClr val="dk1"/>
              </a:solidFill>
            </a:endParaRPr>
          </a:p>
          <a:p>
            <a:pPr marL="0" lvl="0" indent="0" algn="l" rtl="0">
              <a:lnSpc>
                <a:spcPct val="115000"/>
              </a:lnSpc>
              <a:spcBef>
                <a:spcPts val="0"/>
              </a:spcBef>
              <a:spcAft>
                <a:spcPts val="0"/>
              </a:spcAft>
              <a:buSzPts val="1800"/>
              <a:buNone/>
            </a:pPr>
            <a:endParaRPr>
              <a:solidFill>
                <a:schemeClr val="dk1"/>
              </a:solidFill>
            </a:endParaRPr>
          </a:p>
          <a:p>
            <a:pPr marL="0" lvl="0" indent="0" algn="l" rtl="0">
              <a:lnSpc>
                <a:spcPct val="115000"/>
              </a:lnSpc>
              <a:spcBef>
                <a:spcPts val="0"/>
              </a:spcBef>
              <a:spcAft>
                <a:spcPts val="1200"/>
              </a:spcAft>
              <a:buSzPts val="1800"/>
              <a:buNone/>
            </a:pPr>
            <a:endParaRPr>
              <a:solidFill>
                <a:schemeClr val="dk1"/>
              </a:solidFill>
            </a:endParaRPr>
          </a:p>
        </p:txBody>
      </p:sp>
      <p:sp>
        <p:nvSpPr>
          <p:cNvPr id="757" name="Google Shape;757;p25"/>
          <p:cNvSpPr txBox="1"/>
          <p:nvPr/>
        </p:nvSpPr>
        <p:spPr>
          <a:xfrm>
            <a:off x="3620400" y="4707300"/>
            <a:ext cx="55236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1" u="none" strike="noStrike" cap="none">
                <a:solidFill>
                  <a:schemeClr val="dk1"/>
                </a:solidFill>
                <a:latin typeface="Arial"/>
                <a:ea typeface="Arial"/>
                <a:cs typeface="Arial"/>
                <a:sym typeface="Arial"/>
              </a:rPr>
              <a:t>Tier 2 progress monitoring- Using Data For Decision Making.pdf </a:t>
            </a:r>
            <a:r>
              <a:rPr lang="en" sz="1100" b="0" i="0" u="none" strike="noStrike" cap="none">
                <a:solidFill>
                  <a:schemeClr val="dk1"/>
                </a:solidFill>
                <a:latin typeface="Arial"/>
                <a:ea typeface="Arial"/>
                <a:cs typeface="Arial"/>
                <a:sym typeface="Arial"/>
              </a:rPr>
              <a:t>(Bruhn &amp; McDaniel)</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g25a7d83c6e0_0_18"/>
          <p:cNvSpPr txBox="1"/>
          <p:nvPr/>
        </p:nvSpPr>
        <p:spPr>
          <a:xfrm>
            <a:off x="3620400" y="4789500"/>
            <a:ext cx="55236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1" u="none" strike="noStrike" cap="none">
                <a:solidFill>
                  <a:schemeClr val="dk1"/>
                </a:solidFill>
                <a:latin typeface="Arial"/>
                <a:ea typeface="Arial"/>
                <a:cs typeface="Arial"/>
                <a:sym typeface="Arial"/>
              </a:rPr>
              <a:t>Tier 2 progress monitoring- Using Data For Decision Making.pdf </a:t>
            </a:r>
            <a:r>
              <a:rPr lang="en" sz="1100" b="0" i="0" u="none" strike="noStrike" cap="none">
                <a:solidFill>
                  <a:schemeClr val="dk1"/>
                </a:solidFill>
                <a:latin typeface="Arial"/>
                <a:ea typeface="Arial"/>
                <a:cs typeface="Arial"/>
                <a:sym typeface="Arial"/>
              </a:rPr>
              <a:t>(Bruhn &amp; McDaniel)</a:t>
            </a:r>
            <a:endParaRPr sz="1400" b="0" i="0" u="none" strike="noStrike" cap="none">
              <a:solidFill>
                <a:srgbClr val="000000"/>
              </a:solidFill>
              <a:latin typeface="Arial"/>
              <a:ea typeface="Arial"/>
              <a:cs typeface="Arial"/>
              <a:sym typeface="Arial"/>
            </a:endParaRPr>
          </a:p>
        </p:txBody>
      </p:sp>
      <p:pic>
        <p:nvPicPr>
          <p:cNvPr id="763" name="Google Shape;763;g25a7d83c6e0_0_18"/>
          <p:cNvPicPr preferRelativeResize="0"/>
          <p:nvPr/>
        </p:nvPicPr>
        <p:blipFill rotWithShape="1">
          <a:blip r:embed="rId3">
            <a:alphaModFix/>
          </a:blip>
          <a:srcRect/>
          <a:stretch/>
        </p:blipFill>
        <p:spPr>
          <a:xfrm>
            <a:off x="1439025" y="290583"/>
            <a:ext cx="6599602" cy="1995425"/>
          </a:xfrm>
          <a:prstGeom prst="rect">
            <a:avLst/>
          </a:prstGeom>
          <a:noFill/>
          <a:ln w="28575" cap="flat" cmpd="sng">
            <a:solidFill>
              <a:schemeClr val="dk2"/>
            </a:solidFill>
            <a:prstDash val="solid"/>
            <a:round/>
            <a:headEnd type="none" w="sm" len="sm"/>
            <a:tailEnd type="none" w="sm" len="sm"/>
          </a:ln>
        </p:spPr>
      </p:pic>
      <p:pic>
        <p:nvPicPr>
          <p:cNvPr id="764" name="Google Shape;764;g25a7d83c6e0_0_18"/>
          <p:cNvPicPr preferRelativeResize="0"/>
          <p:nvPr/>
        </p:nvPicPr>
        <p:blipFill rotWithShape="1">
          <a:blip r:embed="rId4">
            <a:alphaModFix/>
          </a:blip>
          <a:srcRect/>
          <a:stretch/>
        </p:blipFill>
        <p:spPr>
          <a:xfrm>
            <a:off x="1359675" y="2606150"/>
            <a:ext cx="6693087" cy="1894438"/>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26"/>
          <p:cNvSpPr txBox="1">
            <a:spLocks noGrp="1"/>
          </p:cNvSpPr>
          <p:nvPr>
            <p:ph type="title"/>
          </p:nvPr>
        </p:nvSpPr>
        <p:spPr>
          <a:xfrm>
            <a:off x="311700" y="2164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Direct Behavior Rating Scales</a:t>
            </a:r>
            <a:endParaRPr/>
          </a:p>
        </p:txBody>
      </p:sp>
      <p:sp>
        <p:nvSpPr>
          <p:cNvPr id="770" name="Google Shape;770;p26"/>
          <p:cNvSpPr txBox="1"/>
          <p:nvPr/>
        </p:nvSpPr>
        <p:spPr>
          <a:xfrm>
            <a:off x="683975" y="789125"/>
            <a:ext cx="7426500" cy="3761400"/>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1500"/>
              </a:spcBef>
              <a:spcAft>
                <a:spcPts val="0"/>
              </a:spcAft>
              <a:buClr>
                <a:srgbClr val="000000"/>
              </a:buClr>
              <a:buSzPts val="2450"/>
              <a:buFont typeface="Arial"/>
              <a:buNone/>
            </a:pPr>
            <a:r>
              <a:rPr lang="en" sz="2450" b="0" i="0" u="none" strike="noStrike" cap="none">
                <a:solidFill>
                  <a:schemeClr val="dk1"/>
                </a:solidFill>
                <a:latin typeface="Arial"/>
                <a:ea typeface="Arial"/>
                <a:cs typeface="Arial"/>
                <a:sym typeface="Arial"/>
              </a:rPr>
              <a:t>Why use DBR?</a:t>
            </a:r>
            <a:endParaRPr sz="2450" b="0" i="0" u="none" strike="noStrike" cap="none">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250"/>
              <a:buFont typeface="Arial"/>
              <a:buNone/>
            </a:pPr>
            <a:r>
              <a:rPr lang="en" sz="1250" b="0" i="0" u="none" strike="noStrike" cap="none">
                <a:solidFill>
                  <a:schemeClr val="dk1"/>
                </a:solidFill>
                <a:latin typeface="Arial"/>
                <a:ea typeface="Arial"/>
                <a:cs typeface="Arial"/>
                <a:sym typeface="Arial"/>
              </a:rPr>
              <a:t>DBR involves rating of behavior following a specified observation period, and then sharing of that information to inform decisions. DBR offers many options to link connections across assessment, intervention, and communication uses. DBR provides a simple and inexpensive option for frequent feedback about important behaviors, facilitating communication among students, parents, and educators. Most importantly, DBR is </a:t>
            </a:r>
            <a:r>
              <a:rPr lang="en" sz="1250" b="0" i="0" u="sng" strike="noStrike" cap="none">
                <a:solidFill>
                  <a:srgbClr val="0F4786"/>
                </a:solidFill>
                <a:latin typeface="Arial"/>
                <a:ea typeface="Arial"/>
                <a:cs typeface="Arial"/>
                <a:sym typeface="Arial"/>
                <a:hlinkClick r:id="rId3">
                  <a:extLst>
                    <a:ext uri="{A12FA001-AC4F-418D-AE19-62706E023703}">
                      <ahyp:hlinkClr xmlns:ahyp="http://schemas.microsoft.com/office/drawing/2018/hyperlinkcolor" val="tx"/>
                    </a:ext>
                  </a:extLst>
                </a:hlinkClick>
              </a:rPr>
              <a:t>evidence-based</a:t>
            </a:r>
            <a:r>
              <a:rPr lang="en" sz="1250" b="0" i="0" u="none" strike="noStrike" cap="none">
                <a:solidFill>
                  <a:schemeClr val="dk1"/>
                </a:solidFill>
                <a:latin typeface="Arial"/>
                <a:ea typeface="Arial"/>
                <a:cs typeface="Arial"/>
                <a:sym typeface="Arial"/>
              </a:rPr>
              <a:t>!</a:t>
            </a:r>
            <a:endParaRPr sz="125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250"/>
              <a:buFont typeface="Arial"/>
              <a:buNone/>
            </a:pPr>
            <a:endParaRPr sz="1250" b="0" i="0" u="none" strike="noStrike" cap="none">
              <a:solidFill>
                <a:schemeClr val="dk1"/>
              </a:solidFill>
              <a:latin typeface="Arial"/>
              <a:ea typeface="Arial"/>
              <a:cs typeface="Arial"/>
              <a:sym typeface="Arial"/>
            </a:endParaRPr>
          </a:p>
          <a:p>
            <a:pPr marL="457200" marR="3591924" lvl="0" indent="-307975" algn="l" rtl="0">
              <a:lnSpc>
                <a:spcPct val="100000"/>
              </a:lnSpc>
              <a:spcBef>
                <a:spcPts val="0"/>
              </a:spcBef>
              <a:spcAft>
                <a:spcPts val="0"/>
              </a:spcAft>
              <a:buClr>
                <a:schemeClr val="dk1"/>
              </a:buClr>
              <a:buSzPts val="1250"/>
              <a:buFont typeface="Arial"/>
              <a:buChar char="●"/>
            </a:pPr>
            <a:r>
              <a:rPr lang="en" sz="1250" b="0" i="0" u="none" strike="noStrike" cap="none">
                <a:solidFill>
                  <a:schemeClr val="dk1"/>
                </a:solidFill>
                <a:latin typeface="Arial"/>
                <a:ea typeface="Arial"/>
                <a:cs typeface="Arial"/>
                <a:sym typeface="Arial"/>
              </a:rPr>
              <a:t>DBR is flexible for use across assessment, communication, and intervention purposes</a:t>
            </a:r>
            <a:endParaRPr sz="1250" b="0" i="0" u="none" strike="noStrike" cap="none">
              <a:solidFill>
                <a:schemeClr val="dk1"/>
              </a:solidFill>
              <a:latin typeface="Arial"/>
              <a:ea typeface="Arial"/>
              <a:cs typeface="Arial"/>
              <a:sym typeface="Arial"/>
            </a:endParaRPr>
          </a:p>
          <a:p>
            <a:pPr marL="457200" marR="3591924" lvl="0" indent="-307975" algn="l" rtl="0">
              <a:lnSpc>
                <a:spcPct val="100000"/>
              </a:lnSpc>
              <a:spcBef>
                <a:spcPts val="0"/>
              </a:spcBef>
              <a:spcAft>
                <a:spcPts val="0"/>
              </a:spcAft>
              <a:buClr>
                <a:schemeClr val="dk1"/>
              </a:buClr>
              <a:buSzPts val="1250"/>
              <a:buFont typeface="Arial"/>
              <a:buChar char="●"/>
            </a:pPr>
            <a:r>
              <a:rPr lang="en" sz="1250" b="0" i="0" u="none" strike="noStrike" cap="none">
                <a:solidFill>
                  <a:schemeClr val="dk1"/>
                </a:solidFill>
                <a:latin typeface="Arial"/>
                <a:ea typeface="Arial"/>
                <a:cs typeface="Arial"/>
                <a:sym typeface="Arial"/>
              </a:rPr>
              <a:t>DBR is efficient as ratings are simple and quick to complete</a:t>
            </a:r>
            <a:endParaRPr sz="1250" b="0" i="0" u="none" strike="noStrike" cap="none">
              <a:solidFill>
                <a:schemeClr val="dk1"/>
              </a:solidFill>
              <a:latin typeface="Arial"/>
              <a:ea typeface="Arial"/>
              <a:cs typeface="Arial"/>
              <a:sym typeface="Arial"/>
            </a:endParaRPr>
          </a:p>
          <a:p>
            <a:pPr marL="457200" marR="3591924" lvl="0" indent="-307975" algn="l" rtl="0">
              <a:lnSpc>
                <a:spcPct val="100000"/>
              </a:lnSpc>
              <a:spcBef>
                <a:spcPts val="0"/>
              </a:spcBef>
              <a:spcAft>
                <a:spcPts val="0"/>
              </a:spcAft>
              <a:buClr>
                <a:schemeClr val="dk1"/>
              </a:buClr>
              <a:buSzPts val="1250"/>
              <a:buFont typeface="Arial"/>
              <a:buChar char="●"/>
            </a:pPr>
            <a:r>
              <a:rPr lang="en" sz="1250" b="0" i="0" u="none" strike="noStrike" cap="none">
                <a:solidFill>
                  <a:schemeClr val="dk1"/>
                </a:solidFill>
                <a:latin typeface="Arial"/>
                <a:ea typeface="Arial"/>
                <a:cs typeface="Arial"/>
                <a:sym typeface="Arial"/>
              </a:rPr>
              <a:t>DBR is repeatable for use in progress monitoring assessment</a:t>
            </a:r>
            <a:endParaRPr sz="1250" b="0" i="0" u="none" strike="noStrike" cap="none">
              <a:solidFill>
                <a:schemeClr val="dk1"/>
              </a:solidFill>
              <a:latin typeface="Arial"/>
              <a:ea typeface="Arial"/>
              <a:cs typeface="Arial"/>
              <a:sym typeface="Arial"/>
            </a:endParaRPr>
          </a:p>
          <a:p>
            <a:pPr marL="457200" marR="3591924" lvl="0" indent="-307975" algn="l" rtl="0">
              <a:lnSpc>
                <a:spcPct val="100000"/>
              </a:lnSpc>
              <a:spcBef>
                <a:spcPts val="0"/>
              </a:spcBef>
              <a:spcAft>
                <a:spcPts val="0"/>
              </a:spcAft>
              <a:buClr>
                <a:schemeClr val="dk1"/>
              </a:buClr>
              <a:buSzPts val="1250"/>
              <a:buFont typeface="Arial"/>
              <a:buChar char="●"/>
            </a:pPr>
            <a:r>
              <a:rPr lang="en" sz="1250" b="0" i="0" u="none" strike="noStrike" cap="none">
                <a:solidFill>
                  <a:schemeClr val="dk1"/>
                </a:solidFill>
                <a:latin typeface="Arial"/>
                <a:ea typeface="Arial"/>
                <a:cs typeface="Arial"/>
                <a:sym typeface="Arial"/>
              </a:rPr>
              <a:t>DBR is defensible given increasing evidence of technical adequacy screening and progress monitoring assessment\</a:t>
            </a:r>
            <a:endParaRPr sz="1600" b="0" i="0" u="none" strike="noStrike" cap="none">
              <a:solidFill>
                <a:srgbClr val="000000"/>
              </a:solidFill>
              <a:latin typeface="Arial"/>
              <a:ea typeface="Arial"/>
              <a:cs typeface="Arial"/>
              <a:sym typeface="Arial"/>
            </a:endParaRPr>
          </a:p>
        </p:txBody>
      </p:sp>
      <p:pic>
        <p:nvPicPr>
          <p:cNvPr id="771" name="Google Shape;771;p26"/>
          <p:cNvPicPr preferRelativeResize="0"/>
          <p:nvPr/>
        </p:nvPicPr>
        <p:blipFill rotWithShape="1">
          <a:blip r:embed="rId4">
            <a:alphaModFix/>
          </a:blip>
          <a:srcRect/>
          <a:stretch/>
        </p:blipFill>
        <p:spPr>
          <a:xfrm>
            <a:off x="4902177" y="2398900"/>
            <a:ext cx="3637276" cy="2643550"/>
          </a:xfrm>
          <a:prstGeom prst="rect">
            <a:avLst/>
          </a:prstGeom>
          <a:noFill/>
          <a:ln w="28575" cap="flat" cmpd="sng">
            <a:solidFill>
              <a:schemeClr val="dk2"/>
            </a:solidFill>
            <a:prstDash val="solid"/>
            <a:round/>
            <a:headEnd type="none" w="sm" len="sm"/>
            <a:tailEnd type="none" w="sm" len="sm"/>
          </a:ln>
        </p:spPr>
      </p:pic>
      <p:sp>
        <p:nvSpPr>
          <p:cNvPr id="772" name="Google Shape;772;p26"/>
          <p:cNvSpPr txBox="1"/>
          <p:nvPr/>
        </p:nvSpPr>
        <p:spPr>
          <a:xfrm>
            <a:off x="365825" y="4578450"/>
            <a:ext cx="4157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70C0"/>
                </a:solidFill>
                <a:latin typeface="Arial"/>
                <a:ea typeface="Arial"/>
                <a:cs typeface="Arial"/>
                <a:sym typeface="Arial"/>
              </a:rPr>
              <a:t>Excerpts from https://dbr.education.uconn.edu/</a:t>
            </a:r>
            <a:endParaRPr sz="1400" b="0" i="0" u="none" strike="noStrike" cap="none">
              <a:solidFill>
                <a:srgbClr val="0070C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27"/>
          <p:cNvSpPr txBox="1">
            <a:spLocks noGrp="1"/>
          </p:cNvSpPr>
          <p:nvPr>
            <p:ph type="title"/>
          </p:nvPr>
        </p:nvSpPr>
        <p:spPr>
          <a:xfrm>
            <a:off x="2226625" y="2078475"/>
            <a:ext cx="17094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Example:</a:t>
            </a:r>
            <a:endParaRPr/>
          </a:p>
          <a:p>
            <a:pPr marL="0" lvl="0" indent="0" algn="l" rtl="0">
              <a:lnSpc>
                <a:spcPct val="100000"/>
              </a:lnSpc>
              <a:spcBef>
                <a:spcPts val="0"/>
              </a:spcBef>
              <a:spcAft>
                <a:spcPts val="0"/>
              </a:spcAft>
              <a:buSzPct val="111111"/>
              <a:buNone/>
            </a:pPr>
            <a:endParaRPr/>
          </a:p>
        </p:txBody>
      </p:sp>
      <p:pic>
        <p:nvPicPr>
          <p:cNvPr id="778" name="Google Shape;778;p27"/>
          <p:cNvPicPr preferRelativeResize="0"/>
          <p:nvPr/>
        </p:nvPicPr>
        <p:blipFill rotWithShape="1">
          <a:blip r:embed="rId3">
            <a:alphaModFix/>
          </a:blip>
          <a:srcRect/>
          <a:stretch/>
        </p:blipFill>
        <p:spPr>
          <a:xfrm>
            <a:off x="3785050" y="152400"/>
            <a:ext cx="3653985" cy="4838701"/>
          </a:xfrm>
          <a:prstGeom prst="rect">
            <a:avLst/>
          </a:prstGeom>
          <a:noFill/>
          <a:ln w="28575" cap="flat" cmpd="sng">
            <a:solidFill>
              <a:schemeClr val="dk2"/>
            </a:solidFill>
            <a:prstDash val="solid"/>
            <a:round/>
            <a:headEnd type="none" w="sm" len="sm"/>
            <a:tailEnd type="none" w="sm" len="sm"/>
          </a:ln>
        </p:spPr>
      </p:pic>
      <p:sp>
        <p:nvSpPr>
          <p:cNvPr id="779" name="Google Shape;779;p27"/>
          <p:cNvSpPr txBox="1"/>
          <p:nvPr/>
        </p:nvSpPr>
        <p:spPr>
          <a:xfrm>
            <a:off x="311700" y="3738450"/>
            <a:ext cx="30000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chemeClr val="hlink"/>
                </a:solidFill>
                <a:latin typeface="Arial"/>
                <a:ea typeface="Arial"/>
                <a:cs typeface="Arial"/>
                <a:sym typeface="Arial"/>
                <a:hlinkClick r:id="rId4"/>
              </a:rPr>
              <a:t>https://dbr.education.uconn.edu/wp-content/uploads/sites/916/2015/08/DBR-Standard-Form-with-3-Standard-Behaviors.pdf</a:t>
            </a:r>
            <a:endParaRPr sz="1400" b="0" i="0" u="none" strike="noStrike" cap="none">
              <a:solidFill>
                <a:srgbClr val="000000"/>
              </a:solidFill>
              <a:latin typeface="Arial"/>
              <a:ea typeface="Arial"/>
              <a:cs typeface="Arial"/>
              <a:sym typeface="Arial"/>
            </a:endParaRPr>
          </a:p>
        </p:txBody>
      </p:sp>
      <p:pic>
        <p:nvPicPr>
          <p:cNvPr id="780" name="Google Shape;780;p27"/>
          <p:cNvPicPr preferRelativeResize="0"/>
          <p:nvPr/>
        </p:nvPicPr>
        <p:blipFill>
          <a:blip r:embed="rId5">
            <a:alphaModFix/>
          </a:blip>
          <a:stretch>
            <a:fillRect/>
          </a:stretch>
        </p:blipFill>
        <p:spPr>
          <a:xfrm>
            <a:off x="152400" y="152400"/>
            <a:ext cx="1313975" cy="13261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15000"/>
              </a:lnSpc>
              <a:spcBef>
                <a:spcPts val="0"/>
              </a:spcBef>
              <a:spcAft>
                <a:spcPts val="0"/>
              </a:spcAft>
              <a:buClr>
                <a:schemeClr val="dk1"/>
              </a:buClr>
              <a:buSzPct val="42672"/>
              <a:buFont typeface="Arial"/>
              <a:buNone/>
            </a:pPr>
            <a:r>
              <a:rPr lang="en" sz="2577" b="1"/>
              <a:t>Direct Behavior Rating Scales</a:t>
            </a:r>
            <a:endParaRPr sz="3577" b="1"/>
          </a:p>
        </p:txBody>
      </p:sp>
      <p:sp>
        <p:nvSpPr>
          <p:cNvPr id="786" name="Google Shape;786;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Steps for implementation:</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1. Identify the behaviors you want to monitor.</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2. Define the behaviors with examples and nonexamples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3. Identify the time period or instructional activity for observation</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4. Immediately following observation period, complete the rating</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5. Graph the rating daily</a:t>
            </a:r>
            <a:endParaRPr>
              <a:solidFill>
                <a:schemeClr val="dk1"/>
              </a:solidFill>
            </a:endParaRPr>
          </a:p>
          <a:p>
            <a:pPr marL="0" lvl="0" indent="0" algn="l" rtl="0">
              <a:lnSpc>
                <a:spcPct val="115000"/>
              </a:lnSpc>
              <a:spcBef>
                <a:spcPts val="1200"/>
              </a:spcBef>
              <a:spcAft>
                <a:spcPts val="1200"/>
              </a:spcAft>
              <a:buSzPts val="1800"/>
              <a:buNone/>
            </a:pPr>
            <a:endParaRPr/>
          </a:p>
        </p:txBody>
      </p:sp>
      <p:sp>
        <p:nvSpPr>
          <p:cNvPr id="787" name="Google Shape;787;p28"/>
          <p:cNvSpPr txBox="1"/>
          <p:nvPr/>
        </p:nvSpPr>
        <p:spPr>
          <a:xfrm>
            <a:off x="3472775" y="4647775"/>
            <a:ext cx="55236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1" u="none" strike="noStrike" cap="none">
                <a:solidFill>
                  <a:schemeClr val="dk1"/>
                </a:solidFill>
                <a:latin typeface="Arial"/>
                <a:ea typeface="Arial"/>
                <a:cs typeface="Arial"/>
                <a:sym typeface="Arial"/>
              </a:rPr>
              <a:t>Tier 2 progress monitoring- Using Data For Decision Making.pdf </a:t>
            </a:r>
            <a:r>
              <a:rPr lang="en" sz="1100" b="0" i="0" u="none" strike="noStrike" cap="none">
                <a:solidFill>
                  <a:schemeClr val="dk1"/>
                </a:solidFill>
                <a:latin typeface="Arial"/>
                <a:ea typeface="Arial"/>
                <a:cs typeface="Arial"/>
                <a:sym typeface="Arial"/>
              </a:rPr>
              <a:t>(Bruhn &amp; McDaniel)</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15000"/>
              </a:lnSpc>
              <a:spcBef>
                <a:spcPts val="0"/>
              </a:spcBef>
              <a:spcAft>
                <a:spcPts val="0"/>
              </a:spcAft>
              <a:buSzPts val="2800"/>
              <a:buNone/>
            </a:pPr>
            <a:r>
              <a:rPr lang="en" sz="2466"/>
              <a:t>Direct Observation</a:t>
            </a:r>
            <a:endParaRPr sz="3466"/>
          </a:p>
        </p:txBody>
      </p:sp>
      <p:sp>
        <p:nvSpPr>
          <p:cNvPr id="793" name="Google Shape;793;p30"/>
          <p:cNvSpPr txBox="1">
            <a:spLocks noGrp="1"/>
          </p:cNvSpPr>
          <p:nvPr>
            <p:ph type="body" idx="1"/>
          </p:nvPr>
        </p:nvSpPr>
        <p:spPr>
          <a:xfrm>
            <a:off x="311700" y="1124700"/>
            <a:ext cx="8684700" cy="3444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a:solidFill>
                  <a:srgbClr val="000000"/>
                </a:solidFill>
              </a:rPr>
              <a:t>Direct measure of student behavior in real time (i.e., recording behavior as it occurs in the setting of concern)</a:t>
            </a:r>
            <a:endParaRPr>
              <a:solidFill>
                <a:srgbClr val="000000"/>
              </a:solidFill>
            </a:endParaRPr>
          </a:p>
          <a:p>
            <a:pPr marL="0" lvl="0" indent="0" algn="l" rtl="0">
              <a:lnSpc>
                <a:spcPct val="115000"/>
              </a:lnSpc>
              <a:spcBef>
                <a:spcPts val="0"/>
              </a:spcBef>
              <a:spcAft>
                <a:spcPts val="0"/>
              </a:spcAft>
              <a:buSzPts val="1800"/>
              <a:buNone/>
            </a:pPr>
            <a:endParaRPr sz="3750" b="1">
              <a:solidFill>
                <a:srgbClr val="000000"/>
              </a:solidFill>
            </a:endParaRPr>
          </a:p>
        </p:txBody>
      </p:sp>
      <p:sp>
        <p:nvSpPr>
          <p:cNvPr id="794" name="Google Shape;794;p30"/>
          <p:cNvSpPr txBox="1"/>
          <p:nvPr/>
        </p:nvSpPr>
        <p:spPr>
          <a:xfrm>
            <a:off x="3472775" y="4647775"/>
            <a:ext cx="55236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1" u="none" strike="noStrike" cap="none">
                <a:solidFill>
                  <a:schemeClr val="dk1"/>
                </a:solidFill>
                <a:latin typeface="Arial"/>
                <a:ea typeface="Arial"/>
                <a:cs typeface="Arial"/>
                <a:sym typeface="Arial"/>
              </a:rPr>
              <a:t>Tier 2 progress monitoring- Using Data For Decision Making.pdf </a:t>
            </a:r>
            <a:r>
              <a:rPr lang="en" sz="1100" b="0" i="0" u="none" strike="noStrike" cap="none">
                <a:solidFill>
                  <a:schemeClr val="dk1"/>
                </a:solidFill>
                <a:latin typeface="Arial"/>
                <a:ea typeface="Arial"/>
                <a:cs typeface="Arial"/>
                <a:sym typeface="Arial"/>
              </a:rPr>
              <a:t>(Bruhn &amp; McDaniel)</a:t>
            </a:r>
            <a:endParaRPr sz="1400" b="0" i="0" u="none" strike="noStrike" cap="none">
              <a:solidFill>
                <a:srgbClr val="000000"/>
              </a:solidFill>
              <a:latin typeface="Arial"/>
              <a:ea typeface="Arial"/>
              <a:cs typeface="Arial"/>
              <a:sym typeface="Arial"/>
            </a:endParaRPr>
          </a:p>
        </p:txBody>
      </p:sp>
      <p:pic>
        <p:nvPicPr>
          <p:cNvPr id="795" name="Google Shape;795;p30"/>
          <p:cNvPicPr preferRelativeResize="0"/>
          <p:nvPr/>
        </p:nvPicPr>
        <p:blipFill rotWithShape="1">
          <a:blip r:embed="rId3">
            <a:alphaModFix/>
          </a:blip>
          <a:srcRect/>
          <a:stretch/>
        </p:blipFill>
        <p:spPr>
          <a:xfrm>
            <a:off x="572701" y="2286000"/>
            <a:ext cx="2649299" cy="1611000"/>
          </a:xfrm>
          <a:prstGeom prst="rect">
            <a:avLst/>
          </a:prstGeom>
          <a:noFill/>
          <a:ln>
            <a:noFill/>
          </a:ln>
        </p:spPr>
      </p:pic>
      <p:sp>
        <p:nvSpPr>
          <p:cNvPr id="796" name="Google Shape;796;p30"/>
          <p:cNvSpPr txBox="1"/>
          <p:nvPr/>
        </p:nvSpPr>
        <p:spPr>
          <a:xfrm>
            <a:off x="572700" y="3838700"/>
            <a:ext cx="25176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Frequency Counts</a:t>
            </a:r>
            <a:endParaRPr sz="1400" b="0" i="0" u="none" strike="noStrike" cap="none">
              <a:solidFill>
                <a:srgbClr val="000000"/>
              </a:solidFill>
              <a:latin typeface="Arial"/>
              <a:ea typeface="Arial"/>
              <a:cs typeface="Arial"/>
              <a:sym typeface="Arial"/>
            </a:endParaRPr>
          </a:p>
        </p:txBody>
      </p:sp>
      <p:pic>
        <p:nvPicPr>
          <p:cNvPr id="797" name="Google Shape;797;p30"/>
          <p:cNvPicPr preferRelativeResize="0"/>
          <p:nvPr/>
        </p:nvPicPr>
        <p:blipFill rotWithShape="1">
          <a:blip r:embed="rId4">
            <a:alphaModFix/>
          </a:blip>
          <a:srcRect/>
          <a:stretch/>
        </p:blipFill>
        <p:spPr>
          <a:xfrm>
            <a:off x="3367976" y="1868450"/>
            <a:ext cx="1680920" cy="2700549"/>
          </a:xfrm>
          <a:prstGeom prst="rect">
            <a:avLst/>
          </a:prstGeom>
          <a:noFill/>
          <a:ln>
            <a:noFill/>
          </a:ln>
        </p:spPr>
      </p:pic>
      <p:sp>
        <p:nvSpPr>
          <p:cNvPr id="798" name="Google Shape;798;p30"/>
          <p:cNvSpPr txBox="1"/>
          <p:nvPr/>
        </p:nvSpPr>
        <p:spPr>
          <a:xfrm>
            <a:off x="4975775" y="1759875"/>
            <a:ext cx="25176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Momentary Time Sampling</a:t>
            </a:r>
            <a:endParaRPr sz="1400" b="0" i="0" u="none" strike="noStrike" cap="none">
              <a:solidFill>
                <a:srgbClr val="000000"/>
              </a:solidFill>
              <a:latin typeface="Arial"/>
              <a:ea typeface="Arial"/>
              <a:cs typeface="Arial"/>
              <a:sym typeface="Arial"/>
            </a:endParaRPr>
          </a:p>
        </p:txBody>
      </p:sp>
      <p:pic>
        <p:nvPicPr>
          <p:cNvPr id="799" name="Google Shape;799;p30"/>
          <p:cNvPicPr preferRelativeResize="0"/>
          <p:nvPr/>
        </p:nvPicPr>
        <p:blipFill rotWithShape="1">
          <a:blip r:embed="rId5">
            <a:alphaModFix/>
          </a:blip>
          <a:srcRect/>
          <a:stretch/>
        </p:blipFill>
        <p:spPr>
          <a:xfrm>
            <a:off x="5906123" y="2611750"/>
            <a:ext cx="2803801" cy="171087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15000"/>
              </a:lnSpc>
              <a:spcBef>
                <a:spcPts val="0"/>
              </a:spcBef>
              <a:spcAft>
                <a:spcPts val="0"/>
              </a:spcAft>
              <a:buClr>
                <a:schemeClr val="dk1"/>
              </a:buClr>
              <a:buSzPct val="44593"/>
              <a:buFont typeface="Arial"/>
              <a:buNone/>
            </a:pPr>
            <a:r>
              <a:rPr lang="en" sz="2466"/>
              <a:t>Direct Observation</a:t>
            </a:r>
            <a:endParaRPr sz="3466"/>
          </a:p>
        </p:txBody>
      </p:sp>
      <p:sp>
        <p:nvSpPr>
          <p:cNvPr id="805" name="Google Shape;805;p31"/>
          <p:cNvSpPr txBox="1">
            <a:spLocks noGrp="1"/>
          </p:cNvSpPr>
          <p:nvPr>
            <p:ph type="body" idx="1"/>
          </p:nvPr>
        </p:nvSpPr>
        <p:spPr>
          <a:xfrm>
            <a:off x="972050" y="917000"/>
            <a:ext cx="7860300" cy="3651900"/>
          </a:xfrm>
          <a:prstGeom prst="rect">
            <a:avLst/>
          </a:prstGeom>
          <a:noFill/>
          <a:ln>
            <a:noFill/>
          </a:ln>
        </p:spPr>
        <p:txBody>
          <a:bodyPr spcFirstLastPara="1" wrap="square" lIns="91425" tIns="91425" rIns="91425" bIns="91425" anchor="t" anchorCtr="0">
            <a:normAutofit fontScale="47500" lnSpcReduction="20000"/>
          </a:bodyPr>
          <a:lstStyle/>
          <a:p>
            <a:pPr marL="0" lvl="0" indent="0" algn="ctr" rtl="0">
              <a:lnSpc>
                <a:spcPct val="115000"/>
              </a:lnSpc>
              <a:spcBef>
                <a:spcPts val="0"/>
              </a:spcBef>
              <a:spcAft>
                <a:spcPts val="0"/>
              </a:spcAft>
              <a:buSzPct val="101052"/>
              <a:buNone/>
            </a:pPr>
            <a:r>
              <a:rPr lang="en" sz="3750" b="1">
                <a:solidFill>
                  <a:srgbClr val="000000"/>
                </a:solidFill>
              </a:rPr>
              <a:t>Implementation Steps:</a:t>
            </a:r>
            <a:endParaRPr sz="3750" b="1">
              <a:solidFill>
                <a:srgbClr val="000000"/>
              </a:solidFill>
            </a:endParaRPr>
          </a:p>
          <a:p>
            <a:pPr marL="0" lvl="0" indent="0" algn="ctr" rtl="0">
              <a:lnSpc>
                <a:spcPct val="115000"/>
              </a:lnSpc>
              <a:spcBef>
                <a:spcPts val="0"/>
              </a:spcBef>
              <a:spcAft>
                <a:spcPts val="0"/>
              </a:spcAft>
              <a:buClr>
                <a:schemeClr val="dk1"/>
              </a:buClr>
              <a:buSzPct val="29333"/>
              <a:buFont typeface="Arial"/>
              <a:buNone/>
            </a:pPr>
            <a:endParaRPr sz="3750" b="1">
              <a:solidFill>
                <a:srgbClr val="000000"/>
              </a:solidFill>
            </a:endParaRPr>
          </a:p>
          <a:p>
            <a:pPr marL="0" lvl="0" indent="0" algn="l" rtl="0">
              <a:lnSpc>
                <a:spcPct val="115000"/>
              </a:lnSpc>
              <a:spcBef>
                <a:spcPts val="0"/>
              </a:spcBef>
              <a:spcAft>
                <a:spcPts val="0"/>
              </a:spcAft>
              <a:buClr>
                <a:schemeClr val="dk1"/>
              </a:buClr>
              <a:buSzPct val="29333"/>
              <a:buFont typeface="Arial"/>
              <a:buNone/>
            </a:pPr>
            <a:r>
              <a:rPr lang="en" sz="3750">
                <a:solidFill>
                  <a:srgbClr val="000000"/>
                </a:solidFill>
              </a:rPr>
              <a:t>1. Identify the behavior you want to measure</a:t>
            </a:r>
            <a:endParaRPr sz="3750">
              <a:solidFill>
                <a:srgbClr val="000000"/>
              </a:solidFill>
            </a:endParaRPr>
          </a:p>
          <a:p>
            <a:pPr marL="0" lvl="0" indent="0" algn="l" rtl="0">
              <a:lnSpc>
                <a:spcPct val="115000"/>
              </a:lnSpc>
              <a:spcBef>
                <a:spcPts val="0"/>
              </a:spcBef>
              <a:spcAft>
                <a:spcPts val="0"/>
              </a:spcAft>
              <a:buClr>
                <a:schemeClr val="dk1"/>
              </a:buClr>
              <a:buSzPct val="29333"/>
              <a:buFont typeface="Arial"/>
              <a:buNone/>
            </a:pPr>
            <a:r>
              <a:rPr lang="en" sz="3750">
                <a:solidFill>
                  <a:srgbClr val="000000"/>
                </a:solidFill>
              </a:rPr>
              <a:t>2. Define behavior with examples and non-examples</a:t>
            </a:r>
            <a:endParaRPr sz="3750">
              <a:solidFill>
                <a:srgbClr val="000000"/>
              </a:solidFill>
            </a:endParaRPr>
          </a:p>
          <a:p>
            <a:pPr marL="0" lvl="0" indent="0" algn="l" rtl="0">
              <a:lnSpc>
                <a:spcPct val="115000"/>
              </a:lnSpc>
              <a:spcBef>
                <a:spcPts val="0"/>
              </a:spcBef>
              <a:spcAft>
                <a:spcPts val="0"/>
              </a:spcAft>
              <a:buClr>
                <a:schemeClr val="dk1"/>
              </a:buClr>
              <a:buSzPct val="29333"/>
              <a:buFont typeface="Arial"/>
              <a:buNone/>
            </a:pPr>
            <a:r>
              <a:rPr lang="en" sz="3750">
                <a:solidFill>
                  <a:srgbClr val="000000"/>
                </a:solidFill>
              </a:rPr>
              <a:t>3. Determine the method of measurement:</a:t>
            </a:r>
            <a:endParaRPr sz="3750">
              <a:solidFill>
                <a:srgbClr val="000000"/>
              </a:solidFill>
            </a:endParaRPr>
          </a:p>
          <a:p>
            <a:pPr marL="457200" lvl="0" indent="0" algn="l" rtl="0">
              <a:lnSpc>
                <a:spcPct val="115000"/>
              </a:lnSpc>
              <a:spcBef>
                <a:spcPts val="0"/>
              </a:spcBef>
              <a:spcAft>
                <a:spcPts val="0"/>
              </a:spcAft>
              <a:buClr>
                <a:schemeClr val="dk1"/>
              </a:buClr>
              <a:buSzPct val="29333"/>
              <a:buFont typeface="Arial"/>
              <a:buNone/>
            </a:pPr>
            <a:r>
              <a:rPr lang="en" sz="3750">
                <a:solidFill>
                  <a:srgbClr val="000000"/>
                </a:solidFill>
              </a:rPr>
              <a:t>a. Is it a low-frequency, discrete behavior? = Frequency Count</a:t>
            </a:r>
            <a:endParaRPr sz="3750">
              <a:solidFill>
                <a:srgbClr val="000000"/>
              </a:solidFill>
            </a:endParaRPr>
          </a:p>
          <a:p>
            <a:pPr marL="457200" lvl="0" indent="0" algn="l" rtl="0">
              <a:lnSpc>
                <a:spcPct val="115000"/>
              </a:lnSpc>
              <a:spcBef>
                <a:spcPts val="0"/>
              </a:spcBef>
              <a:spcAft>
                <a:spcPts val="0"/>
              </a:spcAft>
              <a:buClr>
                <a:schemeClr val="dk1"/>
              </a:buClr>
              <a:buSzPct val="29333"/>
              <a:buFont typeface="Arial"/>
              <a:buNone/>
            </a:pPr>
            <a:r>
              <a:rPr lang="en" sz="3750">
                <a:solidFill>
                  <a:srgbClr val="000000"/>
                </a:solidFill>
              </a:rPr>
              <a:t>b. Is it a high-frequency, discrete behavior? = Time Sampling</a:t>
            </a:r>
            <a:endParaRPr sz="3750">
              <a:solidFill>
                <a:srgbClr val="000000"/>
              </a:solidFill>
            </a:endParaRPr>
          </a:p>
          <a:p>
            <a:pPr marL="457200" lvl="0" indent="0" algn="l" rtl="0">
              <a:lnSpc>
                <a:spcPct val="115000"/>
              </a:lnSpc>
              <a:spcBef>
                <a:spcPts val="0"/>
              </a:spcBef>
              <a:spcAft>
                <a:spcPts val="0"/>
              </a:spcAft>
              <a:buClr>
                <a:schemeClr val="dk1"/>
              </a:buClr>
              <a:buSzPct val="29333"/>
              <a:buFont typeface="Arial"/>
              <a:buNone/>
            </a:pPr>
            <a:r>
              <a:rPr lang="en" sz="3750">
                <a:solidFill>
                  <a:srgbClr val="000000"/>
                </a:solidFill>
              </a:rPr>
              <a:t>c. Is it a continuous behavior? = Time Sampling</a:t>
            </a:r>
            <a:endParaRPr sz="3750">
              <a:solidFill>
                <a:srgbClr val="000000"/>
              </a:solidFill>
            </a:endParaRPr>
          </a:p>
          <a:p>
            <a:pPr marL="0" lvl="0" indent="0" algn="l" rtl="0">
              <a:lnSpc>
                <a:spcPct val="115000"/>
              </a:lnSpc>
              <a:spcBef>
                <a:spcPts val="0"/>
              </a:spcBef>
              <a:spcAft>
                <a:spcPts val="0"/>
              </a:spcAft>
              <a:buClr>
                <a:schemeClr val="dk1"/>
              </a:buClr>
              <a:buSzPct val="29333"/>
              <a:buFont typeface="Arial"/>
              <a:buNone/>
            </a:pPr>
            <a:r>
              <a:rPr lang="en" sz="3750">
                <a:solidFill>
                  <a:srgbClr val="000000"/>
                </a:solidFill>
              </a:rPr>
              <a:t>4. Create observation form and determine session length</a:t>
            </a:r>
            <a:endParaRPr sz="3750">
              <a:solidFill>
                <a:srgbClr val="000000"/>
              </a:solidFill>
            </a:endParaRPr>
          </a:p>
          <a:p>
            <a:pPr marL="0" lvl="0" indent="0" algn="l" rtl="0">
              <a:lnSpc>
                <a:spcPct val="115000"/>
              </a:lnSpc>
              <a:spcBef>
                <a:spcPts val="0"/>
              </a:spcBef>
              <a:spcAft>
                <a:spcPts val="0"/>
              </a:spcAft>
              <a:buClr>
                <a:schemeClr val="dk1"/>
              </a:buClr>
              <a:buSzPct val="29333"/>
              <a:buFont typeface="Arial"/>
              <a:buNone/>
            </a:pPr>
            <a:r>
              <a:rPr lang="en" sz="3750">
                <a:solidFill>
                  <a:srgbClr val="000000"/>
                </a:solidFill>
              </a:rPr>
              <a:t>5. Collect data</a:t>
            </a:r>
            <a:endParaRPr sz="3750">
              <a:solidFill>
                <a:srgbClr val="000000"/>
              </a:solidFill>
            </a:endParaRPr>
          </a:p>
          <a:p>
            <a:pPr marL="0" lvl="0" indent="0" algn="l" rtl="0">
              <a:lnSpc>
                <a:spcPct val="115000"/>
              </a:lnSpc>
              <a:spcBef>
                <a:spcPts val="0"/>
              </a:spcBef>
              <a:spcAft>
                <a:spcPts val="0"/>
              </a:spcAft>
              <a:buClr>
                <a:schemeClr val="dk1"/>
              </a:buClr>
              <a:buSzPct val="29333"/>
              <a:buFont typeface="Arial"/>
              <a:buNone/>
            </a:pPr>
            <a:r>
              <a:rPr lang="en" sz="3750">
                <a:solidFill>
                  <a:srgbClr val="000000"/>
                </a:solidFill>
              </a:rPr>
              <a:t>6. Calculate (e.g., convert frequency to rate, or determine % of intervals behavior occurred)</a:t>
            </a:r>
            <a:endParaRPr sz="3750">
              <a:solidFill>
                <a:srgbClr val="000000"/>
              </a:solidFill>
            </a:endParaRPr>
          </a:p>
          <a:p>
            <a:pPr marL="0" lvl="0" indent="0" algn="l" rtl="0">
              <a:lnSpc>
                <a:spcPct val="115000"/>
              </a:lnSpc>
              <a:spcBef>
                <a:spcPts val="0"/>
              </a:spcBef>
              <a:spcAft>
                <a:spcPts val="0"/>
              </a:spcAft>
              <a:buSzPct val="101052"/>
              <a:buNone/>
            </a:pPr>
            <a:r>
              <a:rPr lang="en" sz="3750">
                <a:solidFill>
                  <a:srgbClr val="000000"/>
                </a:solidFill>
              </a:rPr>
              <a:t>7. Graph data</a:t>
            </a:r>
            <a:endParaRPr>
              <a:solidFill>
                <a:srgbClr val="000000"/>
              </a:solidFill>
            </a:endParaRPr>
          </a:p>
        </p:txBody>
      </p:sp>
      <p:sp>
        <p:nvSpPr>
          <p:cNvPr id="806" name="Google Shape;806;p31"/>
          <p:cNvSpPr txBox="1"/>
          <p:nvPr/>
        </p:nvSpPr>
        <p:spPr>
          <a:xfrm>
            <a:off x="3472775" y="4647775"/>
            <a:ext cx="55236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1" u="none" strike="noStrike" cap="none">
                <a:solidFill>
                  <a:schemeClr val="dk1"/>
                </a:solidFill>
                <a:latin typeface="Arial"/>
                <a:ea typeface="Arial"/>
                <a:cs typeface="Arial"/>
                <a:sym typeface="Arial"/>
              </a:rPr>
              <a:t>Tier 2 progress monitoring- Using Data For Decision Making.pdf </a:t>
            </a:r>
            <a:r>
              <a:rPr lang="en" sz="1100" b="0" i="0" u="none" strike="noStrike" cap="none">
                <a:solidFill>
                  <a:schemeClr val="dk1"/>
                </a:solidFill>
                <a:latin typeface="Arial"/>
                <a:ea typeface="Arial"/>
                <a:cs typeface="Arial"/>
                <a:sym typeface="Arial"/>
              </a:rPr>
              <a:t>(Bruhn &amp; McDaniel)</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260"/>
        <p:cNvGrpSpPr/>
        <p:nvPr/>
      </p:nvGrpSpPr>
      <p:grpSpPr>
        <a:xfrm>
          <a:off x="0" y="0"/>
          <a:ext cx="0" cy="0"/>
          <a:chOff x="0" y="0"/>
          <a:chExt cx="0" cy="0"/>
        </a:xfrm>
      </p:grpSpPr>
      <p:pic>
        <p:nvPicPr>
          <p:cNvPr id="261" name="Google Shape;261;p3"/>
          <p:cNvPicPr preferRelativeResize="0"/>
          <p:nvPr/>
        </p:nvPicPr>
        <p:blipFill rotWithShape="1">
          <a:blip r:embed="rId3">
            <a:alphaModFix/>
          </a:blip>
          <a:srcRect/>
          <a:stretch/>
        </p:blipFill>
        <p:spPr>
          <a:xfrm>
            <a:off x="164150" y="119442"/>
            <a:ext cx="1554827" cy="1372125"/>
          </a:xfrm>
          <a:prstGeom prst="rect">
            <a:avLst/>
          </a:prstGeom>
          <a:noFill/>
          <a:ln>
            <a:noFill/>
          </a:ln>
        </p:spPr>
      </p:pic>
      <p:sp>
        <p:nvSpPr>
          <p:cNvPr id="262" name="Google Shape;262;p3"/>
          <p:cNvSpPr txBox="1"/>
          <p:nvPr/>
        </p:nvSpPr>
        <p:spPr>
          <a:xfrm>
            <a:off x="7338900" y="4820400"/>
            <a:ext cx="18051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https://storyset.com/people</a:t>
            </a:r>
            <a:endParaRPr sz="900" b="0" i="0" u="none" strike="noStrike" cap="none">
              <a:solidFill>
                <a:srgbClr val="000000"/>
              </a:solidFill>
              <a:latin typeface="Arial"/>
              <a:ea typeface="Arial"/>
              <a:cs typeface="Arial"/>
              <a:sym typeface="Arial"/>
            </a:endParaRPr>
          </a:p>
        </p:txBody>
      </p:sp>
      <p:sp>
        <p:nvSpPr>
          <p:cNvPr id="263" name="Google Shape;263;p3"/>
          <p:cNvSpPr txBox="1">
            <a:spLocks noGrp="1"/>
          </p:cNvSpPr>
          <p:nvPr>
            <p:ph type="title"/>
          </p:nvPr>
        </p:nvSpPr>
        <p:spPr>
          <a:xfrm>
            <a:off x="1821775" y="845650"/>
            <a:ext cx="66342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a:t>Topics of Discussion for Today</a:t>
            </a:r>
            <a:endParaRPr/>
          </a:p>
        </p:txBody>
      </p:sp>
      <p:sp>
        <p:nvSpPr>
          <p:cNvPr id="264" name="Google Shape;264;p3"/>
          <p:cNvSpPr txBox="1"/>
          <p:nvPr/>
        </p:nvSpPr>
        <p:spPr>
          <a:xfrm>
            <a:off x="1138775" y="1690500"/>
            <a:ext cx="7265100" cy="3453000"/>
          </a:xfrm>
          <a:prstGeom prst="rect">
            <a:avLst/>
          </a:prstGeom>
          <a:noFill/>
          <a:ln>
            <a:noFill/>
          </a:ln>
        </p:spPr>
        <p:txBody>
          <a:bodyPr spcFirstLastPara="1" wrap="square" lIns="91425" tIns="91425" rIns="91425" bIns="91425" anchor="t" anchorCtr="0">
            <a:spAutoFit/>
          </a:bodyPr>
          <a:lstStyle/>
          <a:p>
            <a:pPr marL="457200" marR="0" lvl="0" indent="-368300" algn="l" rtl="0">
              <a:lnSpc>
                <a:spcPct val="150000"/>
              </a:lnSpc>
              <a:spcBef>
                <a:spcPts val="1000"/>
              </a:spcBef>
              <a:spcAft>
                <a:spcPts val="0"/>
              </a:spcAft>
              <a:buClr>
                <a:schemeClr val="dk1"/>
              </a:buClr>
              <a:buSzPts val="2200"/>
              <a:buAutoNum type="arabicPeriod"/>
            </a:pPr>
            <a:r>
              <a:rPr lang="en" sz="2200">
                <a:solidFill>
                  <a:schemeClr val="dk1"/>
                </a:solidFill>
              </a:rPr>
              <a:t>Tier 2 - Big Picture Reminders</a:t>
            </a:r>
            <a:endParaRPr sz="2200">
              <a:solidFill>
                <a:schemeClr val="dk1"/>
              </a:solidFill>
            </a:endParaRPr>
          </a:p>
          <a:p>
            <a:pPr marL="457200" marR="0" lvl="0" indent="-368300" algn="l" rtl="0">
              <a:lnSpc>
                <a:spcPct val="150000"/>
              </a:lnSpc>
              <a:spcBef>
                <a:spcPts val="1000"/>
              </a:spcBef>
              <a:spcAft>
                <a:spcPts val="0"/>
              </a:spcAft>
              <a:buClr>
                <a:schemeClr val="dk1"/>
              </a:buClr>
              <a:buSzPts val="2200"/>
              <a:buAutoNum type="arabicPeriod"/>
            </a:pPr>
            <a:r>
              <a:rPr lang="en" sz="2200" i="0" u="none" strike="noStrike" cap="none">
                <a:solidFill>
                  <a:schemeClr val="dk1"/>
                </a:solidFill>
              </a:rPr>
              <a:t>Timeframes for progress monitoring</a:t>
            </a:r>
            <a:endParaRPr sz="2200" i="0" u="none" strike="noStrike" cap="none">
              <a:solidFill>
                <a:schemeClr val="dk1"/>
              </a:solidFill>
            </a:endParaRPr>
          </a:p>
          <a:p>
            <a:pPr marL="457200" marR="0" lvl="0" indent="-368300" algn="l" rtl="0">
              <a:lnSpc>
                <a:spcPct val="150000"/>
              </a:lnSpc>
              <a:spcBef>
                <a:spcPts val="1000"/>
              </a:spcBef>
              <a:spcAft>
                <a:spcPts val="0"/>
              </a:spcAft>
              <a:buClr>
                <a:schemeClr val="dk1"/>
              </a:buClr>
              <a:buSzPts val="2200"/>
              <a:buAutoNum type="arabicPeriod"/>
            </a:pPr>
            <a:r>
              <a:rPr lang="en" sz="2200" i="0" u="none" strike="noStrike" cap="none">
                <a:solidFill>
                  <a:schemeClr val="dk1"/>
                </a:solidFill>
              </a:rPr>
              <a:t>IN/ON/OUT criteria for Tier 2 Interventions</a:t>
            </a:r>
            <a:endParaRPr sz="2200" i="0" u="none" strike="noStrike" cap="none">
              <a:solidFill>
                <a:schemeClr val="dk1"/>
              </a:solidFill>
            </a:endParaRPr>
          </a:p>
          <a:p>
            <a:pPr marL="457200" marR="0" lvl="0" indent="-368300" algn="l" rtl="0">
              <a:lnSpc>
                <a:spcPct val="150000"/>
              </a:lnSpc>
              <a:spcBef>
                <a:spcPts val="1000"/>
              </a:spcBef>
              <a:spcAft>
                <a:spcPts val="0"/>
              </a:spcAft>
              <a:buClr>
                <a:schemeClr val="dk1"/>
              </a:buClr>
              <a:buSzPts val="2200"/>
              <a:buAutoNum type="arabicPeriod"/>
            </a:pPr>
            <a:r>
              <a:rPr lang="en" sz="2200">
                <a:solidFill>
                  <a:schemeClr val="dk1"/>
                </a:solidFill>
              </a:rPr>
              <a:t>Data Collection </a:t>
            </a:r>
            <a:r>
              <a:rPr lang="en" sz="2200" i="0" u="none" strike="noStrike" cap="none">
                <a:solidFill>
                  <a:schemeClr val="dk1"/>
                </a:solidFill>
              </a:rPr>
              <a:t>Tools </a:t>
            </a:r>
            <a:endParaRPr sz="2200">
              <a:solidFill>
                <a:schemeClr val="dk1"/>
              </a:solidFill>
            </a:endParaRPr>
          </a:p>
          <a:p>
            <a:pPr marL="457200" marR="0" lvl="0" indent="-368300" algn="l" rtl="0">
              <a:lnSpc>
                <a:spcPct val="150000"/>
              </a:lnSpc>
              <a:spcBef>
                <a:spcPts val="1000"/>
              </a:spcBef>
              <a:spcAft>
                <a:spcPts val="0"/>
              </a:spcAft>
              <a:buClr>
                <a:schemeClr val="dk1"/>
              </a:buClr>
              <a:buSzPts val="2200"/>
              <a:buAutoNum type="arabicPeriod"/>
            </a:pPr>
            <a:r>
              <a:rPr lang="en" sz="2200" i="0" u="none" strike="noStrike" cap="none">
                <a:solidFill>
                  <a:schemeClr val="dk1"/>
                </a:solidFill>
              </a:rPr>
              <a:t>Progress Monitoring Your Tier 2 Interventions Overall</a:t>
            </a:r>
            <a:endParaRPr sz="2200" i="0" u="none" strike="noStrike" cap="none">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g25be4e79794_0_37"/>
          <p:cNvSpPr txBox="1">
            <a:spLocks noGrp="1"/>
          </p:cNvSpPr>
          <p:nvPr>
            <p:ph type="title"/>
          </p:nvPr>
        </p:nvSpPr>
        <p:spPr>
          <a:xfrm>
            <a:off x="311700" y="280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Making DATA Work</a:t>
            </a:r>
            <a:endParaRPr/>
          </a:p>
        </p:txBody>
      </p:sp>
      <p:pic>
        <p:nvPicPr>
          <p:cNvPr id="812" name="Google Shape;812;g25be4e79794_0_37"/>
          <p:cNvPicPr preferRelativeResize="0"/>
          <p:nvPr/>
        </p:nvPicPr>
        <p:blipFill>
          <a:blip r:embed="rId3">
            <a:alphaModFix/>
          </a:blip>
          <a:stretch>
            <a:fillRect/>
          </a:stretch>
        </p:blipFill>
        <p:spPr>
          <a:xfrm>
            <a:off x="5346425" y="245225"/>
            <a:ext cx="3450099" cy="4783500"/>
          </a:xfrm>
          <a:prstGeom prst="rect">
            <a:avLst/>
          </a:prstGeom>
          <a:noFill/>
          <a:ln>
            <a:noFill/>
          </a:ln>
        </p:spPr>
      </p:pic>
      <p:sp>
        <p:nvSpPr>
          <p:cNvPr id="813" name="Google Shape;813;g25be4e79794_0_37"/>
          <p:cNvSpPr txBox="1"/>
          <p:nvPr/>
        </p:nvSpPr>
        <p:spPr>
          <a:xfrm>
            <a:off x="475625" y="829350"/>
            <a:ext cx="4603800" cy="291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t>Sample Perception Data Surveys</a:t>
            </a:r>
            <a:endParaRPr sz="1500"/>
          </a:p>
          <a:p>
            <a:pPr marL="457200" lvl="0" indent="-323850" algn="l" rtl="0">
              <a:spcBef>
                <a:spcPts val="0"/>
              </a:spcBef>
              <a:spcAft>
                <a:spcPts val="0"/>
              </a:spcAft>
              <a:buSzPts val="1500"/>
              <a:buChar char="●"/>
            </a:pPr>
            <a:r>
              <a:rPr lang="en" sz="1500"/>
              <a:t>Peer mediator training survey</a:t>
            </a:r>
            <a:endParaRPr sz="1500"/>
          </a:p>
          <a:p>
            <a:pPr marL="457200" lvl="0" indent="-323850" algn="l" rtl="0">
              <a:spcBef>
                <a:spcPts val="0"/>
              </a:spcBef>
              <a:spcAft>
                <a:spcPts val="0"/>
              </a:spcAft>
              <a:buSzPts val="1500"/>
              <a:buChar char="●"/>
            </a:pPr>
            <a:r>
              <a:rPr lang="en" sz="1500"/>
              <a:t>Small-group counseling pre/post group survey</a:t>
            </a:r>
            <a:endParaRPr sz="1500"/>
          </a:p>
          <a:p>
            <a:pPr marL="457200" lvl="0" indent="-323850" algn="l" rtl="0">
              <a:spcBef>
                <a:spcPts val="0"/>
              </a:spcBef>
              <a:spcAft>
                <a:spcPts val="0"/>
              </a:spcAft>
              <a:buSzPts val="1500"/>
              <a:buChar char="●"/>
            </a:pPr>
            <a:r>
              <a:rPr lang="en" sz="1500"/>
              <a:t>Needs assessment</a:t>
            </a:r>
            <a:endParaRPr sz="1500"/>
          </a:p>
          <a:p>
            <a:pPr marL="457200" lvl="0" indent="-323850" algn="l" rtl="0">
              <a:spcBef>
                <a:spcPts val="0"/>
              </a:spcBef>
              <a:spcAft>
                <a:spcPts val="0"/>
              </a:spcAft>
              <a:buSzPts val="1500"/>
              <a:buChar char="●"/>
            </a:pPr>
            <a:r>
              <a:rPr lang="en" sz="1500"/>
              <a:t>Office Discipline Referrals (ODR) survey</a:t>
            </a:r>
            <a:endParaRPr sz="1500"/>
          </a:p>
          <a:p>
            <a:pPr marL="457200" lvl="0" indent="-323850" algn="l" rtl="0">
              <a:spcBef>
                <a:spcPts val="0"/>
              </a:spcBef>
              <a:spcAft>
                <a:spcPts val="0"/>
              </a:spcAft>
              <a:buSzPts val="1500"/>
              <a:buChar char="●"/>
            </a:pPr>
            <a:r>
              <a:rPr lang="en" sz="1500"/>
              <a:t>Pre-/Post mindful math student survey and teacher survey</a:t>
            </a:r>
            <a:endParaRPr sz="1500"/>
          </a:p>
          <a:p>
            <a:pPr marL="457200" lvl="0" indent="-323850" algn="l" rtl="0">
              <a:spcBef>
                <a:spcPts val="0"/>
              </a:spcBef>
              <a:spcAft>
                <a:spcPts val="0"/>
              </a:spcAft>
              <a:buSzPts val="1500"/>
              <a:buChar char="●"/>
            </a:pPr>
            <a:r>
              <a:rPr lang="en" sz="1500"/>
              <a:t>Pre-/Post ASCA mindsets and behaviors student and teacher survey</a:t>
            </a:r>
            <a:endParaRPr sz="1500"/>
          </a:p>
          <a:p>
            <a:pPr marL="457200" lvl="0" indent="-323850" algn="l" rtl="0">
              <a:spcBef>
                <a:spcPts val="0"/>
              </a:spcBef>
              <a:spcAft>
                <a:spcPts val="0"/>
              </a:spcAft>
              <a:buSzPts val="1500"/>
              <a:buChar char="●"/>
            </a:pPr>
            <a:r>
              <a:rPr lang="en" sz="1500"/>
              <a:t>School bullying - student and faculty survey</a:t>
            </a:r>
            <a:endParaRPr sz="1500"/>
          </a:p>
          <a:p>
            <a:pPr marL="457200" lvl="0" indent="-323850" algn="l" rtl="0">
              <a:spcBef>
                <a:spcPts val="0"/>
              </a:spcBef>
              <a:spcAft>
                <a:spcPts val="0"/>
              </a:spcAft>
              <a:buSzPts val="1500"/>
              <a:buChar char="●"/>
            </a:pPr>
            <a:r>
              <a:rPr lang="en" sz="1500"/>
              <a:t>Pre-/Post School resilience group counseling student survey</a:t>
            </a:r>
            <a:endParaRPr sz="1500"/>
          </a:p>
          <a:p>
            <a:pPr marL="457200" lvl="0" indent="-323850" algn="l" rtl="0">
              <a:spcBef>
                <a:spcPts val="0"/>
              </a:spcBef>
              <a:spcAft>
                <a:spcPts val="0"/>
              </a:spcAft>
              <a:buSzPts val="1500"/>
              <a:buChar char="●"/>
            </a:pPr>
            <a:r>
              <a:rPr lang="en" sz="1500"/>
              <a:t>School engagement perception - Parent Success Survey and Student Success Survey</a:t>
            </a:r>
            <a:endParaRPr sz="1500"/>
          </a:p>
          <a:p>
            <a:pPr marL="457200" lvl="0" indent="-323850" algn="l" rtl="0">
              <a:spcBef>
                <a:spcPts val="0"/>
              </a:spcBef>
              <a:spcAft>
                <a:spcPts val="0"/>
              </a:spcAft>
              <a:buSzPts val="1500"/>
              <a:buChar char="●"/>
            </a:pPr>
            <a:r>
              <a:rPr lang="en" sz="1500"/>
              <a:t>Study skills self-assessment survey </a:t>
            </a:r>
            <a:endParaRPr sz="1500"/>
          </a:p>
          <a:p>
            <a:pPr marL="457200" lvl="0" indent="-323850" algn="l" rtl="0">
              <a:spcBef>
                <a:spcPts val="0"/>
              </a:spcBef>
              <a:spcAft>
                <a:spcPts val="0"/>
              </a:spcAft>
              <a:buSzPts val="1500"/>
              <a:buChar char="●"/>
            </a:pPr>
            <a:r>
              <a:rPr lang="en" sz="1500"/>
              <a:t>Pre-/Post information session surveys</a:t>
            </a:r>
            <a:endParaRPr sz="1500"/>
          </a:p>
        </p:txBody>
      </p:sp>
      <p:sp>
        <p:nvSpPr>
          <p:cNvPr id="814" name="Google Shape;814;g25be4e79794_0_37"/>
          <p:cNvSpPr txBox="1"/>
          <p:nvPr/>
        </p:nvSpPr>
        <p:spPr>
          <a:xfrm>
            <a:off x="2163475" y="4646450"/>
            <a:ext cx="3045000" cy="23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(Young &amp; Kaffenberger (2018) Chapter 6)</a:t>
            </a:r>
            <a:endParaRPr sz="120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g25a7d83c6e0_0_6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Progress Monitoring at the Student Level - Excel and </a:t>
            </a:r>
            <a:r>
              <a:rPr lang="en" b="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Google Resource</a:t>
            </a:r>
            <a:endParaRPr b="1"/>
          </a:p>
          <a:p>
            <a:pPr marL="0" lvl="0" indent="0" algn="l" rtl="0">
              <a:spcBef>
                <a:spcPts val="0"/>
              </a:spcBef>
              <a:spcAft>
                <a:spcPts val="0"/>
              </a:spcAft>
              <a:buNone/>
            </a:pPr>
            <a:r>
              <a:rPr lang="en" sz="2022"/>
              <a:t>https://www.delawarepbs.org/forms-and-tools/tier-2-targeted-tools/</a:t>
            </a:r>
            <a:endParaRPr sz="2022"/>
          </a:p>
        </p:txBody>
      </p:sp>
      <p:pic>
        <p:nvPicPr>
          <p:cNvPr id="826" name="Google Shape;826;g25a7d83c6e0_0_64"/>
          <p:cNvPicPr preferRelativeResize="0"/>
          <p:nvPr/>
        </p:nvPicPr>
        <p:blipFill>
          <a:blip r:embed="rId3">
            <a:alphaModFix/>
          </a:blip>
          <a:stretch>
            <a:fillRect/>
          </a:stretch>
        </p:blipFill>
        <p:spPr>
          <a:xfrm>
            <a:off x="897700" y="1808401"/>
            <a:ext cx="8011699" cy="3110000"/>
          </a:xfrm>
          <a:prstGeom prst="rect">
            <a:avLst/>
          </a:prstGeom>
          <a:noFill/>
          <a:ln>
            <a:noFill/>
          </a:ln>
        </p:spPr>
      </p:pic>
      <p:pic>
        <p:nvPicPr>
          <p:cNvPr id="827" name="Google Shape;827;g25a7d83c6e0_0_64"/>
          <p:cNvPicPr preferRelativeResize="0"/>
          <p:nvPr/>
        </p:nvPicPr>
        <p:blipFill>
          <a:blip r:embed="rId4">
            <a:alphaModFix/>
          </a:blip>
          <a:stretch>
            <a:fillRect/>
          </a:stretch>
        </p:blipFill>
        <p:spPr>
          <a:xfrm>
            <a:off x="1706675" y="3451175"/>
            <a:ext cx="1527926" cy="1527926"/>
          </a:xfrm>
          <a:prstGeom prst="rect">
            <a:avLst/>
          </a:prstGeom>
          <a:noFill/>
          <a:ln w="19050" cap="flat" cmpd="sng">
            <a:solidFill>
              <a:schemeClr val="dk2"/>
            </a:solidFill>
            <a:prstDash val="solid"/>
            <a:round/>
            <a:headEnd type="none" w="sm" len="sm"/>
            <a:tailEnd type="none" w="sm" len="sm"/>
          </a:ln>
        </p:spPr>
      </p:pic>
      <p:sp>
        <p:nvSpPr>
          <p:cNvPr id="828" name="Google Shape;828;g25a7d83c6e0_0_64"/>
          <p:cNvSpPr/>
          <p:nvPr/>
        </p:nvSpPr>
        <p:spPr>
          <a:xfrm>
            <a:off x="3986150" y="3897675"/>
            <a:ext cx="4427100" cy="352200"/>
          </a:xfrm>
          <a:prstGeom prst="roundRect">
            <a:avLst>
              <a:gd name="adj" fmla="val 16667"/>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g25c0ff7025d_0_4"/>
          <p:cNvSpPr txBox="1">
            <a:spLocks noGrp="1"/>
          </p:cNvSpPr>
          <p:nvPr>
            <p:ph type="title"/>
          </p:nvPr>
        </p:nvSpPr>
        <p:spPr>
          <a:xfrm>
            <a:off x="1756125" y="231750"/>
            <a:ext cx="7188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2580" b="1"/>
              <a:t>The targeted data tracking and graphing tool</a:t>
            </a:r>
            <a:endParaRPr sz="2580" b="1"/>
          </a:p>
        </p:txBody>
      </p:sp>
      <p:pic>
        <p:nvPicPr>
          <p:cNvPr id="834" name="Google Shape;834;g25c0ff7025d_0_4"/>
          <p:cNvPicPr preferRelativeResize="0"/>
          <p:nvPr/>
        </p:nvPicPr>
        <p:blipFill>
          <a:blip r:embed="rId3">
            <a:alphaModFix/>
          </a:blip>
          <a:stretch>
            <a:fillRect/>
          </a:stretch>
        </p:blipFill>
        <p:spPr>
          <a:xfrm>
            <a:off x="75800" y="51450"/>
            <a:ext cx="1527926" cy="1527926"/>
          </a:xfrm>
          <a:prstGeom prst="rect">
            <a:avLst/>
          </a:prstGeom>
          <a:noFill/>
          <a:ln w="19050" cap="flat" cmpd="sng">
            <a:solidFill>
              <a:schemeClr val="dk2"/>
            </a:solidFill>
            <a:prstDash val="solid"/>
            <a:round/>
            <a:headEnd type="none" w="sm" len="sm"/>
            <a:tailEnd type="none" w="sm" len="sm"/>
          </a:ln>
        </p:spPr>
      </p:pic>
      <p:pic>
        <p:nvPicPr>
          <p:cNvPr id="835" name="Google Shape;835;g25c0ff7025d_0_4"/>
          <p:cNvPicPr preferRelativeResize="0"/>
          <p:nvPr/>
        </p:nvPicPr>
        <p:blipFill>
          <a:blip r:embed="rId4">
            <a:alphaModFix/>
          </a:blip>
          <a:stretch>
            <a:fillRect/>
          </a:stretch>
        </p:blipFill>
        <p:spPr>
          <a:xfrm>
            <a:off x="1756125" y="1017725"/>
            <a:ext cx="6450824" cy="397337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g25a7d83c6e0_0_138"/>
          <p:cNvSpPr txBox="1">
            <a:spLocks noGrp="1"/>
          </p:cNvSpPr>
          <p:nvPr>
            <p:ph type="title"/>
          </p:nvPr>
        </p:nvSpPr>
        <p:spPr>
          <a:xfrm>
            <a:off x="311700" y="2310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1"/>
                </a:solidFill>
              </a:rPr>
              <a:t>On the </a:t>
            </a:r>
            <a:r>
              <a:rPr lang="en"/>
              <a:t>Students </a:t>
            </a:r>
            <a:r>
              <a:rPr lang="en">
                <a:solidFill>
                  <a:schemeClr val="accent1"/>
                </a:solidFill>
              </a:rPr>
              <a:t>tab - Interventions A (5 points daily)</a:t>
            </a:r>
            <a:endParaRPr>
              <a:solidFill>
                <a:schemeClr val="accent1"/>
              </a:solidFill>
            </a:endParaRPr>
          </a:p>
        </p:txBody>
      </p:sp>
      <p:pic>
        <p:nvPicPr>
          <p:cNvPr id="841" name="Google Shape;841;g25a7d83c6e0_0_138"/>
          <p:cNvPicPr preferRelativeResize="0"/>
          <p:nvPr/>
        </p:nvPicPr>
        <p:blipFill>
          <a:blip r:embed="rId3">
            <a:alphaModFix/>
          </a:blip>
          <a:stretch>
            <a:fillRect/>
          </a:stretch>
        </p:blipFill>
        <p:spPr>
          <a:xfrm>
            <a:off x="242925" y="1928300"/>
            <a:ext cx="8839202" cy="1746015"/>
          </a:xfrm>
          <a:prstGeom prst="rect">
            <a:avLst/>
          </a:prstGeom>
          <a:noFill/>
          <a:ln>
            <a:noFill/>
          </a:ln>
        </p:spPr>
      </p:pic>
      <p:sp>
        <p:nvSpPr>
          <p:cNvPr id="842" name="Google Shape;842;g25a7d83c6e0_0_138"/>
          <p:cNvSpPr txBox="1"/>
          <p:nvPr/>
        </p:nvSpPr>
        <p:spPr>
          <a:xfrm>
            <a:off x="509325" y="956063"/>
            <a:ext cx="7917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Enter 1 students data </a:t>
            </a:r>
            <a:r>
              <a:rPr lang="en"/>
              <a:t>- a student with a 5 point daily participation score from the intervention facilitator</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g25a7d83c6e0_0_127"/>
          <p:cNvSpPr txBox="1">
            <a:spLocks noGrp="1"/>
          </p:cNvSpPr>
          <p:nvPr>
            <p:ph type="title"/>
          </p:nvPr>
        </p:nvSpPr>
        <p:spPr>
          <a:xfrm>
            <a:off x="0" y="504650"/>
            <a:ext cx="7719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b="1" u="sng">
                <a:solidFill>
                  <a:srgbClr val="00539F"/>
                </a:solidFill>
                <a:highlight>
                  <a:srgbClr val="FFFFFF"/>
                </a:highlight>
                <a:hlinkClick r:id="rId3">
                  <a:extLst>
                    <a:ext uri="{A12FA001-AC4F-418D-AE19-62706E023703}">
                      <ahyp:hlinkClr xmlns:ahyp="http://schemas.microsoft.com/office/drawing/2018/hyperlinkcolor" val="tx"/>
                    </a:ext>
                  </a:extLst>
                </a:hlinkClick>
              </a:rPr>
              <a:t>Targeted Data Tracking and Graphing Tool</a:t>
            </a:r>
            <a:endParaRPr sz="4200"/>
          </a:p>
        </p:txBody>
      </p:sp>
      <p:sp>
        <p:nvSpPr>
          <p:cNvPr id="848" name="Google Shape;848;g25a7d83c6e0_0_127"/>
          <p:cNvSpPr txBox="1">
            <a:spLocks noGrp="1"/>
          </p:cNvSpPr>
          <p:nvPr>
            <p:ph type="title"/>
          </p:nvPr>
        </p:nvSpPr>
        <p:spPr>
          <a:xfrm>
            <a:off x="203550" y="1176100"/>
            <a:ext cx="7617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820" b="1"/>
              <a:t>BREAK-OUT for PRACTICE</a:t>
            </a:r>
            <a:endParaRPr sz="2820" b="1"/>
          </a:p>
          <a:p>
            <a:pPr marL="457200" lvl="0" indent="0" algn="ctr" rtl="0">
              <a:spcBef>
                <a:spcPts val="0"/>
              </a:spcBef>
              <a:spcAft>
                <a:spcPts val="0"/>
              </a:spcAft>
              <a:buNone/>
            </a:pPr>
            <a:r>
              <a:rPr lang="en" sz="2820" b="1" i="1">
                <a:solidFill>
                  <a:srgbClr val="00539F"/>
                </a:solidFill>
              </a:rPr>
              <a:t>Please download the tool </a:t>
            </a:r>
            <a:endParaRPr sz="2820" b="1" i="1">
              <a:solidFill>
                <a:srgbClr val="00539F"/>
              </a:solidFill>
            </a:endParaRPr>
          </a:p>
          <a:p>
            <a:pPr marL="457200" lvl="0" indent="0" algn="ctr" rtl="0">
              <a:spcBef>
                <a:spcPts val="0"/>
              </a:spcBef>
              <a:spcAft>
                <a:spcPts val="0"/>
              </a:spcAft>
              <a:buNone/>
            </a:pPr>
            <a:r>
              <a:rPr lang="en" sz="2820" b="1" i="1">
                <a:solidFill>
                  <a:srgbClr val="00539F"/>
                </a:solidFill>
              </a:rPr>
              <a:t>&amp; enter this sample data for 6 students</a:t>
            </a:r>
            <a:endParaRPr sz="2820" b="1" i="1">
              <a:solidFill>
                <a:srgbClr val="00539F"/>
              </a:solidFill>
            </a:endParaRPr>
          </a:p>
        </p:txBody>
      </p:sp>
      <p:pic>
        <p:nvPicPr>
          <p:cNvPr id="849" name="Google Shape;849;g25a7d83c6e0_0_127"/>
          <p:cNvPicPr preferRelativeResize="0"/>
          <p:nvPr/>
        </p:nvPicPr>
        <p:blipFill>
          <a:blip r:embed="rId4">
            <a:alphaModFix/>
          </a:blip>
          <a:stretch>
            <a:fillRect/>
          </a:stretch>
        </p:blipFill>
        <p:spPr>
          <a:xfrm>
            <a:off x="7408000" y="573925"/>
            <a:ext cx="1233775" cy="1233775"/>
          </a:xfrm>
          <a:prstGeom prst="rect">
            <a:avLst/>
          </a:prstGeom>
          <a:noFill/>
          <a:ln w="19050" cap="flat" cmpd="sng">
            <a:solidFill>
              <a:schemeClr val="dk2"/>
            </a:solidFill>
            <a:prstDash val="solid"/>
            <a:round/>
            <a:headEnd type="none" w="sm" len="sm"/>
            <a:tailEnd type="none" w="sm" len="sm"/>
          </a:ln>
        </p:spPr>
      </p:pic>
      <p:pic>
        <p:nvPicPr>
          <p:cNvPr id="850" name="Google Shape;850;g25a7d83c6e0_0_127"/>
          <p:cNvPicPr preferRelativeResize="0"/>
          <p:nvPr/>
        </p:nvPicPr>
        <p:blipFill>
          <a:blip r:embed="rId5">
            <a:alphaModFix/>
          </a:blip>
          <a:stretch>
            <a:fillRect/>
          </a:stretch>
        </p:blipFill>
        <p:spPr>
          <a:xfrm>
            <a:off x="203550" y="2956975"/>
            <a:ext cx="8839202" cy="174601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g25a7d83c6e0_0_1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1"/>
                </a:solidFill>
              </a:rPr>
              <a:t>On the </a:t>
            </a:r>
            <a:r>
              <a:rPr lang="en"/>
              <a:t>Daily Calc </a:t>
            </a:r>
            <a:r>
              <a:rPr lang="en">
                <a:solidFill>
                  <a:schemeClr val="accent1"/>
                </a:solidFill>
              </a:rPr>
              <a:t>tab</a:t>
            </a:r>
            <a:endParaRPr>
              <a:solidFill>
                <a:schemeClr val="accent1"/>
              </a:solidFill>
            </a:endParaRPr>
          </a:p>
        </p:txBody>
      </p:sp>
      <p:pic>
        <p:nvPicPr>
          <p:cNvPr id="856" name="Google Shape;856;g25a7d83c6e0_0_143"/>
          <p:cNvPicPr preferRelativeResize="0"/>
          <p:nvPr/>
        </p:nvPicPr>
        <p:blipFill>
          <a:blip r:embed="rId3">
            <a:alphaModFix/>
          </a:blip>
          <a:stretch>
            <a:fillRect/>
          </a:stretch>
        </p:blipFill>
        <p:spPr>
          <a:xfrm>
            <a:off x="201775" y="3134390"/>
            <a:ext cx="8839199" cy="528682"/>
          </a:xfrm>
          <a:prstGeom prst="rect">
            <a:avLst/>
          </a:prstGeom>
          <a:noFill/>
          <a:ln w="28575" cap="flat" cmpd="sng">
            <a:solidFill>
              <a:schemeClr val="dk2"/>
            </a:solidFill>
            <a:prstDash val="solid"/>
            <a:round/>
            <a:headEnd type="none" w="sm" len="sm"/>
            <a:tailEnd type="none" w="sm" len="sm"/>
          </a:ln>
        </p:spPr>
      </p:pic>
      <p:pic>
        <p:nvPicPr>
          <p:cNvPr id="857" name="Google Shape;857;g25a7d83c6e0_0_143"/>
          <p:cNvPicPr preferRelativeResize="0"/>
          <p:nvPr/>
        </p:nvPicPr>
        <p:blipFill>
          <a:blip r:embed="rId4">
            <a:alphaModFix/>
          </a:blip>
          <a:stretch>
            <a:fillRect/>
          </a:stretch>
        </p:blipFill>
        <p:spPr>
          <a:xfrm>
            <a:off x="201775" y="1203050"/>
            <a:ext cx="8839202" cy="174601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g25a7d83c6e0_0_148"/>
          <p:cNvSpPr txBox="1">
            <a:spLocks noGrp="1"/>
          </p:cNvSpPr>
          <p:nvPr>
            <p:ph type="title"/>
          </p:nvPr>
        </p:nvSpPr>
        <p:spPr>
          <a:xfrm>
            <a:off x="311700" y="2336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1"/>
                </a:solidFill>
              </a:rPr>
              <a:t>On the </a:t>
            </a:r>
            <a:r>
              <a:rPr lang="en"/>
              <a:t>Daily Perf </a:t>
            </a:r>
            <a:r>
              <a:rPr lang="en">
                <a:solidFill>
                  <a:schemeClr val="accent1"/>
                </a:solidFill>
              </a:rPr>
              <a:t>tab</a:t>
            </a:r>
            <a:endParaRPr>
              <a:solidFill>
                <a:schemeClr val="accent1"/>
              </a:solidFill>
            </a:endParaRPr>
          </a:p>
        </p:txBody>
      </p:sp>
      <p:pic>
        <p:nvPicPr>
          <p:cNvPr id="863" name="Google Shape;863;g25a7d83c6e0_0_148"/>
          <p:cNvPicPr preferRelativeResize="0"/>
          <p:nvPr/>
        </p:nvPicPr>
        <p:blipFill>
          <a:blip r:embed="rId3">
            <a:alphaModFix/>
          </a:blip>
          <a:stretch>
            <a:fillRect/>
          </a:stretch>
        </p:blipFill>
        <p:spPr>
          <a:xfrm>
            <a:off x="3970225" y="157450"/>
            <a:ext cx="3806351" cy="4243775"/>
          </a:xfrm>
          <a:prstGeom prst="rect">
            <a:avLst/>
          </a:prstGeom>
          <a:noFill/>
          <a:ln>
            <a:noFill/>
          </a:ln>
        </p:spPr>
      </p:pic>
      <p:pic>
        <p:nvPicPr>
          <p:cNvPr id="864" name="Google Shape;864;g25a7d83c6e0_0_148"/>
          <p:cNvPicPr preferRelativeResize="0"/>
          <p:nvPr/>
        </p:nvPicPr>
        <p:blipFill>
          <a:blip r:embed="rId4">
            <a:alphaModFix/>
          </a:blip>
          <a:stretch>
            <a:fillRect/>
          </a:stretch>
        </p:blipFill>
        <p:spPr>
          <a:xfrm>
            <a:off x="152400" y="4477425"/>
            <a:ext cx="8588295" cy="513675"/>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g25a7d83c6e0_0_153"/>
          <p:cNvSpPr txBox="1">
            <a:spLocks noGrp="1"/>
          </p:cNvSpPr>
          <p:nvPr>
            <p:ph type="title"/>
          </p:nvPr>
        </p:nvSpPr>
        <p:spPr>
          <a:xfrm>
            <a:off x="311700" y="2336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1"/>
                </a:solidFill>
              </a:rPr>
              <a:t>On the </a:t>
            </a:r>
            <a:r>
              <a:rPr lang="en"/>
              <a:t>Weekly Perf </a:t>
            </a:r>
            <a:r>
              <a:rPr lang="en">
                <a:solidFill>
                  <a:schemeClr val="accent1"/>
                </a:solidFill>
              </a:rPr>
              <a:t>tab</a:t>
            </a:r>
            <a:endParaRPr>
              <a:solidFill>
                <a:schemeClr val="accent1"/>
              </a:solidFill>
            </a:endParaRPr>
          </a:p>
        </p:txBody>
      </p:sp>
      <p:pic>
        <p:nvPicPr>
          <p:cNvPr id="870" name="Google Shape;870;g25a7d83c6e0_0_153"/>
          <p:cNvPicPr preferRelativeResize="0"/>
          <p:nvPr/>
        </p:nvPicPr>
        <p:blipFill>
          <a:blip r:embed="rId3">
            <a:alphaModFix/>
          </a:blip>
          <a:stretch>
            <a:fillRect/>
          </a:stretch>
        </p:blipFill>
        <p:spPr>
          <a:xfrm>
            <a:off x="4506400" y="140425"/>
            <a:ext cx="3420700" cy="4291151"/>
          </a:xfrm>
          <a:prstGeom prst="rect">
            <a:avLst/>
          </a:prstGeom>
          <a:noFill/>
          <a:ln>
            <a:noFill/>
          </a:ln>
        </p:spPr>
      </p:pic>
      <p:pic>
        <p:nvPicPr>
          <p:cNvPr id="871" name="Google Shape;871;g25a7d83c6e0_0_153"/>
          <p:cNvPicPr preferRelativeResize="0"/>
          <p:nvPr/>
        </p:nvPicPr>
        <p:blipFill>
          <a:blip r:embed="rId4">
            <a:alphaModFix/>
          </a:blip>
          <a:stretch>
            <a:fillRect/>
          </a:stretch>
        </p:blipFill>
        <p:spPr>
          <a:xfrm>
            <a:off x="152400" y="4498700"/>
            <a:ext cx="8232574" cy="492400"/>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g25a7d83c6e0_0_163"/>
          <p:cNvSpPr txBox="1">
            <a:spLocks noGrp="1"/>
          </p:cNvSpPr>
          <p:nvPr>
            <p:ph type="title"/>
          </p:nvPr>
        </p:nvSpPr>
        <p:spPr>
          <a:xfrm>
            <a:off x="311700" y="233650"/>
            <a:ext cx="19827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1"/>
                </a:solidFill>
              </a:rPr>
              <a:t>On the </a:t>
            </a:r>
            <a:r>
              <a:rPr lang="en"/>
              <a:t>Group Trend </a:t>
            </a:r>
            <a:r>
              <a:rPr lang="en">
                <a:solidFill>
                  <a:schemeClr val="accent1"/>
                </a:solidFill>
              </a:rPr>
              <a:t>tab</a:t>
            </a:r>
            <a:endParaRPr>
              <a:solidFill>
                <a:schemeClr val="accent1"/>
              </a:solidFill>
            </a:endParaRPr>
          </a:p>
        </p:txBody>
      </p:sp>
      <p:pic>
        <p:nvPicPr>
          <p:cNvPr id="877" name="Google Shape;877;g25a7d83c6e0_0_163"/>
          <p:cNvPicPr preferRelativeResize="0"/>
          <p:nvPr/>
        </p:nvPicPr>
        <p:blipFill>
          <a:blip r:embed="rId3">
            <a:alphaModFix/>
          </a:blip>
          <a:stretch>
            <a:fillRect/>
          </a:stretch>
        </p:blipFill>
        <p:spPr>
          <a:xfrm>
            <a:off x="2549475" y="269825"/>
            <a:ext cx="5651477" cy="4032350"/>
          </a:xfrm>
          <a:prstGeom prst="rect">
            <a:avLst/>
          </a:prstGeom>
          <a:noFill/>
          <a:ln>
            <a:noFill/>
          </a:ln>
        </p:spPr>
      </p:pic>
      <p:pic>
        <p:nvPicPr>
          <p:cNvPr id="878" name="Google Shape;878;g25a7d83c6e0_0_163"/>
          <p:cNvPicPr preferRelativeResize="0"/>
          <p:nvPr/>
        </p:nvPicPr>
        <p:blipFill>
          <a:blip r:embed="rId4">
            <a:alphaModFix/>
          </a:blip>
          <a:stretch>
            <a:fillRect/>
          </a:stretch>
        </p:blipFill>
        <p:spPr>
          <a:xfrm>
            <a:off x="152400" y="4454575"/>
            <a:ext cx="8839199" cy="528682"/>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g25a7d83c6e0_0_16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1"/>
                </a:solidFill>
              </a:rPr>
              <a:t>On the </a:t>
            </a:r>
            <a:endParaRPr>
              <a:solidFill>
                <a:schemeClr val="accent1"/>
              </a:solidFill>
            </a:endParaRPr>
          </a:p>
          <a:p>
            <a:pPr marL="0" lvl="0" indent="0" algn="l" rtl="0">
              <a:spcBef>
                <a:spcPts val="0"/>
              </a:spcBef>
              <a:spcAft>
                <a:spcPts val="0"/>
              </a:spcAft>
              <a:buNone/>
            </a:pPr>
            <a:r>
              <a:rPr lang="en"/>
              <a:t>Weekly </a:t>
            </a:r>
            <a:endParaRPr/>
          </a:p>
          <a:p>
            <a:pPr marL="0" lvl="0" indent="0" algn="l" rtl="0">
              <a:spcBef>
                <a:spcPts val="0"/>
              </a:spcBef>
              <a:spcAft>
                <a:spcPts val="0"/>
              </a:spcAft>
              <a:buNone/>
            </a:pPr>
            <a:r>
              <a:rPr lang="en"/>
              <a:t>Comparisons </a:t>
            </a:r>
            <a:endParaRPr/>
          </a:p>
          <a:p>
            <a:pPr marL="0" lvl="0" indent="0" algn="l" rtl="0">
              <a:spcBef>
                <a:spcPts val="0"/>
              </a:spcBef>
              <a:spcAft>
                <a:spcPts val="0"/>
              </a:spcAft>
              <a:buNone/>
            </a:pPr>
            <a:r>
              <a:rPr lang="en">
                <a:solidFill>
                  <a:schemeClr val="accent1"/>
                </a:solidFill>
              </a:rPr>
              <a:t>tab</a:t>
            </a:r>
            <a:endParaRPr/>
          </a:p>
        </p:txBody>
      </p:sp>
      <p:pic>
        <p:nvPicPr>
          <p:cNvPr id="884" name="Google Shape;884;g25a7d83c6e0_0_168"/>
          <p:cNvPicPr preferRelativeResize="0"/>
          <p:nvPr/>
        </p:nvPicPr>
        <p:blipFill>
          <a:blip r:embed="rId3">
            <a:alphaModFix/>
          </a:blip>
          <a:stretch>
            <a:fillRect/>
          </a:stretch>
        </p:blipFill>
        <p:spPr>
          <a:xfrm>
            <a:off x="3486150" y="44075"/>
            <a:ext cx="5346151" cy="4302200"/>
          </a:xfrm>
          <a:prstGeom prst="rect">
            <a:avLst/>
          </a:prstGeom>
          <a:noFill/>
          <a:ln>
            <a:noFill/>
          </a:ln>
        </p:spPr>
      </p:pic>
      <p:pic>
        <p:nvPicPr>
          <p:cNvPr id="885" name="Google Shape;885;g25a7d83c6e0_0_168"/>
          <p:cNvPicPr preferRelativeResize="0"/>
          <p:nvPr/>
        </p:nvPicPr>
        <p:blipFill>
          <a:blip r:embed="rId4">
            <a:alphaModFix/>
          </a:blip>
          <a:stretch>
            <a:fillRect/>
          </a:stretch>
        </p:blipFill>
        <p:spPr>
          <a:xfrm>
            <a:off x="202575" y="4486125"/>
            <a:ext cx="8233005" cy="492425"/>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
          <p:cNvSpPr txBox="1">
            <a:spLocks noGrp="1"/>
          </p:cNvSpPr>
          <p:nvPr>
            <p:ph type="title"/>
          </p:nvPr>
        </p:nvSpPr>
        <p:spPr>
          <a:xfrm>
            <a:off x="422176" y="207900"/>
            <a:ext cx="7954800" cy="592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latin typeface="Calibri"/>
                <a:ea typeface="Calibri"/>
                <a:cs typeface="Calibri"/>
                <a:sym typeface="Calibri"/>
              </a:rPr>
              <a:t>Expectations for our time together</a:t>
            </a:r>
            <a:endParaRPr>
              <a:latin typeface="Calibri"/>
              <a:ea typeface="Calibri"/>
              <a:cs typeface="Calibri"/>
              <a:sym typeface="Calibri"/>
            </a:endParaRPr>
          </a:p>
        </p:txBody>
      </p:sp>
      <p:graphicFrame>
        <p:nvGraphicFramePr>
          <p:cNvPr id="271" name="Google Shape;271;p4"/>
          <p:cNvGraphicFramePr/>
          <p:nvPr/>
        </p:nvGraphicFramePr>
        <p:xfrm>
          <a:off x="481119" y="1052675"/>
          <a:ext cx="3000000" cy="3000000"/>
        </p:xfrm>
        <a:graphic>
          <a:graphicData uri="http://schemas.openxmlformats.org/drawingml/2006/table">
            <a:tbl>
              <a:tblPr firstRow="1" bandRow="1">
                <a:noFill/>
                <a:tableStyleId>{F875D084-12EB-4DBC-9970-9F7329CEF0E5}</a:tableStyleId>
              </a:tblPr>
              <a:tblGrid>
                <a:gridCol w="1442350">
                  <a:extLst>
                    <a:ext uri="{9D8B030D-6E8A-4147-A177-3AD203B41FA5}">
                      <a16:colId xmlns:a16="http://schemas.microsoft.com/office/drawing/2014/main" val="20000"/>
                    </a:ext>
                  </a:extLst>
                </a:gridCol>
                <a:gridCol w="6832100">
                  <a:extLst>
                    <a:ext uri="{9D8B030D-6E8A-4147-A177-3AD203B41FA5}">
                      <a16:colId xmlns:a16="http://schemas.microsoft.com/office/drawing/2014/main" val="20001"/>
                    </a:ext>
                  </a:extLst>
                </a:gridCol>
              </a:tblGrid>
              <a:tr h="626800">
                <a:tc>
                  <a:txBody>
                    <a:bodyPr/>
                    <a:lstStyle/>
                    <a:p>
                      <a:pPr marL="0" marR="0" lvl="0" indent="0" algn="ctr" rtl="0">
                        <a:lnSpc>
                          <a:spcPct val="100000"/>
                        </a:lnSpc>
                        <a:spcBef>
                          <a:spcPts val="0"/>
                        </a:spcBef>
                        <a:spcAft>
                          <a:spcPts val="0"/>
                        </a:spcAft>
                        <a:buClr>
                          <a:srgbClr val="000000"/>
                        </a:buClr>
                        <a:buSzPts val="1800"/>
                        <a:buFont typeface="Arial"/>
                        <a:buNone/>
                      </a:pPr>
                      <a:r>
                        <a:rPr lang="en" sz="1800" u="none" strike="noStrike" cap="none">
                          <a:solidFill>
                            <a:schemeClr val="dk1"/>
                          </a:solidFill>
                          <a:latin typeface="Calibri"/>
                          <a:ea typeface="Calibri"/>
                          <a:cs typeface="Calibri"/>
                          <a:sym typeface="Calibri"/>
                        </a:rPr>
                        <a:t>We are…</a:t>
                      </a:r>
                      <a:endParaRPr sz="1800" u="none" strike="noStrike" cap="none">
                        <a:solidFill>
                          <a:schemeClr val="dk1"/>
                        </a:solidFill>
                        <a:latin typeface="Calibri"/>
                        <a:ea typeface="Calibri"/>
                        <a:cs typeface="Calibri"/>
                        <a:sym typeface="Calibri"/>
                      </a:endParaRPr>
                    </a:p>
                  </a:txBody>
                  <a:tcPr marL="68575" marR="68575" marT="34300" marB="34300" anchor="ctr">
                    <a:lnL w="12700" cap="flat" cmpd="sng">
                      <a:solidFill>
                        <a:srgbClr val="242424"/>
                      </a:solidFill>
                      <a:prstDash val="solid"/>
                      <a:round/>
                      <a:headEnd type="none" w="sm" len="sm"/>
                      <a:tailEnd type="none" w="sm" len="sm"/>
                    </a:lnL>
                    <a:lnR w="12700" cap="flat" cmpd="sng">
                      <a:solidFill>
                        <a:srgbClr val="242424"/>
                      </a:solidFill>
                      <a:prstDash val="solid"/>
                      <a:round/>
                      <a:headEnd type="none" w="sm" len="sm"/>
                      <a:tailEnd type="none" w="sm" len="sm"/>
                    </a:lnR>
                    <a:lnT w="12700" cap="flat" cmpd="sng">
                      <a:solidFill>
                        <a:srgbClr val="242424"/>
                      </a:solidFill>
                      <a:prstDash val="solid"/>
                      <a:round/>
                      <a:headEnd type="none" w="sm" len="sm"/>
                      <a:tailEnd type="none" w="sm" len="sm"/>
                    </a:lnT>
                    <a:lnB w="12700" cap="flat" cmpd="sng">
                      <a:solidFill>
                        <a:srgbClr val="242424"/>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dk1"/>
                        </a:buClr>
                        <a:buSzPts val="1800"/>
                        <a:buFont typeface="Arial"/>
                        <a:buNone/>
                      </a:pPr>
                      <a:r>
                        <a:rPr lang="en" sz="1800" u="none" strike="noStrike" cap="none">
                          <a:solidFill>
                            <a:schemeClr val="dk1"/>
                          </a:solidFill>
                          <a:latin typeface="Calibri"/>
                          <a:ea typeface="Calibri"/>
                          <a:cs typeface="Calibri"/>
                          <a:sym typeface="Calibri"/>
                        </a:rPr>
                        <a:t>During this time together, please…</a:t>
                      </a:r>
                      <a:endParaRPr sz="1800" u="none" strike="noStrike" cap="none">
                        <a:solidFill>
                          <a:schemeClr val="dk1"/>
                        </a:solidFill>
                        <a:latin typeface="Calibri"/>
                        <a:ea typeface="Calibri"/>
                        <a:cs typeface="Calibri"/>
                        <a:sym typeface="Calibri"/>
                      </a:endParaRPr>
                    </a:p>
                  </a:txBody>
                  <a:tcPr marL="68575" marR="68575" marT="34300" marB="34300" anchor="ctr">
                    <a:lnL w="12700" cap="flat" cmpd="sng">
                      <a:solidFill>
                        <a:srgbClr val="242424"/>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000"/>
                    </a:solidFill>
                  </a:tcPr>
                </a:tc>
                <a:extLst>
                  <a:ext uri="{0D108BD9-81ED-4DB2-BD59-A6C34878D82A}">
                    <a16:rowId xmlns:a16="http://schemas.microsoft.com/office/drawing/2014/main" val="10000"/>
                  </a:ext>
                </a:extLst>
              </a:tr>
              <a:tr h="859100">
                <a:tc>
                  <a:txBody>
                    <a:bodyPr/>
                    <a:lstStyle/>
                    <a:p>
                      <a:pPr marL="0" marR="0" lvl="0" indent="0" algn="l" rtl="0">
                        <a:lnSpc>
                          <a:spcPct val="100000"/>
                        </a:lnSpc>
                        <a:spcBef>
                          <a:spcPts val="0"/>
                        </a:spcBef>
                        <a:spcAft>
                          <a:spcPts val="0"/>
                        </a:spcAft>
                        <a:buClr>
                          <a:srgbClr val="000000"/>
                        </a:buClr>
                        <a:buSzPts val="1800"/>
                        <a:buFont typeface="Arial"/>
                        <a:buNone/>
                      </a:pPr>
                      <a:r>
                        <a:rPr lang="en" sz="1800" b="1" u="none" strike="noStrike" cap="none">
                          <a:latin typeface="Calibri"/>
                          <a:ea typeface="Calibri"/>
                          <a:cs typeface="Calibri"/>
                          <a:sym typeface="Calibri"/>
                        </a:rPr>
                        <a:t>ENGAGED</a:t>
                      </a:r>
                      <a:endParaRPr sz="1800" u="none" strike="noStrike" cap="none">
                        <a:latin typeface="Calibri"/>
                        <a:ea typeface="Calibri"/>
                        <a:cs typeface="Calibri"/>
                        <a:sym typeface="Calibri"/>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242424"/>
                      </a:solidFill>
                      <a:prstDash val="solid"/>
                      <a:round/>
                      <a:headEnd type="none" w="sm" len="sm"/>
                      <a:tailEnd type="none" w="sm" len="sm"/>
                    </a:lnT>
                    <a:lnB w="12700" cap="flat" cmpd="sng">
                      <a:solidFill>
                        <a:schemeClr val="dk1"/>
                      </a:solidFill>
                      <a:prstDash val="solid"/>
                      <a:round/>
                      <a:headEnd type="none" w="sm" len="sm"/>
                      <a:tailEnd type="none" w="sm" len="sm"/>
                    </a:lnB>
                    <a:solidFill>
                      <a:srgbClr val="FDF6CF"/>
                    </a:solidFill>
                  </a:tcPr>
                </a:tc>
                <a:tc>
                  <a:txBody>
                    <a:bodyPr/>
                    <a:lstStyle/>
                    <a:p>
                      <a:pPr marL="342900" marR="0" lvl="0" indent="-342900" algn="l" rtl="0">
                        <a:lnSpc>
                          <a:spcPct val="100000"/>
                        </a:lnSpc>
                        <a:spcBef>
                          <a:spcPts val="0"/>
                        </a:spcBef>
                        <a:spcAft>
                          <a:spcPts val="0"/>
                        </a:spcAft>
                        <a:buClr>
                          <a:srgbClr val="000000"/>
                        </a:buClr>
                        <a:buSzPts val="1800"/>
                        <a:buFont typeface="Calibri"/>
                        <a:buChar char="▪"/>
                      </a:pPr>
                      <a:r>
                        <a:rPr lang="en" sz="1800" u="none" strike="noStrike" cap="none">
                          <a:latin typeface="Calibri"/>
                          <a:ea typeface="Calibri"/>
                          <a:cs typeface="Calibri"/>
                          <a:sym typeface="Calibri"/>
                        </a:rPr>
                        <a:t>Share effective strategies, ideas, tools you have used </a:t>
                      </a:r>
                      <a:endParaRPr sz="1800" u="none" strike="noStrike" cap="none">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1800"/>
                        <a:buFont typeface="Calibri"/>
                        <a:buChar char="▪"/>
                      </a:pPr>
                      <a:r>
                        <a:rPr lang="en" sz="1800" u="none" strike="noStrike" cap="none">
                          <a:latin typeface="Calibri"/>
                          <a:ea typeface="Calibri"/>
                          <a:cs typeface="Calibri"/>
                          <a:sym typeface="Calibri"/>
                        </a:rPr>
                        <a:t>Ask questions </a:t>
                      </a:r>
                      <a:r>
                        <a:rPr lang="en" sz="1800" i="1" u="none" strike="noStrike" cap="none">
                          <a:latin typeface="Calibri"/>
                          <a:ea typeface="Calibri"/>
                          <a:cs typeface="Calibri"/>
                          <a:sym typeface="Calibri"/>
                        </a:rPr>
                        <a:t>(aloud or chat works!)</a:t>
                      </a:r>
                      <a:endParaRPr sz="1800" u="none" strike="noStrike" cap="none">
                        <a:latin typeface="Calibri"/>
                        <a:ea typeface="Calibri"/>
                        <a:cs typeface="Calibri"/>
                        <a:sym typeface="Calibri"/>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F6CF"/>
                    </a:solidFill>
                  </a:tcPr>
                </a:tc>
                <a:extLst>
                  <a:ext uri="{0D108BD9-81ED-4DB2-BD59-A6C34878D82A}">
                    <a16:rowId xmlns:a16="http://schemas.microsoft.com/office/drawing/2014/main" val="10001"/>
                  </a:ext>
                </a:extLst>
              </a:tr>
              <a:tr h="1211575">
                <a:tc>
                  <a:txBody>
                    <a:bodyPr/>
                    <a:lstStyle/>
                    <a:p>
                      <a:pPr marL="0" marR="0" lvl="0" indent="0" algn="l" rtl="0">
                        <a:lnSpc>
                          <a:spcPct val="100000"/>
                        </a:lnSpc>
                        <a:spcBef>
                          <a:spcPts val="0"/>
                        </a:spcBef>
                        <a:spcAft>
                          <a:spcPts val="0"/>
                        </a:spcAft>
                        <a:buClr>
                          <a:srgbClr val="000000"/>
                        </a:buClr>
                        <a:buSzPts val="1800"/>
                        <a:buFont typeface="Arial"/>
                        <a:buNone/>
                      </a:pPr>
                      <a:r>
                        <a:rPr lang="en" sz="1800" b="1" u="none" strike="noStrike" cap="none">
                          <a:latin typeface="Calibri"/>
                          <a:ea typeface="Calibri"/>
                          <a:cs typeface="Calibri"/>
                          <a:sym typeface="Calibri"/>
                        </a:rPr>
                        <a:t>REFLECTIVE</a:t>
                      </a:r>
                      <a:endParaRPr sz="1800" u="none" strike="noStrike" cap="none">
                        <a:latin typeface="Calibri"/>
                        <a:ea typeface="Calibri"/>
                        <a:cs typeface="Calibri"/>
                        <a:sym typeface="Calibri"/>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342900" marR="0" lvl="0" indent="-342900" algn="l" rtl="0">
                        <a:lnSpc>
                          <a:spcPct val="100000"/>
                        </a:lnSpc>
                        <a:spcBef>
                          <a:spcPts val="0"/>
                        </a:spcBef>
                        <a:spcAft>
                          <a:spcPts val="0"/>
                        </a:spcAft>
                        <a:buClr>
                          <a:srgbClr val="000000"/>
                        </a:buClr>
                        <a:buSzPts val="1800"/>
                        <a:buFont typeface="Calibri"/>
                        <a:buChar char="▪"/>
                      </a:pPr>
                      <a:r>
                        <a:rPr lang="en" sz="1800" u="none" strike="noStrike" cap="none">
                          <a:latin typeface="Calibri"/>
                          <a:ea typeface="Calibri"/>
                          <a:cs typeface="Calibri"/>
                          <a:sym typeface="Calibri"/>
                        </a:rPr>
                        <a:t>Compare the ideas shared to your current context &amp; experiences</a:t>
                      </a:r>
                      <a:endParaRPr sz="1800" u="none" strike="noStrike" cap="none">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1800"/>
                        <a:buFont typeface="Calibri"/>
                        <a:buChar char="▪"/>
                      </a:pPr>
                      <a:r>
                        <a:rPr lang="en" sz="1800" u="none" strike="noStrike" cap="none">
                          <a:latin typeface="Calibri"/>
                          <a:ea typeface="Calibri"/>
                          <a:cs typeface="Calibri"/>
                          <a:sym typeface="Calibri"/>
                        </a:rPr>
                        <a:t>Assess your current school practices &amp; determine equity of access to interventions and cultural relevance to students</a:t>
                      </a:r>
                      <a:endParaRPr sz="1800" u="none" strike="noStrike" cap="none">
                        <a:latin typeface="Calibri"/>
                        <a:ea typeface="Calibri"/>
                        <a:cs typeface="Calibri"/>
                        <a:sym typeface="Calibri"/>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982975">
                <a:tc>
                  <a:txBody>
                    <a:bodyPr/>
                    <a:lstStyle/>
                    <a:p>
                      <a:pPr marL="0" marR="0" lvl="0" indent="0" algn="l" rtl="0">
                        <a:lnSpc>
                          <a:spcPct val="100000"/>
                        </a:lnSpc>
                        <a:spcBef>
                          <a:spcPts val="0"/>
                        </a:spcBef>
                        <a:spcAft>
                          <a:spcPts val="0"/>
                        </a:spcAft>
                        <a:buClr>
                          <a:srgbClr val="000000"/>
                        </a:buClr>
                        <a:buSzPts val="1800"/>
                        <a:buFont typeface="Arial"/>
                        <a:buNone/>
                      </a:pPr>
                      <a:r>
                        <a:rPr lang="en" sz="1800" b="1" u="none" strike="noStrike" cap="none">
                          <a:latin typeface="Calibri"/>
                          <a:ea typeface="Calibri"/>
                          <a:cs typeface="Calibri"/>
                          <a:sym typeface="Calibri"/>
                        </a:rPr>
                        <a:t>STRATEGIC</a:t>
                      </a:r>
                      <a:endParaRPr sz="1800" u="none" strike="noStrike" cap="none">
                        <a:latin typeface="Calibri"/>
                        <a:ea typeface="Calibri"/>
                        <a:cs typeface="Calibri"/>
                        <a:sym typeface="Calibri"/>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F6CF"/>
                    </a:solidFill>
                  </a:tcPr>
                </a:tc>
                <a:tc>
                  <a:txBody>
                    <a:bodyPr/>
                    <a:lstStyle/>
                    <a:p>
                      <a:pPr marL="342900" marR="0" lvl="0" indent="-342900" algn="l" rtl="0">
                        <a:lnSpc>
                          <a:spcPct val="100000"/>
                        </a:lnSpc>
                        <a:spcBef>
                          <a:spcPts val="0"/>
                        </a:spcBef>
                        <a:spcAft>
                          <a:spcPts val="0"/>
                        </a:spcAft>
                        <a:buClr>
                          <a:srgbClr val="000000"/>
                        </a:buClr>
                        <a:buSzPts val="1800"/>
                        <a:buFont typeface="Calibri"/>
                        <a:buChar char="▪"/>
                      </a:pPr>
                      <a:r>
                        <a:rPr lang="en" sz="1800" u="none" strike="noStrike" cap="none" dirty="0">
                          <a:latin typeface="Calibri"/>
                          <a:ea typeface="Calibri"/>
                          <a:cs typeface="Calibri"/>
                          <a:sym typeface="Calibri"/>
                        </a:rPr>
                        <a:t>Use forms and tools provided</a:t>
                      </a:r>
                      <a:endParaRPr sz="1800" u="none" strike="noStrike" cap="none" dirty="0">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1800"/>
                        <a:buFont typeface="Calibri"/>
                        <a:buChar char="▪"/>
                      </a:pPr>
                      <a:r>
                        <a:rPr lang="en" sz="1800" u="none" strike="noStrike" cap="none" dirty="0">
                          <a:latin typeface="Calibri"/>
                          <a:ea typeface="Calibri"/>
                          <a:cs typeface="Calibri"/>
                          <a:sym typeface="Calibri"/>
                        </a:rPr>
                        <a:t>Identify next steps </a:t>
                      </a:r>
                      <a:endParaRPr sz="1800" u="none" strike="noStrike" cap="none" dirty="0">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1800"/>
                        <a:buFont typeface="Calibri"/>
                        <a:buChar char="▪"/>
                      </a:pPr>
                      <a:r>
                        <a:rPr lang="en" sz="1800" u="none" strike="noStrike" cap="none" dirty="0">
                          <a:latin typeface="Calibri"/>
                          <a:ea typeface="Calibri"/>
                          <a:cs typeface="Calibri"/>
                          <a:sym typeface="Calibri"/>
                        </a:rPr>
                        <a:t>Take care of personal needs</a:t>
                      </a:r>
                      <a:endParaRPr sz="1800" u="none" strike="noStrike" cap="none" dirty="0">
                        <a:latin typeface="Calibri"/>
                        <a:ea typeface="Calibri"/>
                        <a:cs typeface="Calibri"/>
                        <a:sym typeface="Calibri"/>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F6CF"/>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g25bb8c49f8c_0_87"/>
          <p:cNvSpPr txBox="1">
            <a:spLocks noGrp="1"/>
          </p:cNvSpPr>
          <p:nvPr>
            <p:ph type="ctrTitle"/>
          </p:nvPr>
        </p:nvSpPr>
        <p:spPr>
          <a:xfrm>
            <a:off x="344250" y="1403850"/>
            <a:ext cx="8455500" cy="2146800"/>
          </a:xfrm>
          <a:prstGeom prst="rect">
            <a:avLst/>
          </a:prstGeom>
          <a:solidFill>
            <a:srgbClr val="FFFFFF"/>
          </a:solidFill>
          <a:ln>
            <a:noFill/>
          </a:ln>
        </p:spPr>
        <p:txBody>
          <a:bodyPr spcFirstLastPara="1" wrap="square" lIns="91425" tIns="91425" rIns="91425" bIns="91425" anchor="ctr" anchorCtr="0">
            <a:normAutofit fontScale="90000"/>
          </a:bodyPr>
          <a:lstStyle/>
          <a:p>
            <a:pPr marL="0" lvl="0" indent="0" algn="ctr" rtl="0">
              <a:lnSpc>
                <a:spcPct val="100000"/>
              </a:lnSpc>
              <a:spcBef>
                <a:spcPts val="0"/>
              </a:spcBef>
              <a:spcAft>
                <a:spcPts val="0"/>
              </a:spcAft>
              <a:buSzPct val="111111"/>
              <a:buNone/>
            </a:pPr>
            <a:r>
              <a:rPr lang="en"/>
              <a:t>Lombardy MTSS</a:t>
            </a:r>
            <a:endParaRPr/>
          </a:p>
          <a:p>
            <a:pPr marL="0" lvl="0" indent="0" algn="ctr" rtl="0">
              <a:lnSpc>
                <a:spcPct val="100000"/>
              </a:lnSpc>
              <a:spcBef>
                <a:spcPts val="0"/>
              </a:spcBef>
              <a:spcAft>
                <a:spcPts val="0"/>
              </a:spcAft>
              <a:buSzPct val="111111"/>
              <a:buNone/>
            </a:pPr>
            <a:r>
              <a:rPr lang="en"/>
              <a:t>Tiers 2 &amp; 3</a:t>
            </a:r>
            <a:endParaRPr/>
          </a:p>
        </p:txBody>
      </p:sp>
      <p:pic>
        <p:nvPicPr>
          <p:cNvPr id="891" name="Google Shape;891;g25bb8c49f8c_0_87"/>
          <p:cNvPicPr preferRelativeResize="0"/>
          <p:nvPr/>
        </p:nvPicPr>
        <p:blipFill>
          <a:blip r:embed="rId3">
            <a:alphaModFix/>
          </a:blip>
          <a:stretch>
            <a:fillRect/>
          </a:stretch>
        </p:blipFill>
        <p:spPr>
          <a:xfrm>
            <a:off x="7597038" y="3019288"/>
            <a:ext cx="1285875" cy="128587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g25bb8c49f8c_0_91"/>
          <p:cNvSpPr txBox="1">
            <a:spLocks noGrp="1"/>
          </p:cNvSpPr>
          <p:nvPr>
            <p:ph type="title"/>
          </p:nvPr>
        </p:nvSpPr>
        <p:spPr>
          <a:xfrm>
            <a:off x="344250" y="142450"/>
            <a:ext cx="8455500" cy="1134300"/>
          </a:xfrm>
          <a:prstGeom prst="rect">
            <a:avLst/>
          </a:prstGeom>
          <a:solidFill>
            <a:srgbClr val="FFFFFF"/>
          </a:solid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4800"/>
              <a:buNone/>
            </a:pPr>
            <a:r>
              <a:rPr lang="en"/>
              <a:t>2022 Summer Planning Goal</a:t>
            </a:r>
            <a:endParaRPr/>
          </a:p>
        </p:txBody>
      </p:sp>
      <p:sp>
        <p:nvSpPr>
          <p:cNvPr id="897" name="Google Shape;897;g25bb8c49f8c_0_91"/>
          <p:cNvSpPr txBox="1">
            <a:spLocks noGrp="1"/>
          </p:cNvSpPr>
          <p:nvPr>
            <p:ph type="subTitle" idx="4294967295"/>
          </p:nvPr>
        </p:nvSpPr>
        <p:spPr>
          <a:xfrm>
            <a:off x="567300" y="1366125"/>
            <a:ext cx="8009400" cy="2041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523"/>
              <a:buFont typeface="Playfair Display"/>
              <a:buNone/>
            </a:pPr>
            <a:r>
              <a:rPr lang="en" sz="1654" b="0" i="0" u="none" strike="noStrike" cap="none">
                <a:solidFill>
                  <a:schemeClr val="dk2"/>
                </a:solidFill>
                <a:latin typeface="Oswald"/>
                <a:ea typeface="Oswald"/>
                <a:cs typeface="Oswald"/>
                <a:sym typeface="Oswald"/>
              </a:rPr>
              <a:t>-Develop a Tier 2 Check In/Out Program</a:t>
            </a:r>
            <a:endParaRPr sz="1654" b="0" i="0" u="none" strike="noStrike" cap="none">
              <a:solidFill>
                <a:schemeClr val="dk2"/>
              </a:solidFill>
              <a:latin typeface="Oswald"/>
              <a:ea typeface="Oswald"/>
              <a:cs typeface="Oswald"/>
              <a:sym typeface="Oswald"/>
            </a:endParaRPr>
          </a:p>
          <a:p>
            <a:pPr marL="0" marR="0" lvl="0" indent="0" algn="l" rtl="0">
              <a:lnSpc>
                <a:spcPct val="115000"/>
              </a:lnSpc>
              <a:spcBef>
                <a:spcPts val="1200"/>
              </a:spcBef>
              <a:spcAft>
                <a:spcPts val="0"/>
              </a:spcAft>
              <a:buClr>
                <a:schemeClr val="dk2"/>
              </a:buClr>
              <a:buSzPts val="523"/>
              <a:buFont typeface="Playfair Display"/>
              <a:buNone/>
            </a:pPr>
            <a:r>
              <a:rPr lang="en" sz="1654" b="0" i="0" u="none" strike="noStrike" cap="none">
                <a:solidFill>
                  <a:schemeClr val="dk2"/>
                </a:solidFill>
                <a:latin typeface="Oswald"/>
                <a:ea typeface="Oswald"/>
                <a:cs typeface="Oswald"/>
                <a:sym typeface="Oswald"/>
              </a:rPr>
              <a:t>- Develop protocols for students moving in and out of tiers 2 and 3</a:t>
            </a:r>
            <a:endParaRPr sz="1654" b="0" i="0" u="none" strike="noStrike" cap="none">
              <a:solidFill>
                <a:schemeClr val="dk2"/>
              </a:solidFill>
              <a:latin typeface="Oswald"/>
              <a:ea typeface="Oswald"/>
              <a:cs typeface="Oswald"/>
              <a:sym typeface="Oswald"/>
            </a:endParaRPr>
          </a:p>
          <a:p>
            <a:pPr marL="0" marR="0" lvl="0" indent="0" algn="l" rtl="0">
              <a:lnSpc>
                <a:spcPct val="115000"/>
              </a:lnSpc>
              <a:spcBef>
                <a:spcPts val="1200"/>
              </a:spcBef>
              <a:spcAft>
                <a:spcPts val="0"/>
              </a:spcAft>
              <a:buClr>
                <a:schemeClr val="dk2"/>
              </a:buClr>
              <a:buSzPts val="523"/>
              <a:buFont typeface="Playfair Display"/>
              <a:buNone/>
            </a:pPr>
            <a:r>
              <a:rPr lang="en" sz="1654" b="0" i="0" u="none" strike="noStrike" cap="none">
                <a:solidFill>
                  <a:schemeClr val="dk2"/>
                </a:solidFill>
                <a:latin typeface="Oswald"/>
                <a:ea typeface="Oswald"/>
                <a:cs typeface="Oswald"/>
                <a:sym typeface="Oswald"/>
              </a:rPr>
              <a:t>- Set up social/behavioral skills groups based on needs currently identified in the building</a:t>
            </a:r>
            <a:endParaRPr sz="1654" b="0" i="0" u="none" strike="noStrike" cap="none">
              <a:solidFill>
                <a:schemeClr val="dk2"/>
              </a:solidFill>
              <a:latin typeface="Oswald"/>
              <a:ea typeface="Oswald"/>
              <a:cs typeface="Oswald"/>
              <a:sym typeface="Oswald"/>
            </a:endParaRPr>
          </a:p>
          <a:p>
            <a:pPr marL="0" marR="0" lvl="0" indent="0" algn="l" rtl="0">
              <a:lnSpc>
                <a:spcPct val="115000"/>
              </a:lnSpc>
              <a:spcBef>
                <a:spcPts val="1200"/>
              </a:spcBef>
              <a:spcAft>
                <a:spcPts val="0"/>
              </a:spcAft>
              <a:buClr>
                <a:schemeClr val="dk2"/>
              </a:buClr>
              <a:buSzPts val="523"/>
              <a:buFont typeface="Playfair Display"/>
              <a:buNone/>
            </a:pPr>
            <a:r>
              <a:rPr lang="en" sz="1654" b="0" i="0" u="none" strike="noStrike" cap="none">
                <a:solidFill>
                  <a:schemeClr val="dk2"/>
                </a:solidFill>
                <a:latin typeface="Oswald"/>
                <a:ea typeface="Oswald"/>
                <a:cs typeface="Oswald"/>
                <a:sym typeface="Oswald"/>
              </a:rPr>
              <a:t>- Start students on a tier 2 or 3 intervention within the first 6 weeks who were already placed in a tier for behavior during the 2021-2022 sy </a:t>
            </a:r>
            <a:endParaRPr sz="1654" b="0" i="0" u="none" strike="noStrike" cap="none">
              <a:solidFill>
                <a:schemeClr val="dk2"/>
              </a:solidFill>
              <a:latin typeface="Oswald"/>
              <a:ea typeface="Oswald"/>
              <a:cs typeface="Oswald"/>
              <a:sym typeface="Oswald"/>
            </a:endParaRPr>
          </a:p>
          <a:p>
            <a:pPr marL="0" marR="0" lvl="0" indent="0" algn="l" rtl="0">
              <a:lnSpc>
                <a:spcPct val="115000"/>
              </a:lnSpc>
              <a:spcBef>
                <a:spcPts val="1200"/>
              </a:spcBef>
              <a:spcAft>
                <a:spcPts val="1200"/>
              </a:spcAft>
              <a:buClr>
                <a:schemeClr val="dk2"/>
              </a:buClr>
              <a:buSzPts val="523"/>
              <a:buFont typeface="Playfair Display"/>
              <a:buNone/>
            </a:pPr>
            <a:endParaRPr sz="855" b="0" i="0" u="none" strike="noStrike" cap="none">
              <a:solidFill>
                <a:schemeClr val="dk2"/>
              </a:solidFill>
              <a:latin typeface="Playfair Display"/>
              <a:ea typeface="Playfair Display"/>
              <a:cs typeface="Playfair Display"/>
              <a:sym typeface="Playfair Display"/>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g25bb8c49f8c_0_96"/>
          <p:cNvSpPr txBox="1">
            <a:spLocks noGrp="1"/>
          </p:cNvSpPr>
          <p:nvPr>
            <p:ph type="title"/>
          </p:nvPr>
        </p:nvSpPr>
        <p:spPr>
          <a:xfrm>
            <a:off x="176150" y="113875"/>
            <a:ext cx="4317000" cy="13455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111111"/>
              <a:buNone/>
            </a:pPr>
            <a:r>
              <a:rPr lang="en"/>
              <a:t>2022-2023 </a:t>
            </a:r>
            <a:endParaRPr/>
          </a:p>
          <a:p>
            <a:pPr marL="0" lvl="0" indent="0" algn="ctr" rtl="0">
              <a:lnSpc>
                <a:spcPct val="100000"/>
              </a:lnSpc>
              <a:spcBef>
                <a:spcPts val="0"/>
              </a:spcBef>
              <a:spcAft>
                <a:spcPts val="0"/>
              </a:spcAft>
              <a:buSzPct val="111111"/>
              <a:buNone/>
            </a:pPr>
            <a:r>
              <a:rPr lang="en"/>
              <a:t>Main Focus</a:t>
            </a:r>
            <a:endParaRPr/>
          </a:p>
        </p:txBody>
      </p:sp>
      <p:sp>
        <p:nvSpPr>
          <p:cNvPr id="903" name="Google Shape;903;g25bb8c49f8c_0_96"/>
          <p:cNvSpPr txBox="1">
            <a:spLocks noGrp="1"/>
          </p:cNvSpPr>
          <p:nvPr>
            <p:ph type="subTitle" idx="1"/>
          </p:nvPr>
        </p:nvSpPr>
        <p:spPr>
          <a:xfrm>
            <a:off x="176100" y="1459375"/>
            <a:ext cx="4317000" cy="3695100"/>
          </a:xfrm>
          <a:prstGeom prst="rect">
            <a:avLst/>
          </a:prstGeom>
          <a:noFill/>
          <a:ln>
            <a:noFill/>
          </a:ln>
        </p:spPr>
        <p:txBody>
          <a:bodyPr spcFirstLastPara="1" wrap="square" lIns="91425" tIns="91425" rIns="91425" bIns="91425" anchor="t" anchorCtr="0">
            <a:normAutofit lnSpcReduction="10000"/>
          </a:bodyPr>
          <a:lstStyle/>
          <a:p>
            <a:pPr marL="0" lvl="0" indent="0" algn="ctr" rtl="0">
              <a:lnSpc>
                <a:spcPct val="100000"/>
              </a:lnSpc>
              <a:spcBef>
                <a:spcPts val="0"/>
              </a:spcBef>
              <a:spcAft>
                <a:spcPts val="0"/>
              </a:spcAft>
              <a:buSzPts val="2100"/>
              <a:buNone/>
            </a:pPr>
            <a:r>
              <a:rPr lang="en">
                <a:latin typeface="Oswald"/>
                <a:ea typeface="Oswald"/>
                <a:cs typeface="Oswald"/>
                <a:sym typeface="Oswald"/>
              </a:rPr>
              <a:t>Tier 2 CICO Program</a:t>
            </a:r>
            <a:endParaRPr>
              <a:latin typeface="Oswald"/>
              <a:ea typeface="Oswald"/>
              <a:cs typeface="Oswald"/>
              <a:sym typeface="Oswald"/>
            </a:endParaRPr>
          </a:p>
          <a:p>
            <a:pPr marL="0" lvl="0" indent="0" algn="ctr" rtl="0">
              <a:lnSpc>
                <a:spcPct val="100000"/>
              </a:lnSpc>
              <a:spcBef>
                <a:spcPts val="0"/>
              </a:spcBef>
              <a:spcAft>
                <a:spcPts val="0"/>
              </a:spcAft>
              <a:buSzPts val="2100"/>
              <a:buNone/>
            </a:pPr>
            <a:endParaRPr>
              <a:latin typeface="Oswald"/>
              <a:ea typeface="Oswald"/>
              <a:cs typeface="Oswald"/>
              <a:sym typeface="Oswald"/>
            </a:endParaRPr>
          </a:p>
          <a:p>
            <a:pPr marL="457200" lvl="0" indent="-361950" algn="l" rtl="0">
              <a:lnSpc>
                <a:spcPct val="100000"/>
              </a:lnSpc>
              <a:spcBef>
                <a:spcPts val="0"/>
              </a:spcBef>
              <a:spcAft>
                <a:spcPts val="0"/>
              </a:spcAft>
              <a:buSzPts val="2100"/>
              <a:buFont typeface="Oswald"/>
              <a:buChar char="●"/>
            </a:pPr>
            <a:r>
              <a:rPr lang="en">
                <a:latin typeface="Oswald"/>
                <a:ea typeface="Oswald"/>
                <a:cs typeface="Oswald"/>
                <a:sym typeface="Oswald"/>
              </a:rPr>
              <a:t>Students who were identified as needing tier 2 interventions for behavior with focuses on relationship deficits</a:t>
            </a:r>
            <a:endParaRPr>
              <a:latin typeface="Oswald"/>
              <a:ea typeface="Oswald"/>
              <a:cs typeface="Oswald"/>
              <a:sym typeface="Oswald"/>
            </a:endParaRPr>
          </a:p>
          <a:p>
            <a:pPr marL="457200" lvl="0" indent="0" algn="l" rtl="0">
              <a:lnSpc>
                <a:spcPct val="100000"/>
              </a:lnSpc>
              <a:spcBef>
                <a:spcPts val="0"/>
              </a:spcBef>
              <a:spcAft>
                <a:spcPts val="0"/>
              </a:spcAft>
              <a:buSzPts val="2100"/>
              <a:buNone/>
            </a:pPr>
            <a:endParaRPr>
              <a:latin typeface="Oswald"/>
              <a:ea typeface="Oswald"/>
              <a:cs typeface="Oswald"/>
              <a:sym typeface="Oswald"/>
            </a:endParaRPr>
          </a:p>
          <a:p>
            <a:pPr marL="457200" lvl="0" indent="-361950" algn="l" rtl="0">
              <a:lnSpc>
                <a:spcPct val="100000"/>
              </a:lnSpc>
              <a:spcBef>
                <a:spcPts val="0"/>
              </a:spcBef>
              <a:spcAft>
                <a:spcPts val="0"/>
              </a:spcAft>
              <a:buSzPts val="2100"/>
              <a:buChar char="●"/>
            </a:pPr>
            <a:r>
              <a:rPr lang="en">
                <a:latin typeface="Oswald"/>
                <a:ea typeface="Oswald"/>
                <a:cs typeface="Oswald"/>
                <a:sym typeface="Oswald"/>
              </a:rPr>
              <a:t>12 Lombardy staff members volunteered to take the PBIS training on CICO systems to become CICO facilitators </a:t>
            </a:r>
            <a:endParaRPr>
              <a:latin typeface="Oswald"/>
              <a:ea typeface="Oswald"/>
              <a:cs typeface="Oswald"/>
              <a:sym typeface="Oswald"/>
            </a:endParaRPr>
          </a:p>
          <a:p>
            <a:pPr marL="0" lvl="0" indent="0" algn="l" rtl="0">
              <a:lnSpc>
                <a:spcPct val="100000"/>
              </a:lnSpc>
              <a:spcBef>
                <a:spcPts val="0"/>
              </a:spcBef>
              <a:spcAft>
                <a:spcPts val="0"/>
              </a:spcAft>
              <a:buSzPts val="2100"/>
              <a:buNone/>
            </a:pPr>
            <a:endParaRPr/>
          </a:p>
        </p:txBody>
      </p:sp>
      <p:pic>
        <p:nvPicPr>
          <p:cNvPr id="904" name="Google Shape;904;g25bb8c49f8c_0_96"/>
          <p:cNvPicPr preferRelativeResize="0"/>
          <p:nvPr/>
        </p:nvPicPr>
        <p:blipFill rotWithShape="1">
          <a:blip r:embed="rId3">
            <a:alphaModFix/>
          </a:blip>
          <a:srcRect/>
          <a:stretch/>
        </p:blipFill>
        <p:spPr>
          <a:xfrm>
            <a:off x="5047900" y="152400"/>
            <a:ext cx="3720821" cy="4838699"/>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g25bb8c49f8c_0_102"/>
          <p:cNvSpPr txBox="1">
            <a:spLocks noGrp="1"/>
          </p:cNvSpPr>
          <p:nvPr>
            <p:ph type="title"/>
          </p:nvPr>
        </p:nvSpPr>
        <p:spPr>
          <a:xfrm>
            <a:off x="265500" y="157350"/>
            <a:ext cx="4045200" cy="10539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990"/>
              <a:buNone/>
            </a:pPr>
            <a:r>
              <a:rPr lang="en" sz="3480"/>
              <a:t>The Lombardy Spin on CICO</a:t>
            </a:r>
            <a:endParaRPr sz="3480"/>
          </a:p>
        </p:txBody>
      </p:sp>
      <p:sp>
        <p:nvSpPr>
          <p:cNvPr id="910" name="Google Shape;910;g25bb8c49f8c_0_102"/>
          <p:cNvSpPr txBox="1">
            <a:spLocks noGrp="1"/>
          </p:cNvSpPr>
          <p:nvPr>
            <p:ph type="subTitle" idx="1"/>
          </p:nvPr>
        </p:nvSpPr>
        <p:spPr>
          <a:xfrm>
            <a:off x="78300" y="1211250"/>
            <a:ext cx="4414800" cy="3638700"/>
          </a:xfrm>
          <a:prstGeom prst="rect">
            <a:avLst/>
          </a:prstGeom>
          <a:noFill/>
          <a:ln>
            <a:noFill/>
          </a:ln>
        </p:spPr>
        <p:txBody>
          <a:bodyPr spcFirstLastPara="1" wrap="square" lIns="91425" tIns="91425" rIns="91425" bIns="91425" anchor="t" anchorCtr="0">
            <a:normAutofit fontScale="70000" lnSpcReduction="20000"/>
          </a:bodyPr>
          <a:lstStyle/>
          <a:p>
            <a:pPr marL="457200" lvl="0" indent="-321945" algn="l" rtl="0">
              <a:lnSpc>
                <a:spcPct val="100000"/>
              </a:lnSpc>
              <a:spcBef>
                <a:spcPts val="0"/>
              </a:spcBef>
              <a:spcAft>
                <a:spcPts val="0"/>
              </a:spcAft>
              <a:buSzPct val="100000"/>
              <a:buFont typeface="Oswald"/>
              <a:buChar char="●"/>
            </a:pPr>
            <a:r>
              <a:rPr lang="en">
                <a:latin typeface="Oswald"/>
                <a:ea typeface="Oswald"/>
                <a:cs typeface="Oswald"/>
                <a:sym typeface="Oswald"/>
              </a:rPr>
              <a:t>CICO facilitators were given folders with a cycle’s worth of charts</a:t>
            </a:r>
            <a:endParaRPr>
              <a:latin typeface="Oswald"/>
              <a:ea typeface="Oswald"/>
              <a:cs typeface="Oswald"/>
              <a:sym typeface="Oswald"/>
            </a:endParaRPr>
          </a:p>
          <a:p>
            <a:pPr marL="457200" lvl="0" indent="0" algn="l" rtl="0">
              <a:lnSpc>
                <a:spcPct val="100000"/>
              </a:lnSpc>
              <a:spcBef>
                <a:spcPts val="0"/>
              </a:spcBef>
              <a:spcAft>
                <a:spcPts val="0"/>
              </a:spcAft>
              <a:buSzPct val="142857"/>
              <a:buNone/>
            </a:pPr>
            <a:endParaRPr>
              <a:latin typeface="Oswald"/>
              <a:ea typeface="Oswald"/>
              <a:cs typeface="Oswald"/>
              <a:sym typeface="Oswald"/>
            </a:endParaRPr>
          </a:p>
          <a:p>
            <a:pPr marL="457200" lvl="0" indent="-321945" algn="l" rtl="0">
              <a:lnSpc>
                <a:spcPct val="100000"/>
              </a:lnSpc>
              <a:spcBef>
                <a:spcPts val="0"/>
              </a:spcBef>
              <a:spcAft>
                <a:spcPts val="0"/>
              </a:spcAft>
              <a:buSzPct val="100000"/>
              <a:buFont typeface="Oswald"/>
              <a:buChar char="●"/>
            </a:pPr>
            <a:r>
              <a:rPr lang="en">
                <a:latin typeface="Oswald"/>
                <a:ea typeface="Oswald"/>
                <a:cs typeface="Oswald"/>
                <a:sym typeface="Oswald"/>
              </a:rPr>
              <a:t>Taped to each folder was a QR code specific to that student</a:t>
            </a:r>
            <a:endParaRPr>
              <a:latin typeface="Oswald"/>
              <a:ea typeface="Oswald"/>
              <a:cs typeface="Oswald"/>
              <a:sym typeface="Oswald"/>
            </a:endParaRPr>
          </a:p>
          <a:p>
            <a:pPr marL="457200" lvl="0" indent="0" algn="l" rtl="0">
              <a:lnSpc>
                <a:spcPct val="100000"/>
              </a:lnSpc>
              <a:spcBef>
                <a:spcPts val="0"/>
              </a:spcBef>
              <a:spcAft>
                <a:spcPts val="0"/>
              </a:spcAft>
              <a:buSzPct val="142857"/>
              <a:buNone/>
            </a:pPr>
            <a:endParaRPr>
              <a:latin typeface="Oswald"/>
              <a:ea typeface="Oswald"/>
              <a:cs typeface="Oswald"/>
              <a:sym typeface="Oswald"/>
            </a:endParaRPr>
          </a:p>
          <a:p>
            <a:pPr marL="457200" lvl="0" indent="-321945" algn="l" rtl="0">
              <a:lnSpc>
                <a:spcPct val="100000"/>
              </a:lnSpc>
              <a:spcBef>
                <a:spcPts val="0"/>
              </a:spcBef>
              <a:spcAft>
                <a:spcPts val="0"/>
              </a:spcAft>
              <a:buSzPct val="100000"/>
              <a:buFont typeface="Oswald"/>
              <a:buChar char="●"/>
            </a:pPr>
            <a:r>
              <a:rPr lang="en">
                <a:latin typeface="Oswald"/>
                <a:ea typeface="Oswald"/>
                <a:cs typeface="Oswald"/>
                <a:sym typeface="Oswald"/>
              </a:rPr>
              <a:t>At the end of the day, facilitators would scan the QR code and enter the daily points earned into a Google form</a:t>
            </a:r>
            <a:endParaRPr>
              <a:latin typeface="Oswald"/>
              <a:ea typeface="Oswald"/>
              <a:cs typeface="Oswald"/>
              <a:sym typeface="Oswald"/>
            </a:endParaRPr>
          </a:p>
          <a:p>
            <a:pPr marL="457200" lvl="0" indent="0" algn="l" rtl="0">
              <a:lnSpc>
                <a:spcPct val="100000"/>
              </a:lnSpc>
              <a:spcBef>
                <a:spcPts val="0"/>
              </a:spcBef>
              <a:spcAft>
                <a:spcPts val="0"/>
              </a:spcAft>
              <a:buSzPct val="142857"/>
              <a:buNone/>
            </a:pPr>
            <a:endParaRPr>
              <a:latin typeface="Oswald"/>
              <a:ea typeface="Oswald"/>
              <a:cs typeface="Oswald"/>
              <a:sym typeface="Oswald"/>
            </a:endParaRPr>
          </a:p>
          <a:p>
            <a:pPr marL="457200" lvl="0" indent="-321945" algn="l" rtl="0">
              <a:lnSpc>
                <a:spcPct val="100000"/>
              </a:lnSpc>
              <a:spcBef>
                <a:spcPts val="0"/>
              </a:spcBef>
              <a:spcAft>
                <a:spcPts val="0"/>
              </a:spcAft>
              <a:buSzPct val="100000"/>
              <a:buFont typeface="Oswald"/>
              <a:buChar char="●"/>
            </a:pPr>
            <a:r>
              <a:rPr lang="en">
                <a:latin typeface="Oswald"/>
                <a:ea typeface="Oswald"/>
                <a:cs typeface="Oswald"/>
                <a:sym typeface="Oswald"/>
              </a:rPr>
              <a:t>The Google form is reviewed weekly by me </a:t>
            </a:r>
            <a:endParaRPr>
              <a:latin typeface="Oswald"/>
              <a:ea typeface="Oswald"/>
              <a:cs typeface="Oswald"/>
              <a:sym typeface="Oswald"/>
            </a:endParaRPr>
          </a:p>
          <a:p>
            <a:pPr marL="457200" lvl="0" indent="0" algn="l" rtl="0">
              <a:lnSpc>
                <a:spcPct val="100000"/>
              </a:lnSpc>
              <a:spcBef>
                <a:spcPts val="0"/>
              </a:spcBef>
              <a:spcAft>
                <a:spcPts val="0"/>
              </a:spcAft>
              <a:buSzPct val="142857"/>
              <a:buNone/>
            </a:pPr>
            <a:endParaRPr>
              <a:latin typeface="Oswald"/>
              <a:ea typeface="Oswald"/>
              <a:cs typeface="Oswald"/>
              <a:sym typeface="Oswald"/>
            </a:endParaRPr>
          </a:p>
          <a:p>
            <a:pPr marL="457200" lvl="0" indent="-321945" algn="l" rtl="0">
              <a:lnSpc>
                <a:spcPct val="100000"/>
              </a:lnSpc>
              <a:spcBef>
                <a:spcPts val="0"/>
              </a:spcBef>
              <a:spcAft>
                <a:spcPts val="0"/>
              </a:spcAft>
              <a:buSzPct val="100000"/>
              <a:buFont typeface="Oswald"/>
              <a:buChar char="●"/>
            </a:pPr>
            <a:r>
              <a:rPr lang="en">
                <a:latin typeface="Oswald"/>
                <a:ea typeface="Oswald"/>
                <a:cs typeface="Oswald"/>
                <a:sym typeface="Oswald"/>
              </a:rPr>
              <a:t>I enter the point values into DSC on a weekly basis</a:t>
            </a:r>
            <a:endParaRPr>
              <a:latin typeface="Oswald"/>
              <a:ea typeface="Oswald"/>
              <a:cs typeface="Oswald"/>
              <a:sym typeface="Oswald"/>
            </a:endParaRPr>
          </a:p>
          <a:p>
            <a:pPr marL="457200" lvl="0" indent="0" algn="l" rtl="0">
              <a:lnSpc>
                <a:spcPct val="100000"/>
              </a:lnSpc>
              <a:spcBef>
                <a:spcPts val="0"/>
              </a:spcBef>
              <a:spcAft>
                <a:spcPts val="0"/>
              </a:spcAft>
              <a:buSzPct val="142857"/>
              <a:buNone/>
            </a:pPr>
            <a:endParaRPr>
              <a:latin typeface="Oswald"/>
              <a:ea typeface="Oswald"/>
              <a:cs typeface="Oswald"/>
              <a:sym typeface="Oswald"/>
            </a:endParaRPr>
          </a:p>
          <a:p>
            <a:pPr marL="457200" lvl="0" indent="-321945" algn="l" rtl="0">
              <a:lnSpc>
                <a:spcPct val="100000"/>
              </a:lnSpc>
              <a:spcBef>
                <a:spcPts val="0"/>
              </a:spcBef>
              <a:spcAft>
                <a:spcPts val="0"/>
              </a:spcAft>
              <a:buSzPct val="100000"/>
              <a:buFont typeface="Oswald"/>
              <a:buChar char="●"/>
            </a:pPr>
            <a:r>
              <a:rPr lang="en">
                <a:latin typeface="Oswald"/>
                <a:ea typeface="Oswald"/>
                <a:cs typeface="Oswald"/>
                <a:sym typeface="Oswald"/>
              </a:rPr>
              <a:t>During end of cycle reviews the Google forms provided data specific to that cycle for me to chart for the team to review</a:t>
            </a:r>
            <a:endParaRPr>
              <a:latin typeface="Oswald"/>
              <a:ea typeface="Oswald"/>
              <a:cs typeface="Oswald"/>
              <a:sym typeface="Oswald"/>
            </a:endParaRPr>
          </a:p>
        </p:txBody>
      </p:sp>
      <p:pic>
        <p:nvPicPr>
          <p:cNvPr id="911" name="Google Shape;911;g25bb8c49f8c_0_102"/>
          <p:cNvPicPr preferRelativeResize="0"/>
          <p:nvPr/>
        </p:nvPicPr>
        <p:blipFill rotWithShape="1">
          <a:blip r:embed="rId3">
            <a:alphaModFix/>
          </a:blip>
          <a:srcRect/>
          <a:stretch/>
        </p:blipFill>
        <p:spPr>
          <a:xfrm>
            <a:off x="6003525" y="337225"/>
            <a:ext cx="1828800" cy="1790700"/>
          </a:xfrm>
          <a:prstGeom prst="rect">
            <a:avLst/>
          </a:prstGeom>
          <a:noFill/>
          <a:ln>
            <a:noFill/>
          </a:ln>
        </p:spPr>
      </p:pic>
      <p:pic>
        <p:nvPicPr>
          <p:cNvPr id="912" name="Google Shape;912;g25bb8c49f8c_0_102"/>
          <p:cNvPicPr preferRelativeResize="0"/>
          <p:nvPr/>
        </p:nvPicPr>
        <p:blipFill rotWithShape="1">
          <a:blip r:embed="rId4">
            <a:alphaModFix/>
          </a:blip>
          <a:srcRect/>
          <a:stretch/>
        </p:blipFill>
        <p:spPr>
          <a:xfrm>
            <a:off x="4895325" y="2426925"/>
            <a:ext cx="4045200" cy="2369642"/>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16"/>
        <p:cNvGrpSpPr/>
        <p:nvPr/>
      </p:nvGrpSpPr>
      <p:grpSpPr>
        <a:xfrm>
          <a:off x="0" y="0"/>
          <a:ext cx="0" cy="0"/>
          <a:chOff x="0" y="0"/>
          <a:chExt cx="0" cy="0"/>
        </a:xfrm>
      </p:grpSpPr>
      <p:pic>
        <p:nvPicPr>
          <p:cNvPr id="917" name="Google Shape;917;g25bb8c49f8c_0_109"/>
          <p:cNvPicPr preferRelativeResize="0"/>
          <p:nvPr/>
        </p:nvPicPr>
        <p:blipFill rotWithShape="1">
          <a:blip r:embed="rId3">
            <a:alphaModFix/>
          </a:blip>
          <a:srcRect/>
          <a:stretch/>
        </p:blipFill>
        <p:spPr>
          <a:xfrm>
            <a:off x="293725" y="206775"/>
            <a:ext cx="4134224" cy="2252350"/>
          </a:xfrm>
          <a:prstGeom prst="rect">
            <a:avLst/>
          </a:prstGeom>
          <a:noFill/>
          <a:ln>
            <a:noFill/>
          </a:ln>
        </p:spPr>
      </p:pic>
      <p:pic>
        <p:nvPicPr>
          <p:cNvPr id="918" name="Google Shape;918;g25bb8c49f8c_0_109"/>
          <p:cNvPicPr preferRelativeResize="0"/>
          <p:nvPr/>
        </p:nvPicPr>
        <p:blipFill rotWithShape="1">
          <a:blip r:embed="rId4">
            <a:alphaModFix/>
          </a:blip>
          <a:srcRect/>
          <a:stretch/>
        </p:blipFill>
        <p:spPr>
          <a:xfrm>
            <a:off x="3832459" y="2571750"/>
            <a:ext cx="4824141" cy="2364975"/>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22"/>
        <p:cNvGrpSpPr/>
        <p:nvPr/>
      </p:nvGrpSpPr>
      <p:grpSpPr>
        <a:xfrm>
          <a:off x="0" y="0"/>
          <a:ext cx="0" cy="0"/>
          <a:chOff x="0" y="0"/>
          <a:chExt cx="0" cy="0"/>
        </a:xfrm>
      </p:grpSpPr>
      <p:sp>
        <p:nvSpPr>
          <p:cNvPr id="923" name="Google Shape;923;g25bb8c49f8c_0_1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Staff Feedback After Using the QR Code System</a:t>
            </a:r>
            <a:endParaRPr/>
          </a:p>
        </p:txBody>
      </p:sp>
      <p:sp>
        <p:nvSpPr>
          <p:cNvPr id="924" name="Google Shape;924;g25bb8c49f8c_0_114"/>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normAutofit lnSpcReduction="10000"/>
          </a:bodyPr>
          <a:lstStyle/>
          <a:p>
            <a:pPr marL="457200" lvl="0" indent="-349250" algn="l" rtl="0">
              <a:lnSpc>
                <a:spcPct val="115000"/>
              </a:lnSpc>
              <a:spcBef>
                <a:spcPts val="0"/>
              </a:spcBef>
              <a:spcAft>
                <a:spcPts val="0"/>
              </a:spcAft>
              <a:buSzPts val="1900"/>
              <a:buFont typeface="Oswald"/>
              <a:buChar char="●"/>
            </a:pPr>
            <a:r>
              <a:rPr lang="en" sz="1900">
                <a:latin typeface="Oswald"/>
                <a:ea typeface="Oswald"/>
                <a:cs typeface="Oswald"/>
                <a:sym typeface="Oswald"/>
              </a:rPr>
              <a:t>It’s fast- it doesn’t feel like “one more thing”</a:t>
            </a:r>
            <a:endParaRPr sz="1900">
              <a:latin typeface="Oswald"/>
              <a:ea typeface="Oswald"/>
              <a:cs typeface="Oswald"/>
              <a:sym typeface="Oswald"/>
            </a:endParaRPr>
          </a:p>
          <a:p>
            <a:pPr marL="457200" lvl="0" indent="0" algn="l" rtl="0">
              <a:lnSpc>
                <a:spcPct val="115000"/>
              </a:lnSpc>
              <a:spcBef>
                <a:spcPts val="1200"/>
              </a:spcBef>
              <a:spcAft>
                <a:spcPts val="0"/>
              </a:spcAft>
              <a:buSzPts val="1800"/>
              <a:buNone/>
            </a:pPr>
            <a:endParaRPr sz="1900">
              <a:latin typeface="Oswald"/>
              <a:ea typeface="Oswald"/>
              <a:cs typeface="Oswald"/>
              <a:sym typeface="Oswald"/>
            </a:endParaRPr>
          </a:p>
          <a:p>
            <a:pPr marL="457200" lvl="0" indent="-349250" algn="l" rtl="0">
              <a:lnSpc>
                <a:spcPct val="115000"/>
              </a:lnSpc>
              <a:spcBef>
                <a:spcPts val="1200"/>
              </a:spcBef>
              <a:spcAft>
                <a:spcPts val="0"/>
              </a:spcAft>
              <a:buSzPts val="1900"/>
              <a:buFont typeface="Oswald"/>
              <a:buChar char="●"/>
            </a:pPr>
            <a:r>
              <a:rPr lang="en" sz="1900">
                <a:latin typeface="Oswald"/>
                <a:ea typeface="Oswald"/>
                <a:cs typeface="Oswald"/>
                <a:sym typeface="Oswald"/>
              </a:rPr>
              <a:t>It’s easy to input multiple dates at once if they forget one day</a:t>
            </a:r>
            <a:endParaRPr sz="1900">
              <a:latin typeface="Oswald"/>
              <a:ea typeface="Oswald"/>
              <a:cs typeface="Oswald"/>
              <a:sym typeface="Oswald"/>
            </a:endParaRPr>
          </a:p>
          <a:p>
            <a:pPr marL="914400" lvl="1" indent="-323850" algn="l" rtl="0">
              <a:lnSpc>
                <a:spcPct val="115000"/>
              </a:lnSpc>
              <a:spcBef>
                <a:spcPts val="0"/>
              </a:spcBef>
              <a:spcAft>
                <a:spcPts val="0"/>
              </a:spcAft>
              <a:buSzPts val="1500"/>
              <a:buFont typeface="Oswald"/>
              <a:buChar char="○"/>
            </a:pPr>
            <a:r>
              <a:rPr lang="en" sz="1500">
                <a:latin typeface="Oswald"/>
                <a:ea typeface="Oswald"/>
                <a:cs typeface="Oswald"/>
                <a:sym typeface="Oswald"/>
              </a:rPr>
              <a:t>Although it timestamps entries, staff put the date in the Google form if the data points are for different days- I am able to tweak the timestamp on the spreadsheet</a:t>
            </a:r>
            <a:endParaRPr sz="1500">
              <a:latin typeface="Oswald"/>
              <a:ea typeface="Oswald"/>
              <a:cs typeface="Oswald"/>
              <a:sym typeface="Oswald"/>
            </a:endParaRPr>
          </a:p>
          <a:p>
            <a:pPr marL="914400" lvl="0" indent="0" algn="l" rtl="0">
              <a:lnSpc>
                <a:spcPct val="115000"/>
              </a:lnSpc>
              <a:spcBef>
                <a:spcPts val="1200"/>
              </a:spcBef>
              <a:spcAft>
                <a:spcPts val="0"/>
              </a:spcAft>
              <a:buSzPts val="1800"/>
              <a:buNone/>
            </a:pPr>
            <a:endParaRPr sz="1500">
              <a:latin typeface="Oswald"/>
              <a:ea typeface="Oswald"/>
              <a:cs typeface="Oswald"/>
              <a:sym typeface="Oswald"/>
            </a:endParaRPr>
          </a:p>
          <a:p>
            <a:pPr marL="457200" lvl="0" indent="-349250" algn="l" rtl="0">
              <a:lnSpc>
                <a:spcPct val="115000"/>
              </a:lnSpc>
              <a:spcBef>
                <a:spcPts val="1200"/>
              </a:spcBef>
              <a:spcAft>
                <a:spcPts val="0"/>
              </a:spcAft>
              <a:buSzPts val="1900"/>
              <a:buFont typeface="Oswald"/>
              <a:buChar char="●"/>
            </a:pPr>
            <a:r>
              <a:rPr lang="en" sz="1900">
                <a:latin typeface="Oswald"/>
                <a:ea typeface="Oswald"/>
                <a:cs typeface="Oswald"/>
                <a:sym typeface="Oswald"/>
              </a:rPr>
              <a:t>Allows staff to provide feedback on the student’s day without putting it on the chart</a:t>
            </a:r>
            <a:endParaRPr sz="1900">
              <a:latin typeface="Oswald"/>
              <a:ea typeface="Oswald"/>
              <a:cs typeface="Oswald"/>
              <a:sym typeface="Oswald"/>
            </a:endParaRPr>
          </a:p>
          <a:p>
            <a:pPr marL="914400" lvl="1" indent="-323850" algn="l" rtl="0">
              <a:lnSpc>
                <a:spcPct val="115000"/>
              </a:lnSpc>
              <a:spcBef>
                <a:spcPts val="0"/>
              </a:spcBef>
              <a:spcAft>
                <a:spcPts val="0"/>
              </a:spcAft>
              <a:buSzPts val="1500"/>
              <a:buFont typeface="Oswald"/>
              <a:buChar char="○"/>
            </a:pPr>
            <a:r>
              <a:rPr lang="en" sz="1500">
                <a:latin typeface="Oswald"/>
                <a:ea typeface="Oswald"/>
                <a:cs typeface="Oswald"/>
                <a:sym typeface="Oswald"/>
              </a:rPr>
              <a:t>Some staff have shared details that may have impacted the student’s daily points (early dismissal, came in late, had a rough morning before school etc.)</a:t>
            </a:r>
            <a:endParaRPr sz="1500">
              <a:latin typeface="Oswald"/>
              <a:ea typeface="Oswald"/>
              <a:cs typeface="Oswald"/>
              <a:sym typeface="Oswald"/>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28"/>
        <p:cNvGrpSpPr/>
        <p:nvPr/>
      </p:nvGrpSpPr>
      <p:grpSpPr>
        <a:xfrm>
          <a:off x="0" y="0"/>
          <a:ext cx="0" cy="0"/>
          <a:chOff x="0" y="0"/>
          <a:chExt cx="0" cy="0"/>
        </a:xfrm>
      </p:grpSpPr>
      <p:sp>
        <p:nvSpPr>
          <p:cNvPr id="929" name="Google Shape;929;g25bb8c49f8c_0_1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Progress</a:t>
            </a:r>
            <a:endParaRPr/>
          </a:p>
        </p:txBody>
      </p:sp>
      <p:sp>
        <p:nvSpPr>
          <p:cNvPr id="930" name="Google Shape;930;g25bb8c49f8c_0_119"/>
          <p:cNvSpPr txBox="1">
            <a:spLocks noGrp="1"/>
          </p:cNvSpPr>
          <p:nvPr>
            <p:ph type="body" idx="1"/>
          </p:nvPr>
        </p:nvSpPr>
        <p:spPr>
          <a:xfrm>
            <a:off x="311700" y="1234050"/>
            <a:ext cx="3999900" cy="3334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rmAutofit/>
          </a:bodyPr>
          <a:lstStyle/>
          <a:p>
            <a:pPr marL="0" lvl="0" indent="0" algn="ctr" rtl="0">
              <a:lnSpc>
                <a:spcPct val="115000"/>
              </a:lnSpc>
              <a:spcBef>
                <a:spcPts val="0"/>
              </a:spcBef>
              <a:spcAft>
                <a:spcPts val="0"/>
              </a:spcAft>
              <a:buSzPts val="1400"/>
              <a:buNone/>
            </a:pPr>
            <a:r>
              <a:rPr lang="en" b="1"/>
              <a:t>Started with 7 students and 6 active CICO facilitators</a:t>
            </a:r>
            <a:endParaRPr b="1"/>
          </a:p>
          <a:p>
            <a:pPr marL="0" lvl="0" indent="0" algn="ctr" rtl="0">
              <a:lnSpc>
                <a:spcPct val="115000"/>
              </a:lnSpc>
              <a:spcBef>
                <a:spcPts val="1200"/>
              </a:spcBef>
              <a:spcAft>
                <a:spcPts val="0"/>
              </a:spcAft>
              <a:buSzPts val="1400"/>
              <a:buNone/>
            </a:pPr>
            <a:endParaRPr b="1"/>
          </a:p>
          <a:p>
            <a:pPr marL="0" lvl="0" indent="0" algn="ctr" rtl="0">
              <a:lnSpc>
                <a:spcPct val="115000"/>
              </a:lnSpc>
              <a:spcBef>
                <a:spcPts val="1200"/>
              </a:spcBef>
              <a:spcAft>
                <a:spcPts val="0"/>
              </a:spcAft>
              <a:buSzPts val="1400"/>
              <a:buNone/>
            </a:pPr>
            <a:r>
              <a:rPr lang="en" b="1"/>
              <a:t>Currently have 4 students and 3 active CICO facilitators</a:t>
            </a:r>
            <a:endParaRPr b="1"/>
          </a:p>
          <a:p>
            <a:pPr marL="0" lvl="0" indent="0" algn="ctr" rtl="0">
              <a:lnSpc>
                <a:spcPct val="115000"/>
              </a:lnSpc>
              <a:spcBef>
                <a:spcPts val="1200"/>
              </a:spcBef>
              <a:spcAft>
                <a:spcPts val="0"/>
              </a:spcAft>
              <a:buSzPts val="1400"/>
              <a:buNone/>
            </a:pPr>
            <a:endParaRPr b="1"/>
          </a:p>
          <a:p>
            <a:pPr marL="0" lvl="0" indent="0" algn="ctr" rtl="0">
              <a:lnSpc>
                <a:spcPct val="115000"/>
              </a:lnSpc>
              <a:spcBef>
                <a:spcPts val="1200"/>
              </a:spcBef>
              <a:spcAft>
                <a:spcPts val="1200"/>
              </a:spcAft>
              <a:buSzPts val="1400"/>
              <a:buNone/>
            </a:pPr>
            <a:r>
              <a:rPr lang="en" b="1"/>
              <a:t>14 staff members have been trained as CICO facilitators</a:t>
            </a:r>
            <a:endParaRPr b="1"/>
          </a:p>
        </p:txBody>
      </p:sp>
      <p:sp>
        <p:nvSpPr>
          <p:cNvPr id="931" name="Google Shape;931;g25bb8c49f8c_0_119"/>
          <p:cNvSpPr txBox="1">
            <a:spLocks noGrp="1"/>
          </p:cNvSpPr>
          <p:nvPr>
            <p:ph type="body" idx="2"/>
          </p:nvPr>
        </p:nvSpPr>
        <p:spPr>
          <a:xfrm>
            <a:off x="4832400" y="1234050"/>
            <a:ext cx="3999900" cy="3334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rmAutofit fontScale="92500"/>
          </a:bodyPr>
          <a:lstStyle/>
          <a:p>
            <a:pPr marL="0" lvl="0" indent="0" algn="ctr" rtl="0">
              <a:lnSpc>
                <a:spcPct val="115000"/>
              </a:lnSpc>
              <a:spcBef>
                <a:spcPts val="0"/>
              </a:spcBef>
              <a:spcAft>
                <a:spcPts val="0"/>
              </a:spcAft>
              <a:buSzPts val="1400"/>
              <a:buNone/>
            </a:pPr>
            <a:r>
              <a:rPr lang="en" b="1"/>
              <a:t>CICO charts have allowed staff to be flexible when students are transitioning to  tier 1 strategic</a:t>
            </a:r>
            <a:endParaRPr b="1"/>
          </a:p>
          <a:p>
            <a:pPr marL="0" lvl="0" indent="0" algn="ctr" rtl="0">
              <a:lnSpc>
                <a:spcPct val="115000"/>
              </a:lnSpc>
              <a:spcBef>
                <a:spcPts val="1200"/>
              </a:spcBef>
              <a:spcAft>
                <a:spcPts val="0"/>
              </a:spcAft>
              <a:buSzPts val="1400"/>
              <a:buNone/>
            </a:pPr>
            <a:endParaRPr b="1"/>
          </a:p>
          <a:p>
            <a:pPr marL="0" lvl="0" indent="0" algn="ctr" rtl="0">
              <a:lnSpc>
                <a:spcPct val="115000"/>
              </a:lnSpc>
              <a:spcBef>
                <a:spcPts val="1200"/>
              </a:spcBef>
              <a:spcAft>
                <a:spcPts val="0"/>
              </a:spcAft>
              <a:buSzPts val="1400"/>
              <a:buNone/>
            </a:pPr>
            <a:r>
              <a:rPr lang="en" b="1"/>
              <a:t>Charts have continued to be used at the tier 1 level for students to track their progress and to allow families to see progress</a:t>
            </a:r>
            <a:endParaRPr b="1"/>
          </a:p>
          <a:p>
            <a:pPr marL="0" lvl="0" indent="0" algn="ctr" rtl="0">
              <a:lnSpc>
                <a:spcPct val="115000"/>
              </a:lnSpc>
              <a:spcBef>
                <a:spcPts val="1200"/>
              </a:spcBef>
              <a:spcAft>
                <a:spcPts val="0"/>
              </a:spcAft>
              <a:buSzPts val="1400"/>
              <a:buNone/>
            </a:pPr>
            <a:endParaRPr b="1"/>
          </a:p>
          <a:p>
            <a:pPr marL="0" lvl="0" indent="0" algn="ctr" rtl="0">
              <a:lnSpc>
                <a:spcPct val="115000"/>
              </a:lnSpc>
              <a:spcBef>
                <a:spcPts val="1200"/>
              </a:spcBef>
              <a:spcAft>
                <a:spcPts val="1200"/>
              </a:spcAft>
              <a:buSzPts val="1400"/>
              <a:buNone/>
            </a:pPr>
            <a:r>
              <a:rPr lang="en" b="1"/>
              <a:t>Charts have provided behavior data for students who move to tier 3 personalized point cards, behavior plans, IEPs, or 504 plans </a:t>
            </a:r>
            <a:endParaRPr b="1"/>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15000"/>
              </a:lnSpc>
              <a:spcBef>
                <a:spcPts val="0"/>
              </a:spcBef>
              <a:spcAft>
                <a:spcPts val="0"/>
              </a:spcAft>
              <a:buSzPct val="120726"/>
              <a:buNone/>
            </a:pPr>
            <a:r>
              <a:rPr lang="en" sz="2577" b="1"/>
              <a:t>CICO Resources</a:t>
            </a:r>
            <a:endParaRPr sz="3577" b="1"/>
          </a:p>
        </p:txBody>
      </p:sp>
      <p:pic>
        <p:nvPicPr>
          <p:cNvPr id="937" name="Google Shape;937;p33"/>
          <p:cNvPicPr preferRelativeResize="0"/>
          <p:nvPr/>
        </p:nvPicPr>
        <p:blipFill rotWithShape="1">
          <a:blip r:embed="rId3">
            <a:alphaModFix/>
          </a:blip>
          <a:srcRect/>
          <a:stretch/>
        </p:blipFill>
        <p:spPr>
          <a:xfrm>
            <a:off x="5770150" y="1969838"/>
            <a:ext cx="1520975" cy="1533550"/>
          </a:xfrm>
          <a:prstGeom prst="rect">
            <a:avLst/>
          </a:prstGeom>
          <a:noFill/>
          <a:ln>
            <a:noFill/>
          </a:ln>
        </p:spPr>
      </p:pic>
      <p:sp>
        <p:nvSpPr>
          <p:cNvPr id="938" name="Google Shape;938;p33"/>
          <p:cNvSpPr txBox="1"/>
          <p:nvPr/>
        </p:nvSpPr>
        <p:spPr>
          <a:xfrm>
            <a:off x="574550" y="2761063"/>
            <a:ext cx="8173800" cy="5079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0"/>
              </a:spcBef>
              <a:spcAft>
                <a:spcPts val="600"/>
              </a:spcAft>
              <a:buNone/>
            </a:pPr>
            <a:r>
              <a:rPr lang="en" sz="2100" b="1">
                <a:solidFill>
                  <a:srgbClr val="1155CC"/>
                </a:solidFill>
                <a:highlight>
                  <a:srgbClr val="FFFFFF"/>
                </a:highlight>
              </a:rPr>
              <a:t>CICO: Check-In/Check-Out Module</a:t>
            </a:r>
            <a:endParaRPr sz="2100" b="1">
              <a:solidFill>
                <a:srgbClr val="1155CC"/>
              </a:solidFill>
              <a:highlight>
                <a:srgbClr val="FFFFFF"/>
              </a:highlight>
            </a:endParaRPr>
          </a:p>
        </p:txBody>
      </p:sp>
      <p:sp>
        <p:nvSpPr>
          <p:cNvPr id="939" name="Google Shape;939;p33"/>
          <p:cNvSpPr txBox="1"/>
          <p:nvPr/>
        </p:nvSpPr>
        <p:spPr>
          <a:xfrm>
            <a:off x="486625" y="1215725"/>
            <a:ext cx="4992300" cy="9120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1800"/>
              </a:spcBef>
              <a:spcAft>
                <a:spcPts val="1100"/>
              </a:spcAft>
              <a:buNone/>
            </a:pPr>
            <a:r>
              <a:rPr lang="en" sz="2100" b="1">
                <a:solidFill>
                  <a:srgbClr val="1155CC"/>
                </a:solidFill>
                <a:highlight>
                  <a:srgbClr val="FFFFFF"/>
                </a:highlight>
                <a:uFill>
                  <a:noFill/>
                </a:uFill>
                <a:hlinkClick r:id="rId4">
                  <a:extLst>
                    <a:ext uri="{A12FA001-AC4F-418D-AE19-62706E023703}">
                      <ahyp:hlinkClr xmlns:ahyp="http://schemas.microsoft.com/office/drawing/2018/hyperlinkcolor" val="tx"/>
                    </a:ext>
                  </a:extLst>
                </a:hlinkClick>
              </a:rPr>
              <a:t>MTSS Tier 2 Check-In/Check-Out (CICO): The Fundamentals and Tools</a:t>
            </a:r>
            <a:endParaRPr sz="2100" b="1">
              <a:solidFill>
                <a:srgbClr val="1155CC"/>
              </a:solidFill>
              <a:highlight>
                <a:srgbClr val="FFFFFF"/>
              </a:highlight>
            </a:endParaRPr>
          </a:p>
        </p:txBody>
      </p:sp>
      <p:sp>
        <p:nvSpPr>
          <p:cNvPr id="940" name="Google Shape;940;p33"/>
          <p:cNvSpPr txBox="1"/>
          <p:nvPr/>
        </p:nvSpPr>
        <p:spPr>
          <a:xfrm>
            <a:off x="662250" y="3902325"/>
            <a:ext cx="5658000" cy="507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100" b="1">
                <a:solidFill>
                  <a:srgbClr val="1155CC"/>
                </a:solidFill>
                <a:highlight>
                  <a:srgbClr val="FFFFFF"/>
                </a:highlight>
                <a:uFill>
                  <a:noFill/>
                </a:uFill>
                <a:hlinkClick r:id="rId5">
                  <a:extLst>
                    <a:ext uri="{A12FA001-AC4F-418D-AE19-62706E023703}">
                      <ahyp:hlinkClr xmlns:ahyp="http://schemas.microsoft.com/office/drawing/2018/hyperlinkcolor" val="tx"/>
                    </a:ext>
                  </a:extLst>
                </a:hlinkClick>
              </a:rPr>
              <a:t>CICO INITIATIVE Google Drive</a:t>
            </a:r>
            <a:r>
              <a:rPr lang="en" sz="2100">
                <a:solidFill>
                  <a:srgbClr val="1155CC"/>
                </a:solidFill>
                <a:highlight>
                  <a:srgbClr val="FFFFFF"/>
                </a:highlight>
              </a:rPr>
              <a:t> </a:t>
            </a:r>
            <a:endParaRPr sz="2100">
              <a:solidFill>
                <a:srgbClr val="1155CC"/>
              </a:solidFill>
              <a:highlight>
                <a:srgbClr val="FFFFFF"/>
              </a:highlight>
            </a:endParaRPr>
          </a:p>
        </p:txBody>
      </p:sp>
      <p:pic>
        <p:nvPicPr>
          <p:cNvPr id="941" name="Google Shape;941;p33"/>
          <p:cNvPicPr preferRelativeResize="0"/>
          <p:nvPr/>
        </p:nvPicPr>
        <p:blipFill>
          <a:blip r:embed="rId6">
            <a:alphaModFix/>
          </a:blip>
          <a:stretch>
            <a:fillRect/>
          </a:stretch>
        </p:blipFill>
        <p:spPr>
          <a:xfrm>
            <a:off x="5754350" y="210225"/>
            <a:ext cx="1552575" cy="1485900"/>
          </a:xfrm>
          <a:prstGeom prst="rect">
            <a:avLst/>
          </a:prstGeom>
          <a:noFill/>
          <a:ln>
            <a:noFill/>
          </a:ln>
        </p:spPr>
      </p:pic>
      <p:pic>
        <p:nvPicPr>
          <p:cNvPr id="942" name="Google Shape;942;p33"/>
          <p:cNvPicPr preferRelativeResize="0"/>
          <p:nvPr/>
        </p:nvPicPr>
        <p:blipFill>
          <a:blip r:embed="rId7">
            <a:alphaModFix/>
          </a:blip>
          <a:stretch>
            <a:fillRect/>
          </a:stretch>
        </p:blipFill>
        <p:spPr>
          <a:xfrm>
            <a:off x="5770150" y="3619500"/>
            <a:ext cx="1571625" cy="15240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946"/>
        <p:cNvGrpSpPr/>
        <p:nvPr/>
      </p:nvGrpSpPr>
      <p:grpSpPr>
        <a:xfrm>
          <a:off x="0" y="0"/>
          <a:ext cx="0" cy="0"/>
          <a:chOff x="0" y="0"/>
          <a:chExt cx="0" cy="0"/>
        </a:xfrm>
      </p:grpSpPr>
      <p:sp>
        <p:nvSpPr>
          <p:cNvPr id="947" name="Google Shape;947;p35"/>
          <p:cNvSpPr txBox="1"/>
          <p:nvPr/>
        </p:nvSpPr>
        <p:spPr>
          <a:xfrm>
            <a:off x="7113675" y="4536125"/>
            <a:ext cx="18051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https://storyset.com/people</a:t>
            </a:r>
            <a:endParaRPr sz="900" b="0" i="0" u="none" strike="noStrike" cap="none">
              <a:solidFill>
                <a:srgbClr val="000000"/>
              </a:solidFill>
              <a:latin typeface="Arial"/>
              <a:ea typeface="Arial"/>
              <a:cs typeface="Arial"/>
              <a:sym typeface="Arial"/>
            </a:endParaRPr>
          </a:p>
        </p:txBody>
      </p:sp>
      <p:sp>
        <p:nvSpPr>
          <p:cNvPr id="948" name="Google Shape;948;p35"/>
          <p:cNvSpPr txBox="1">
            <a:spLocks noGrp="1"/>
          </p:cNvSpPr>
          <p:nvPr>
            <p:ph type="title"/>
          </p:nvPr>
        </p:nvSpPr>
        <p:spPr>
          <a:xfrm>
            <a:off x="365550" y="280500"/>
            <a:ext cx="8412900" cy="9942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1000"/>
              </a:spcBef>
              <a:spcAft>
                <a:spcPts val="0"/>
              </a:spcAft>
              <a:buSzPts val="2800"/>
              <a:buNone/>
            </a:pPr>
            <a:r>
              <a:rPr lang="en" sz="2900" b="1"/>
              <a:t>Progress Monitoring Your Tier 2 Interventions Overall</a:t>
            </a:r>
            <a:endParaRPr sz="2900" b="1"/>
          </a:p>
        </p:txBody>
      </p:sp>
      <p:pic>
        <p:nvPicPr>
          <p:cNvPr id="949" name="Google Shape;949;p35"/>
          <p:cNvPicPr preferRelativeResize="0"/>
          <p:nvPr/>
        </p:nvPicPr>
        <p:blipFill rotWithShape="1">
          <a:blip r:embed="rId3">
            <a:alphaModFix/>
          </a:blip>
          <a:srcRect/>
          <a:stretch/>
        </p:blipFill>
        <p:spPr>
          <a:xfrm>
            <a:off x="2562400" y="1037975"/>
            <a:ext cx="3524477" cy="3637748"/>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pic>
        <p:nvPicPr>
          <p:cNvPr id="954" name="Google Shape;954;g25a7d83c6e0_0_30"/>
          <p:cNvPicPr preferRelativeResize="0"/>
          <p:nvPr/>
        </p:nvPicPr>
        <p:blipFill>
          <a:blip r:embed="rId3">
            <a:alphaModFix/>
          </a:blip>
          <a:stretch>
            <a:fillRect/>
          </a:stretch>
        </p:blipFill>
        <p:spPr>
          <a:xfrm>
            <a:off x="5596550" y="2778550"/>
            <a:ext cx="3547450" cy="2364950"/>
          </a:xfrm>
          <a:prstGeom prst="rect">
            <a:avLst/>
          </a:prstGeom>
          <a:noFill/>
          <a:ln>
            <a:noFill/>
          </a:ln>
        </p:spPr>
      </p:pic>
      <p:sp>
        <p:nvSpPr>
          <p:cNvPr id="955" name="Google Shape;955;g25a7d83c6e0_0_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Progress-Monitoring Happens at 2 Levels</a:t>
            </a:r>
            <a:endParaRPr/>
          </a:p>
        </p:txBody>
      </p:sp>
      <p:sp>
        <p:nvSpPr>
          <p:cNvPr id="956" name="Google Shape;956;g25a7d83c6e0_0_30"/>
          <p:cNvSpPr txBox="1">
            <a:spLocks noGrp="1"/>
          </p:cNvSpPr>
          <p:nvPr>
            <p:ph type="body" idx="1"/>
          </p:nvPr>
        </p:nvSpPr>
        <p:spPr>
          <a:xfrm>
            <a:off x="675750" y="1140750"/>
            <a:ext cx="8520600" cy="3416400"/>
          </a:xfrm>
          <a:prstGeom prst="rect">
            <a:avLst/>
          </a:prstGeom>
        </p:spPr>
        <p:txBody>
          <a:bodyPr spcFirstLastPara="1" wrap="square" lIns="91425" tIns="91425" rIns="91425" bIns="91425" anchor="t" anchorCtr="0">
            <a:normAutofit/>
          </a:bodyPr>
          <a:lstStyle/>
          <a:p>
            <a:pPr marL="0" lvl="0" indent="0" algn="l" rtl="0">
              <a:lnSpc>
                <a:spcPct val="200000"/>
              </a:lnSpc>
              <a:spcBef>
                <a:spcPts val="0"/>
              </a:spcBef>
              <a:spcAft>
                <a:spcPts val="0"/>
              </a:spcAft>
              <a:buNone/>
            </a:pPr>
            <a:r>
              <a:rPr lang="en" sz="2200">
                <a:solidFill>
                  <a:schemeClr val="dk1"/>
                </a:solidFill>
              </a:rPr>
              <a:t>Within Interventions</a:t>
            </a:r>
            <a:endParaRPr sz="2200">
              <a:solidFill>
                <a:schemeClr val="dk1"/>
              </a:solidFill>
            </a:endParaRPr>
          </a:p>
          <a:p>
            <a:pPr marL="457200" lvl="0" indent="-368300" algn="l" rtl="0">
              <a:lnSpc>
                <a:spcPct val="200000"/>
              </a:lnSpc>
              <a:spcBef>
                <a:spcPts val="0"/>
              </a:spcBef>
              <a:spcAft>
                <a:spcPts val="0"/>
              </a:spcAft>
              <a:buClr>
                <a:schemeClr val="dk1"/>
              </a:buClr>
              <a:buSzPts val="2200"/>
              <a:buChar char="-"/>
            </a:pPr>
            <a:r>
              <a:rPr lang="en" sz="2200">
                <a:solidFill>
                  <a:schemeClr val="dk1"/>
                </a:solidFill>
              </a:rPr>
              <a:t>How are the students progressing?</a:t>
            </a:r>
            <a:endParaRPr sz="2200">
              <a:solidFill>
                <a:schemeClr val="dk1"/>
              </a:solidFill>
            </a:endParaRPr>
          </a:p>
          <a:p>
            <a:pPr marL="0" lvl="0" indent="0" algn="l" rtl="0">
              <a:lnSpc>
                <a:spcPct val="200000"/>
              </a:lnSpc>
              <a:spcBef>
                <a:spcPts val="0"/>
              </a:spcBef>
              <a:spcAft>
                <a:spcPts val="0"/>
              </a:spcAft>
              <a:buNone/>
            </a:pPr>
            <a:r>
              <a:rPr lang="en" sz="2200">
                <a:solidFill>
                  <a:schemeClr val="dk1"/>
                </a:solidFill>
              </a:rPr>
              <a:t>Across Interventions (the Balcony View)</a:t>
            </a:r>
            <a:endParaRPr sz="2200">
              <a:solidFill>
                <a:schemeClr val="dk1"/>
              </a:solidFill>
            </a:endParaRPr>
          </a:p>
          <a:p>
            <a:pPr marL="457200" lvl="0" indent="-368300" algn="l" rtl="0">
              <a:lnSpc>
                <a:spcPct val="200000"/>
              </a:lnSpc>
              <a:spcBef>
                <a:spcPts val="0"/>
              </a:spcBef>
              <a:spcAft>
                <a:spcPts val="0"/>
              </a:spcAft>
              <a:buClr>
                <a:schemeClr val="dk1"/>
              </a:buClr>
              <a:buSzPts val="2200"/>
              <a:buChar char="-"/>
            </a:pPr>
            <a:r>
              <a:rPr lang="en" sz="2200">
                <a:solidFill>
                  <a:schemeClr val="dk1"/>
                </a:solidFill>
              </a:rPr>
              <a:t>How are the interventions doing?</a:t>
            </a:r>
            <a:endParaRPr sz="2200">
              <a:solidFill>
                <a:schemeClr val="dk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1AFD1"/>
      </a:accent4>
      <a:accent5>
        <a:srgbClr val="0F9D58"/>
      </a:accent5>
      <a:accent6>
        <a:srgbClr val="9C27B0"/>
      </a:accent6>
      <a:hlink>
        <a:srgbClr val="0F9D58"/>
      </a:hlink>
      <a:folHlink>
        <a:srgbClr val="0F9D5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5608</Words>
  <Application>Microsoft Office PowerPoint</Application>
  <PresentationFormat>On-screen Show (16:9)</PresentationFormat>
  <Paragraphs>842</Paragraphs>
  <Slides>116</Slides>
  <Notes>116</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116</vt:i4>
      </vt:variant>
    </vt:vector>
  </HeadingPairs>
  <TitlesOfParts>
    <vt:vector size="132" baseType="lpstr">
      <vt:lpstr>Abel</vt:lpstr>
      <vt:lpstr>Calibri</vt:lpstr>
      <vt:lpstr>Open Sans</vt:lpstr>
      <vt:lpstr>Quicksand</vt:lpstr>
      <vt:lpstr>Roboto</vt:lpstr>
      <vt:lpstr>Arial</vt:lpstr>
      <vt:lpstr>Josefin Sans</vt:lpstr>
      <vt:lpstr>Montserrat</vt:lpstr>
      <vt:lpstr>Lato</vt:lpstr>
      <vt:lpstr>Caveat</vt:lpstr>
      <vt:lpstr>Playfair Display</vt:lpstr>
      <vt:lpstr>Proxima Nova</vt:lpstr>
      <vt:lpstr>Oswald</vt:lpstr>
      <vt:lpstr>Simple Light</vt:lpstr>
      <vt:lpstr>Pop</vt:lpstr>
      <vt:lpstr>Simple Light</vt:lpstr>
      <vt:lpstr>PowerPoint Presentation</vt:lpstr>
      <vt:lpstr>Intended Outcomes</vt:lpstr>
      <vt:lpstr>PowerPoint Presentation</vt:lpstr>
      <vt:lpstr>Meet our Team! Directors, Coaches, Staff, and Graduate Assistants</vt:lpstr>
      <vt:lpstr>Who Are You  &amp; Who Makes Your  Summer Brighter? </vt:lpstr>
      <vt:lpstr>PowerPoint Presentation</vt:lpstr>
      <vt:lpstr>Today’s Guest Speakers</vt:lpstr>
      <vt:lpstr>Topics of Discussion for Today</vt:lpstr>
      <vt:lpstr>Expectations for our time together</vt:lpstr>
      <vt:lpstr>The Tier 2 Big Picture</vt:lpstr>
      <vt:lpstr>Quick Reminder: The MTSS layers build, they do not  divide and separate efforts  to support students, families, and staff. </vt:lpstr>
      <vt:lpstr>…and we use the same problem solving process at ALL 3 Tiers!</vt:lpstr>
      <vt:lpstr>Within the Tier 2 intervention group setting &amp; the classroom:</vt:lpstr>
      <vt:lpstr>Definitions of Tier 2 Practices…</vt:lpstr>
      <vt:lpstr>PowerPoint Presentation</vt:lpstr>
      <vt:lpstr>Cheryl Carey</vt:lpstr>
      <vt:lpstr>The Breakfast (homework) Club</vt:lpstr>
      <vt:lpstr>How Our Club Related  to Tier 1 Interventions</vt:lpstr>
      <vt:lpstr>How Our Club Related  to Tier 3 Interventions</vt:lpstr>
      <vt:lpstr>In Conclusion</vt:lpstr>
      <vt:lpstr>PowerPoint Presentation</vt:lpstr>
      <vt:lpstr>Teams Utilize Data-Informed Decision-Making Throughout</vt:lpstr>
      <vt:lpstr>Systems Put Progress- Monitoring in Action</vt:lpstr>
      <vt:lpstr>Initial considerations for data collection</vt:lpstr>
      <vt:lpstr>Timeframes for progress monitoring</vt:lpstr>
      <vt:lpstr>Tier 2 Timeframes…The Regulations</vt:lpstr>
      <vt:lpstr>PowerPoint Presentation</vt:lpstr>
      <vt:lpstr>Tier 2 Timeframes…Within Your Interventions </vt:lpstr>
      <vt:lpstr>IN/ON/OUT Criteria</vt:lpstr>
      <vt:lpstr>IN/ON/OUT  Criteria</vt:lpstr>
      <vt:lpstr>“Tier 2 Interventions Asset Map” - Delaware </vt:lpstr>
      <vt:lpstr>“Intervention Grid”  Michigan</vt:lpstr>
      <vt:lpstr>Some notes about Tier 2 Interventions Asset Maps (or “Grids”) </vt:lpstr>
      <vt:lpstr>Actions to Ensure an Efficient, Effective, and Equitable Tier 2 System  </vt:lpstr>
      <vt:lpstr>PowerPoint Presentation</vt:lpstr>
      <vt:lpstr>Tier 2 INTERVENTIONS Asset Map   </vt:lpstr>
      <vt:lpstr>Tier 2 INTERVENTIONS Asset Map </vt:lpstr>
      <vt:lpstr>PowerPoint Presentation</vt:lpstr>
      <vt:lpstr>IN/ON/OUT Criteria - Activity Time! Download “Practice with the Intervention Grid: Behavior”     </vt:lpstr>
      <vt:lpstr>“Practice with the Intervention Grid: Behavior” Matching 3 Students to 3 Available Interventions via Grids</vt:lpstr>
      <vt:lpstr>PowerPoint Presentation</vt:lpstr>
      <vt:lpstr>We do: “Practice with the Intervention Grid: Behavior”</vt:lpstr>
      <vt:lpstr>PowerPoint Presentation</vt:lpstr>
      <vt:lpstr>PowerPoint Presentation</vt:lpstr>
      <vt:lpstr>You do: “Practice with the Intervention Grid: Behavior”</vt:lpstr>
      <vt:lpstr>Tier 2/3 MTSS Talley Middle School</vt:lpstr>
      <vt:lpstr>Tip 1: Strong Tier 1</vt:lpstr>
      <vt:lpstr>Tip 2: Identify Your Non-Negotiable Tier 2/3 Team </vt:lpstr>
      <vt:lpstr>Tip 3: Meeting Format </vt:lpstr>
      <vt:lpstr>Tip 4: Identifying Needs &amp; Forming Intervention Groups</vt:lpstr>
      <vt:lpstr>Tip 5: Example Intervention Groups</vt:lpstr>
      <vt:lpstr>Tip 7: Reward &amp; Review </vt:lpstr>
      <vt:lpstr>PowerPoint Presentation</vt:lpstr>
      <vt:lpstr>Questions??? Let’s Collab!        stacey.falls@bsd.k12.de.us</vt:lpstr>
      <vt:lpstr>Tier 2 INTERVENTIONS Asset Map </vt:lpstr>
      <vt:lpstr>“Intervention Grid”  Michigan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Brief Overview Of Data-Based Decision-Making </vt:lpstr>
      <vt:lpstr>High School Example (SCTG, 2022)</vt:lpstr>
      <vt:lpstr>High School Example (SCTG, 2022)</vt:lpstr>
      <vt:lpstr>Links between your IN/ON/OUT Criteria and data collection</vt:lpstr>
      <vt:lpstr>Data Collection Tools</vt:lpstr>
      <vt:lpstr>Data Collection Methods Should:</vt:lpstr>
      <vt:lpstr>Interventions should provide  additional time for learning and reinforcement</vt:lpstr>
      <vt:lpstr>The 3 Basic Types of Data Collection Tools</vt:lpstr>
      <vt:lpstr>Gallaher ES Extension to the Intervention Grid</vt:lpstr>
      <vt:lpstr>PowerPoint Presentation</vt:lpstr>
      <vt:lpstr>PowerPoint Presentation</vt:lpstr>
      <vt:lpstr>Direct Behavior Rating Scales</vt:lpstr>
      <vt:lpstr>Example: </vt:lpstr>
      <vt:lpstr>Direct Behavior Rating Scales</vt:lpstr>
      <vt:lpstr>Direct Observation</vt:lpstr>
      <vt:lpstr>Direct Observation</vt:lpstr>
      <vt:lpstr>Making DATA Work</vt:lpstr>
      <vt:lpstr>Progress Monitoring at the Student Level - Excel and Google Resource https://www.delawarepbs.org/forms-and-tools/tier-2-targeted-tools/</vt:lpstr>
      <vt:lpstr>The targeted data tracking and graphing tool</vt:lpstr>
      <vt:lpstr>On the Students tab - Interventions A (5 points daily)</vt:lpstr>
      <vt:lpstr>Targeted Data Tracking and Graphing Tool</vt:lpstr>
      <vt:lpstr>On the Daily Calc tab</vt:lpstr>
      <vt:lpstr>On the Daily Perf tab</vt:lpstr>
      <vt:lpstr>On the Weekly Perf tab</vt:lpstr>
      <vt:lpstr>On the Group Trend tab</vt:lpstr>
      <vt:lpstr>On the  Weekly  Comparisons  tab</vt:lpstr>
      <vt:lpstr>Lombardy MTSS Tiers 2 &amp; 3</vt:lpstr>
      <vt:lpstr>2022 Summer Planning Goal</vt:lpstr>
      <vt:lpstr>2022-2023  Main Focus</vt:lpstr>
      <vt:lpstr>The Lombardy Spin on CICO</vt:lpstr>
      <vt:lpstr>PowerPoint Presentation</vt:lpstr>
      <vt:lpstr>Staff Feedback After Using the QR Code System</vt:lpstr>
      <vt:lpstr>Progress</vt:lpstr>
      <vt:lpstr>CICO Resources</vt:lpstr>
      <vt:lpstr>Progress Monitoring Your Tier 2 Interventions Overall</vt:lpstr>
      <vt:lpstr>Progress-Monitoring Happens at 2 Levels</vt:lpstr>
      <vt:lpstr>Tools to Help You See That Balcony View</vt:lpstr>
      <vt:lpstr>Three Methods for Examining Your Data</vt:lpstr>
      <vt:lpstr>Tier 2 Intervention Tracker - Aggregate Version</vt:lpstr>
      <vt:lpstr>Aggregate View - Noticing Trends in Your Data</vt:lpstr>
      <vt:lpstr>Tier 2 Intervention Tracker - Disaggregate Version</vt:lpstr>
      <vt:lpstr>Disaggregate View - Noticing Trends Across Interventions</vt:lpstr>
      <vt:lpstr>Disaggregate View - Noticing Trends Within Interventions</vt:lpstr>
      <vt:lpstr>Disaggregate View - Intervention Graph</vt:lpstr>
      <vt:lpstr>Looking at Sample Data…</vt:lpstr>
      <vt:lpstr>ACTIVITY: Aggregated Data - Monthly View</vt:lpstr>
      <vt:lpstr>ACTIVITY: Disaggregated Data - Intervention View</vt:lpstr>
      <vt:lpstr>Reflecting on Your Data</vt:lpstr>
      <vt:lpstr>Tier 2 is A Team Sport</vt:lpstr>
      <vt:lpstr>PowerPoint Presentation</vt:lpstr>
      <vt:lpstr>Routinely assess your Tier 2 system fidelity …</vt:lpstr>
      <vt:lpstr>What is 1 implementation idea or tool  that you want to explore more?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modified xsi:type="dcterms:W3CDTF">2023-07-27T12:05:02Z</dcterms:modified>
</cp:coreProperties>
</file>