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Avenir" panose="02000503020000020003" pitchFamily="2" charset="0"/>
      <p:regular r:id="rId59"/>
      <p:italic r:id="rId60"/>
    </p:embeddedFont>
    <p:embeddedFont>
      <p:font typeface="Calibri" panose="020F0502020204030204" pitchFamily="34" charset="0"/>
      <p:regular r:id="rId61"/>
      <p:bold r:id="rId62"/>
      <p:italic r:id="rId63"/>
      <p:boldItalic r:id="rId64"/>
    </p:embeddedFont>
    <p:embeddedFont>
      <p:font typeface="Century Gothic" panose="020B0502020202020204" pitchFamily="34" charset="0"/>
      <p:regular r:id="rId65"/>
      <p:bold r:id="rId66"/>
      <p:italic r:id="rId67"/>
      <p:boldItalic r:id="rId68"/>
    </p:embeddedFont>
    <p:embeddedFont>
      <p:font typeface="Libre Franklin" pitchFamily="2" charset="77"/>
      <p:regular r:id="rId69"/>
      <p:bold r:id="rId70"/>
      <p:italic r:id="rId71"/>
      <p:boldItalic r:id="rId72"/>
    </p:embeddedFont>
    <p:embeddedFont>
      <p:font typeface="Lora" pitchFamily="2" charset="77"/>
      <p:regular r:id="rId73"/>
      <p:bold r:id="rId74"/>
      <p:italic r:id="rId75"/>
      <p:boldItalic r:id="rId76"/>
    </p:embeddedFont>
    <p:embeddedFont>
      <p:font typeface="Merriweather" pitchFamily="2" charset="77"/>
      <p:regular r:id="rId77"/>
      <p:bold r:id="rId78"/>
      <p:italic r:id="rId79"/>
      <p:boldItalic r:id="rId80"/>
    </p:embeddedFont>
    <p:embeddedFont>
      <p:font typeface="Pontano Sans" pitchFamily="2" charset="77"/>
      <p:regular r:id="rId81"/>
      <p:bold r:id="rId82"/>
    </p:embeddedFont>
    <p:embeddedFont>
      <p:font typeface="Pontano Sans Light" pitchFamily="2" charset="77"/>
      <p:regular r:id="rId83"/>
      <p:bold r:id="rId84"/>
    </p:embeddedFont>
    <p:embeddedFont>
      <p:font typeface="Quicksand" pitchFamily="2" charset="77"/>
      <p:regular r:id="rId85"/>
      <p:bold r:id="rId86"/>
    </p:embeddedFont>
    <p:embeddedFont>
      <p:font typeface="Roboto" panose="020000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A1FBDC-1FD3-4F41-9365-10DAB3F82350}">
  <a:tblStyle styleId="{F4A1FBDC-1FD3-4F41-9365-10DAB3F8235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D06EBE8-B5F9-4800-94EA-324F30601EA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BFBB8CF-44E6-49A3-9880-FF0828DAB4CB}"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7"/>
  </p:normalViewPr>
  <p:slideViewPr>
    <p:cSldViewPr snapToGrid="0">
      <p:cViewPr varScale="1">
        <p:scale>
          <a:sx n="136" d="100"/>
          <a:sy n="136" d="100"/>
        </p:scale>
        <p:origin x="9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font" Target="fonts/font26.fntdata"/><Relationship Id="rId89" Type="http://schemas.openxmlformats.org/officeDocument/2006/relationships/font" Target="fonts/font31.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4.xml"/><Relationship Id="rId90" Type="http://schemas.openxmlformats.org/officeDocument/2006/relationships/font" Target="fonts/font3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font" Target="fonts/font27.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schemas.openxmlformats.org/officeDocument/2006/relationships/font" Target="fonts/font30.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font" Target="fonts/font28.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 Id="rId87" Type="http://schemas.openxmlformats.org/officeDocument/2006/relationships/font" Target="fonts/font29.fntdata"/><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mcc.gse.harvard.edu/resources-for-educators/relationship-mapping-strategy" TargetMode="External"/><Relationship Id="rId13" Type="http://schemas.openxmlformats.org/officeDocument/2006/relationships/hyperlink" Target="https://www.samhsa.gov/sites/default/files/ready_set_go_review_mh_screening_in_schools_508.pdf" TargetMode="External"/><Relationship Id="rId3" Type="http://schemas.openxmlformats.org/officeDocument/2006/relationships/hyperlink" Target="https://docs.google.com/document/d/17sJM-4fMKasZ6WNaGUFEqMA-hWSrjuiY/copy" TargetMode="External"/><Relationship Id="rId7" Type="http://schemas.openxmlformats.org/officeDocument/2006/relationships/hyperlink" Target="https://intensiveintervention.org/resource/taxonomy-intervention-intensity-overview#:~:text=The%20Taxonomy%20of%20Intervention%20Intensity%20includes%20seven%20dimensions%20(strength%2C%20dosage,academic%20support%2C%20and%20individualization)." TargetMode="External"/><Relationship Id="rId12" Type="http://schemas.openxmlformats.org/officeDocument/2006/relationships/hyperlink" Target="https://smhcollaborative.org/wp-content/uploads/2019/11/universalscreening.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taylorfrancis.com/books/edit/10.4324/9780429355790/conducting-behavioral-social-emotional-assessments-mtss-nathaniel-von-der-embse-stephen-kilgus-katie-eklund" TargetMode="External"/><Relationship Id="rId11" Type="http://schemas.openxmlformats.org/officeDocument/2006/relationships/hyperlink" Target="https://www.schoolmentalhealth.org/media/SOM/Microsites/NCSMH/Documents/Quality-Guides/Screening-1.27.20.pdf" TargetMode="External"/><Relationship Id="rId5" Type="http://schemas.openxmlformats.org/officeDocument/2006/relationships/hyperlink" Target="https://docs.google.com/document/d/1iv0aDYIVLkwJwcxMpv65uUMHadFgEFK1/copy" TargetMode="External"/><Relationship Id="rId10" Type="http://schemas.openxmlformats.org/officeDocument/2006/relationships/hyperlink" Target="https://docs.google.com/document/d/1OZELiaxC7phD5CrRaB5Ww_LGja1ZMqQv/edit?usp=sharing&amp;ouid=106419684711843576648&amp;rtpof=true&amp;sd=true" TargetMode="External"/><Relationship Id="rId4" Type="http://schemas.openxmlformats.org/officeDocument/2006/relationships/hyperlink" Target="https://docs.google.com/spreadsheets/d/1bcZOEbVA_QhXCksl_j9GQ-ADZZWFMqwXGWYUZjLeL2Q/copy" TargetMode="External"/><Relationship Id="rId9" Type="http://schemas.openxmlformats.org/officeDocument/2006/relationships/hyperlink" Target="https://docs.google.com/spreadsheets/d/1t8qTVAmJmZSTCpoPjjRS7ytVhUp5WfwgYavnVcEJwsk/edit"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18153ccc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418153ccc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Christina</a:t>
            </a: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272695ed1_2_54:notes"/>
          <p:cNvSpPr txBox="1">
            <a:spLocks noGrp="1"/>
          </p:cNvSpPr>
          <p:nvPr>
            <p:ph type="body" idx="1"/>
          </p:nvPr>
        </p:nvSpPr>
        <p:spPr>
          <a:xfrm>
            <a:off x="686100" y="4343704"/>
            <a:ext cx="5485800" cy="41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Christina </a:t>
            </a:r>
            <a:endParaRPr/>
          </a:p>
          <a:p>
            <a:pPr marL="0" lvl="0" indent="0" algn="l" rtl="0">
              <a:spcBef>
                <a:spcPts val="0"/>
              </a:spcBef>
              <a:spcAft>
                <a:spcPts val="0"/>
              </a:spcAft>
              <a:buNone/>
            </a:pPr>
            <a:endParaRPr/>
          </a:p>
          <a:p>
            <a:pPr marL="0" lvl="0" indent="0" algn="l" rtl="0">
              <a:spcBef>
                <a:spcPts val="0"/>
              </a:spcBef>
              <a:spcAft>
                <a:spcPts val="0"/>
              </a:spcAft>
              <a:buNone/>
            </a:pPr>
            <a:r>
              <a:rPr lang="en"/>
              <a:t>You will hear from two of our three LEAs - Capital will focus on Exploration and installation</a:t>
            </a:r>
            <a:endParaRPr/>
          </a:p>
          <a:p>
            <a:pPr marL="0" lvl="0" indent="0" algn="l" rtl="0">
              <a:spcBef>
                <a:spcPts val="0"/>
              </a:spcBef>
              <a:spcAft>
                <a:spcPts val="0"/>
              </a:spcAft>
              <a:buNone/>
            </a:pPr>
            <a:r>
              <a:rPr lang="en"/>
              <a:t>Colonial will focus on Installation and initial implementation</a:t>
            </a:r>
            <a:endParaRPr/>
          </a:p>
          <a:p>
            <a:pPr marL="0" lvl="0" indent="0" algn="l" rtl="0">
              <a:spcBef>
                <a:spcPts val="0"/>
              </a:spcBef>
              <a:spcAft>
                <a:spcPts val="0"/>
              </a:spcAft>
              <a:buNone/>
            </a:pPr>
            <a:endParaRPr/>
          </a:p>
          <a:p>
            <a:pPr marL="0" lvl="0" indent="0" algn="l" rtl="0">
              <a:spcBef>
                <a:spcPts val="0"/>
              </a:spcBef>
              <a:spcAft>
                <a:spcPts val="0"/>
              </a:spcAft>
              <a:buNone/>
            </a:pPr>
            <a:r>
              <a:rPr lang="en"/>
              <a:t>Add- adapted from kent mcintosh</a:t>
            </a:r>
            <a:endParaRPr/>
          </a:p>
        </p:txBody>
      </p:sp>
      <p:sp>
        <p:nvSpPr>
          <p:cNvPr id="225" name="Google Shape;225;g1e272695ed1_2_54:notes"/>
          <p:cNvSpPr>
            <a:spLocks noGrp="1" noRot="1" noChangeAspect="1"/>
          </p:cNvSpPr>
          <p:nvPr>
            <p:ph type="sldImg" idx="2"/>
          </p:nvPr>
        </p:nvSpPr>
        <p:spPr>
          <a:xfrm>
            <a:off x="381000" y="687388"/>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2062e1c99_2_1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42062e1c99_2_1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a:t>Sonia </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Capital School district is located in Dover, Delaware.  Dover is the capital of Delaware and is located in Kent county.  It is the second largest city in the state, behind Wilmington Delaware.  Our community is rich in history and diversity.   It is home to Delaware State University, which is a historically Black university and houses an underground railroad route, which helped more than 3,000 slaves reach freedom in the 19th Century.  Additionally, in Dover you will find the Dover International Speedway which hosts numerous Nascar events each year, Dover Air Force Base, which is home of the Department of Defense's largest aerial port and nearly 9,000 service members, civilians and families, and you will find a thriving Amish community.  </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As you can see, Dover Delaware is an extremely historic and diverse community that is comprised of a mix of uban, suburban and rural communities.  </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Capital School District serves over 6,000 students in grades Pre-K through 12 in 12 school buildings.  We have 7 elementary schools, 2 middle schools, one for students in grades 5 and 6 and the other for students in grades 7 and 8, and one comprehensive high school.  We have two specialized community schools which serve students throughout the county with special academic and behavioral needs in grades PreK-12.  </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Our student body is also extremely diverse.  About 50 % of our students identify as Black, 29% identify as white, and 13 % identify as hispanic.  </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Due to our high rate of poverty, our district is a Title I district where all of our students are provided with free breakfast and lunch services.  </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About 23% our students receive special education services</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 sz="1200"/>
              <a:t>About 33% of our students demonstrated proficiency on our state math and ela assessments, and our high school graduation rate is 84%  </a:t>
            </a:r>
            <a:endParaRPr sz="1200"/>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2062e1c99_2_1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42062e1c99_2_1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42062e1c99_2_1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42062e1c99_2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don't always need to create a whole new team for screening.  Consider what groups already exist and are working on something related to health/mental health/academics that we can expand.</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Community members such as interpreters, clergy, and community program staff can also be important for consultation and referral to programs that may be more accessible to to students and families.</a:t>
            </a:r>
            <a:endParaRPr>
              <a:solidFill>
                <a:schemeClr val="dk1"/>
              </a:solidFill>
            </a:endParaRPr>
          </a:p>
          <a:p>
            <a:pPr marL="0" lvl="0" indent="0" algn="l" rtl="0">
              <a:spcBef>
                <a:spcPts val="0"/>
              </a:spcBef>
              <a:spcAft>
                <a:spcPts val="0"/>
              </a:spcAft>
              <a:buNone/>
            </a:pPr>
            <a:r>
              <a:rPr lang="en">
                <a:solidFill>
                  <a:schemeClr val="dk1"/>
                </a:solidFill>
              </a:rPr>
              <a:t>School screening teams must include students and families and consider communication with students and family members in a culturally responsive way throughout the screening process, from garnering input to providing results and referrals for follow up.</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Including students as critical team members helps to ensure cultural relevance for and support from students and families.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Consider..how does your school screen for academic performance?  Are there people or process that could be included in mental health screening?  </a:t>
            </a:r>
            <a:endParaRPr/>
          </a:p>
          <a:p>
            <a:pPr marL="0" lvl="0" indent="0" algn="l" rtl="0">
              <a:spcBef>
                <a:spcPts val="0"/>
              </a:spcBef>
              <a:spcAft>
                <a:spcPts val="0"/>
              </a:spcAft>
              <a:buNone/>
            </a:pPr>
            <a:endParaRPr/>
          </a:p>
          <a:p>
            <a:pPr marL="0" lvl="0" indent="0" algn="l" rtl="0">
              <a:spcBef>
                <a:spcPts val="0"/>
              </a:spcBef>
              <a:spcAft>
                <a:spcPts val="0"/>
              </a:spcAft>
              <a:buNone/>
            </a:pPr>
            <a:r>
              <a:rPr lang="en"/>
              <a:t>Who (staff, family, community members) had expressed interest in mental health, collecting and analyzing data, or systems-level change?  Can they lead or be involved?</a:t>
            </a:r>
            <a:endParaRPr/>
          </a:p>
          <a:p>
            <a:pPr marL="0" lvl="0" indent="0" algn="l" rtl="0">
              <a:spcBef>
                <a:spcPts val="0"/>
              </a:spcBef>
              <a:spcAft>
                <a:spcPts val="0"/>
              </a:spcAft>
              <a:buNone/>
            </a:pPr>
            <a:endParaRPr/>
          </a:p>
          <a:p>
            <a:pPr marL="0" lvl="0" indent="0" algn="l" rtl="0">
              <a:spcBef>
                <a:spcPts val="0"/>
              </a:spcBef>
              <a:spcAft>
                <a:spcPts val="0"/>
              </a:spcAft>
              <a:buNone/>
            </a:pPr>
            <a:r>
              <a:rPr lang="en"/>
              <a:t>In many cases, a school psychologist or school mental health clinician may undertake the leadership role or divide the role according to given grade levels.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2062e1c99_2_1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2062e1c99_2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42062e1c99_2_1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42062e1c99_2_1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to examine existing data before  making a determination to engage in screening.</a:t>
            </a:r>
            <a:endParaRPr/>
          </a:p>
          <a:p>
            <a:pPr marL="0" lvl="0" indent="0" algn="l" rtl="0">
              <a:spcBef>
                <a:spcPts val="0"/>
              </a:spcBef>
              <a:spcAft>
                <a:spcPts val="0"/>
              </a:spcAft>
              <a:buNone/>
            </a:pPr>
            <a:endParaRPr/>
          </a:p>
          <a:p>
            <a:pPr marL="0" lvl="0" indent="0" algn="l" rtl="0">
              <a:spcBef>
                <a:spcPts val="0"/>
              </a:spcBef>
              <a:spcAft>
                <a:spcPts val="0"/>
              </a:spcAft>
              <a:buNone/>
            </a:pPr>
            <a:r>
              <a:rPr lang="en"/>
              <a:t>Careful to understand that looking at ODRs will help in identifying students who are externalizing behavior problems (i.e. disruptive behavior, attention problems) than with other behavioral and mental health problems (concentration, anxiety, depression, adaptive skills,)  The reliance on ODRs to identify at risk student place the focus primarily on students with externalizing behavior problems, passion over tidnes at risk for internalizing behavior concerns.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 data points are necessary to conduct more thorough school wide identification of students in need</a:t>
            </a:r>
            <a:endParaRPr/>
          </a:p>
          <a:p>
            <a:pPr marL="0" lvl="0" indent="0" algn="l" rtl="0">
              <a:spcBef>
                <a:spcPts val="0"/>
              </a:spcBef>
              <a:spcAft>
                <a:spcPts val="0"/>
              </a:spcAft>
              <a:buNone/>
            </a:pPr>
            <a:endParaRPr/>
          </a:p>
          <a:p>
            <a:pPr marL="0" lvl="0" indent="0" algn="l" rtl="0">
              <a:spcBef>
                <a:spcPts val="0"/>
              </a:spcBef>
              <a:spcAft>
                <a:spcPts val="0"/>
              </a:spcAft>
              <a:buNone/>
            </a:pPr>
            <a:r>
              <a:rPr lang="en"/>
              <a:t>What data do we have access to?</a:t>
            </a:r>
            <a:endParaRPr/>
          </a:p>
          <a:p>
            <a:pPr marL="0" lvl="0" indent="0" algn="l" rtl="0">
              <a:spcBef>
                <a:spcPts val="0"/>
              </a:spcBef>
              <a:spcAft>
                <a:spcPts val="0"/>
              </a:spcAft>
              <a:buNone/>
            </a:pPr>
            <a:r>
              <a:rPr lang="en"/>
              <a:t>What data do we need?</a:t>
            </a:r>
            <a:endParaRPr/>
          </a:p>
          <a:p>
            <a:pPr marL="0" lvl="0" indent="0" algn="l" rtl="0">
              <a:spcBef>
                <a:spcPts val="0"/>
              </a:spcBef>
              <a:spcAft>
                <a:spcPts val="0"/>
              </a:spcAft>
              <a:buNone/>
            </a:pPr>
            <a:r>
              <a:rPr lang="en"/>
              <a:t>What do you know?</a:t>
            </a:r>
            <a:endParaRPr/>
          </a:p>
          <a:p>
            <a:pPr marL="0" lvl="0" indent="0" algn="l" rtl="0">
              <a:spcBef>
                <a:spcPts val="0"/>
              </a:spcBef>
              <a:spcAft>
                <a:spcPts val="0"/>
              </a:spcAft>
              <a:buNone/>
            </a:pPr>
            <a:r>
              <a:rPr lang="en"/>
              <a:t>What don’t you know?</a:t>
            </a:r>
            <a:endParaRPr/>
          </a:p>
          <a:p>
            <a:pPr marL="0" lvl="0" indent="0" algn="l" rtl="0">
              <a:spcBef>
                <a:spcPts val="0"/>
              </a:spcBef>
              <a:spcAft>
                <a:spcPts val="0"/>
              </a:spcAft>
              <a:buNone/>
            </a:pPr>
            <a:r>
              <a:rPr lang="en"/>
              <a:t>What groups do we want to know more about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42062e1c99_2_1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42062e1c99_2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Take into consideration cultural considerations: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solidFill>
                  <a:schemeClr val="dk1"/>
                </a:solidFill>
              </a:rPr>
              <a:t>It is important to understand cultural values and unique consideration of your school community when implementing school mental health screening and supports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Complex stress related to poverty, immigration, and language barriers</a:t>
            </a:r>
            <a:endParaRPr>
              <a:solidFill>
                <a:schemeClr val="dk1"/>
              </a:solidFill>
            </a:endParaRPr>
          </a:p>
          <a:p>
            <a:pPr marL="0" lvl="0" indent="0" algn="l" rtl="0">
              <a:spcBef>
                <a:spcPts val="0"/>
              </a:spcBef>
              <a:spcAft>
                <a:spcPts val="0"/>
              </a:spcAft>
              <a:buNone/>
            </a:pPr>
            <a:r>
              <a:rPr lang="en">
                <a:solidFill>
                  <a:schemeClr val="dk1"/>
                </a:solidFill>
              </a:rPr>
              <a:t>Cultural beliefs about mental health and how concerns should be addressed</a:t>
            </a:r>
            <a:endParaRPr>
              <a:solidFill>
                <a:schemeClr val="dk1"/>
              </a:solidFill>
            </a:endParaRPr>
          </a:p>
          <a:p>
            <a:pPr marL="0" lvl="0" indent="0" algn="l" rtl="0">
              <a:spcBef>
                <a:spcPts val="0"/>
              </a:spcBef>
              <a:spcAft>
                <a:spcPts val="0"/>
              </a:spcAft>
              <a:buNone/>
            </a:pPr>
            <a:r>
              <a:rPr lang="en">
                <a:solidFill>
                  <a:schemeClr val="dk1"/>
                </a:solidFill>
              </a:rPr>
              <a:t>Groups that have been historically marginalized an undeserved amy have difficulty accessing or receiving mental health care in a timely and appropriate manner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Across cultural groups, research indicates that families are more supportive of screening and assessment processes that take a strengths based approach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a tool’s predictive effectiveness has not been fully researched fora school’s target population, the findings may not be as reliable or vaid as the finding for students from populations o which it has been normed and studied</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42062e1c99_2_1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42062e1c99_2_1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imperative to clarify the goals of screening prior to selecting screening tools or communication to those outside of the screening team about screening administration.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42062e1c99_2_1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42062e1c99_2_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 item at staff and parent meetings:  feedback can be elicited at regular staff meetings, back to school night, and PTa and other caregiver sponsor activities.  </a:t>
            </a:r>
            <a:endParaRPr/>
          </a:p>
          <a:p>
            <a:pPr marL="0" lvl="0" indent="0" algn="l" rtl="0">
              <a:spcBef>
                <a:spcPts val="0"/>
              </a:spcBef>
              <a:spcAft>
                <a:spcPts val="0"/>
              </a:spcAft>
              <a:buNone/>
            </a:pPr>
            <a:endParaRPr/>
          </a:p>
          <a:p>
            <a:pPr marL="0" lvl="0" indent="0" algn="l" rtl="0">
              <a:spcBef>
                <a:spcPts val="0"/>
              </a:spcBef>
              <a:spcAft>
                <a:spcPts val="0"/>
              </a:spcAft>
              <a:buNone/>
            </a:pPr>
            <a:r>
              <a:rPr lang="en"/>
              <a:t>Screening teams should collaborate with school staff and community providers tos support screening at different stages of the process. For example, buy in and availability of school based mental health professionals need to be considered to allow for appropriately staffed administration and follow up support when needs are identified</a:t>
            </a:r>
            <a:endParaRPr/>
          </a:p>
          <a:p>
            <a:pPr marL="0" lvl="0" indent="0" algn="l" rtl="0">
              <a:spcBef>
                <a:spcPts val="0"/>
              </a:spcBef>
              <a:spcAft>
                <a:spcPts val="0"/>
              </a:spcAft>
              <a:buNone/>
            </a:pPr>
            <a:r>
              <a:rPr lang="en"/>
              <a:t>Teachers and paraprofessionals can be critical to help with classroom administration</a:t>
            </a:r>
            <a:endParaRPr/>
          </a:p>
          <a:p>
            <a:pPr marL="0" lvl="0" indent="0" algn="l" rtl="0">
              <a:spcBef>
                <a:spcPts val="0"/>
              </a:spcBef>
              <a:spcAft>
                <a:spcPts val="0"/>
              </a:spcAft>
              <a:buNone/>
            </a:pPr>
            <a:r>
              <a:rPr lang="en"/>
              <a:t>When coordinating follow up supports, ensure the recommended school based and community based programs have the capacity to receive new referrals in a timely manner.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42062e1c99_2_1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42062e1c99_2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5dd945be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5dd945be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Christina</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42062e1c99_2_1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42062e1c99_2_1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Existing Tools and select those that align with your goals</a:t>
            </a:r>
            <a:endParaRPr/>
          </a:p>
          <a:p>
            <a:pPr marL="0" lvl="0" indent="0" algn="l" rtl="0">
              <a:spcBef>
                <a:spcPts val="0"/>
              </a:spcBef>
              <a:spcAft>
                <a:spcPts val="0"/>
              </a:spcAft>
              <a:buNone/>
            </a:pPr>
            <a:r>
              <a:rPr lang="en"/>
              <a:t>The Ohio PBIS Network (2016) has identified the following considerations to help schools select an appropriate screening tool.</a:t>
            </a:r>
            <a:endParaRPr/>
          </a:p>
          <a:p>
            <a:pPr marL="0" lvl="0" indent="0" algn="l" rtl="0">
              <a:spcBef>
                <a:spcPts val="0"/>
              </a:spcBef>
              <a:spcAft>
                <a:spcPts val="0"/>
              </a:spcAft>
              <a:buNone/>
            </a:pPr>
            <a:endParaRPr/>
          </a:p>
          <a:p>
            <a:pPr marL="0" lvl="0" indent="0" algn="l" rtl="0">
              <a:spcBef>
                <a:spcPts val="0"/>
              </a:spcBef>
              <a:spcAft>
                <a:spcPts val="0"/>
              </a:spcAft>
              <a:buNone/>
            </a:pPr>
            <a:r>
              <a:rPr lang="en"/>
              <a:t>Population</a:t>
            </a:r>
            <a:endParaRPr/>
          </a:p>
          <a:p>
            <a:pPr marL="457200" lvl="0" indent="-317500" algn="l" rtl="0">
              <a:spcBef>
                <a:spcPts val="0"/>
              </a:spcBef>
              <a:spcAft>
                <a:spcPts val="0"/>
              </a:spcAft>
              <a:buSzPts val="1400"/>
              <a:buChar char="●"/>
            </a:pPr>
            <a:r>
              <a:rPr lang="en"/>
              <a:t>A screening instrument should always be chosen based on its relevance to the school’s demographics and characteristics.</a:t>
            </a:r>
            <a:endParaRPr/>
          </a:p>
          <a:p>
            <a:pPr marL="457200" lvl="0" indent="-317500" algn="l" rtl="0">
              <a:spcBef>
                <a:spcPts val="0"/>
              </a:spcBef>
              <a:spcAft>
                <a:spcPts val="0"/>
              </a:spcAft>
              <a:buSzPts val="1400"/>
              <a:buChar char="●"/>
            </a:pPr>
            <a:r>
              <a:rPr lang="en"/>
              <a:t>Screeners must always be age-and developmentally appropriate.</a:t>
            </a:r>
            <a:endParaRPr/>
          </a:p>
          <a:p>
            <a:pPr marL="457200" lvl="0" indent="-317500" algn="l" rtl="0">
              <a:spcBef>
                <a:spcPts val="0"/>
              </a:spcBef>
              <a:spcAft>
                <a:spcPts val="0"/>
              </a:spcAft>
              <a:buSzPts val="1400"/>
              <a:buChar char="●"/>
            </a:pPr>
            <a:r>
              <a:rPr lang="en"/>
              <a:t>Ideally, a screener should have been validated or normed on a sample similar to the population being evaluated.</a:t>
            </a:r>
            <a:endParaRPr/>
          </a:p>
          <a:p>
            <a:pPr marL="457200" lvl="0" indent="-317500" algn="l" rtl="0">
              <a:spcBef>
                <a:spcPts val="0"/>
              </a:spcBef>
              <a:spcAft>
                <a:spcPts val="0"/>
              </a:spcAft>
              <a:buSzPts val="1400"/>
              <a:buChar char="●"/>
            </a:pPr>
            <a:r>
              <a:rPr lang="en"/>
              <a:t>Many student and contextual factors (e.g., gender, ethnicity, socioeconomic status, home language, parent involvement) have been shown to affect cut scores and overall prediction of risk status. </a:t>
            </a:r>
            <a:endParaRPr/>
          </a:p>
          <a:p>
            <a:pPr marL="457200" lvl="0" indent="0" algn="l" rtl="0">
              <a:spcBef>
                <a:spcPts val="0"/>
              </a:spcBef>
              <a:spcAft>
                <a:spcPts val="0"/>
              </a:spcAft>
              <a:buNone/>
            </a:pPr>
            <a:endParaRPr/>
          </a:p>
          <a:p>
            <a:pPr marL="0" lvl="0" indent="0" algn="l" rtl="0">
              <a:spcBef>
                <a:spcPts val="0"/>
              </a:spcBef>
              <a:spcAft>
                <a:spcPts val="0"/>
              </a:spcAft>
              <a:buNone/>
            </a:pPr>
            <a:r>
              <a:rPr lang="en"/>
              <a:t>Feasibility and usability</a:t>
            </a:r>
            <a:endParaRPr/>
          </a:p>
          <a:p>
            <a:pPr marL="457200" lvl="0" indent="-317500" algn="l" rtl="0">
              <a:spcBef>
                <a:spcPts val="0"/>
              </a:spcBef>
              <a:spcAft>
                <a:spcPts val="0"/>
              </a:spcAft>
              <a:buSzPts val="1400"/>
              <a:buChar char="●"/>
            </a:pPr>
            <a:r>
              <a:rPr lang="en"/>
              <a:t>It must be practical to universally administer the screener within the desired context, including clear instructions and examples of any difficult concepts.</a:t>
            </a:r>
            <a:endParaRPr/>
          </a:p>
          <a:p>
            <a:pPr marL="457200" lvl="0" indent="-317500" algn="l" rtl="0">
              <a:spcBef>
                <a:spcPts val="0"/>
              </a:spcBef>
              <a:spcAft>
                <a:spcPts val="0"/>
              </a:spcAft>
              <a:buSzPts val="1400"/>
              <a:buChar char="●"/>
            </a:pPr>
            <a:r>
              <a:rPr lang="en"/>
              <a:t>The cost of the screener should not outweigh the benefits obtained as a result of the process.</a:t>
            </a:r>
            <a:endParaRPr/>
          </a:p>
          <a:p>
            <a:pPr marL="457200" lvl="0" indent="-317500" algn="l" rtl="0">
              <a:spcBef>
                <a:spcPts val="0"/>
              </a:spcBef>
              <a:spcAft>
                <a:spcPts val="0"/>
              </a:spcAft>
              <a:buSzPts val="1400"/>
              <a:buChar char="●"/>
            </a:pPr>
            <a:r>
              <a:rPr lang="en"/>
              <a:t>Involved stakeholders (e.g., students, parents/guardians, teachers and administrators) should consider the screener to be acceptable and useful.</a:t>
            </a:r>
            <a:endParaRPr/>
          </a:p>
          <a:p>
            <a:pPr marL="457200" lvl="0" indent="0" algn="l" rtl="0">
              <a:spcBef>
                <a:spcPts val="0"/>
              </a:spcBef>
              <a:spcAft>
                <a:spcPts val="0"/>
              </a:spcAft>
              <a:buNone/>
            </a:pPr>
            <a:endParaRPr/>
          </a:p>
          <a:p>
            <a:pPr marL="0" lvl="0" indent="0" algn="l" rtl="0">
              <a:spcBef>
                <a:spcPts val="0"/>
              </a:spcBef>
              <a:spcAft>
                <a:spcPts val="0"/>
              </a:spcAft>
              <a:buNone/>
            </a:pPr>
            <a:r>
              <a:rPr lang="en"/>
              <a:t>Time</a:t>
            </a:r>
            <a:endParaRPr/>
          </a:p>
          <a:p>
            <a:pPr marL="457200" lvl="0" indent="-317500" algn="l" rtl="0">
              <a:spcBef>
                <a:spcPts val="0"/>
              </a:spcBef>
              <a:spcAft>
                <a:spcPts val="0"/>
              </a:spcAft>
              <a:buSzPts val="1400"/>
              <a:buChar char="●"/>
            </a:pPr>
            <a:r>
              <a:rPr lang="en"/>
              <a:t>Consider the amount of time to collect, score, enter, manage and analyze screener data, in addition to administration time.</a:t>
            </a:r>
            <a:endParaRPr/>
          </a:p>
          <a:p>
            <a:pPr marL="457200" lvl="0" indent="-317500" algn="l" rtl="0">
              <a:spcBef>
                <a:spcPts val="0"/>
              </a:spcBef>
              <a:spcAft>
                <a:spcPts val="0"/>
              </a:spcAft>
              <a:buSzPts val="1400"/>
              <a:buChar char="●"/>
            </a:pPr>
            <a:r>
              <a:rPr lang="en"/>
              <a:t>Personnel time to train staff in the administration and completing the screening process is an additional consideration that may be more important than the physical cost of materials.</a:t>
            </a:r>
            <a:endParaRPr/>
          </a:p>
          <a:p>
            <a:pPr marL="457200" lvl="0" indent="0" algn="l" rtl="0">
              <a:spcBef>
                <a:spcPts val="0"/>
              </a:spcBef>
              <a:spcAft>
                <a:spcPts val="0"/>
              </a:spcAft>
              <a:buNone/>
            </a:pPr>
            <a:endParaRPr/>
          </a:p>
          <a:p>
            <a:pPr marL="0" lvl="0" indent="0" algn="l" rtl="0">
              <a:spcBef>
                <a:spcPts val="0"/>
              </a:spcBef>
              <a:spcAft>
                <a:spcPts val="0"/>
              </a:spcAft>
              <a:buNone/>
            </a:pPr>
            <a:r>
              <a:rPr lang="en"/>
              <a:t>Psychometric evidence</a:t>
            </a:r>
            <a:endParaRPr/>
          </a:p>
          <a:p>
            <a:pPr marL="457200" lvl="0" indent="-317500" algn="l" rtl="0">
              <a:spcBef>
                <a:spcPts val="0"/>
              </a:spcBef>
              <a:spcAft>
                <a:spcPts val="0"/>
              </a:spcAft>
              <a:buSzPts val="1400"/>
              <a:buChar char="●"/>
            </a:pPr>
            <a:r>
              <a:rPr lang="en"/>
              <a:t>Reliability: the degree that the chosen screener results in similar scores each time it is used.</a:t>
            </a:r>
            <a:endParaRPr/>
          </a:p>
          <a:p>
            <a:pPr marL="457200" lvl="0" indent="-317500" algn="l" rtl="0">
              <a:spcBef>
                <a:spcPts val="0"/>
              </a:spcBef>
              <a:spcAft>
                <a:spcPts val="0"/>
              </a:spcAft>
              <a:buSzPts val="1400"/>
              <a:buChar char="●"/>
            </a:pPr>
            <a:r>
              <a:rPr lang="en"/>
              <a:t>Validity: the degree that the chosen screener measures what it is supposed to measure.</a:t>
            </a:r>
            <a:endParaRPr/>
          </a:p>
          <a:p>
            <a:pPr marL="457200" lvl="0" indent="-317500" algn="l" rtl="0">
              <a:spcBef>
                <a:spcPts val="0"/>
              </a:spcBef>
              <a:spcAft>
                <a:spcPts val="0"/>
              </a:spcAft>
              <a:buSzPts val="1400"/>
              <a:buChar char="●"/>
            </a:pPr>
            <a:r>
              <a:rPr lang="en"/>
              <a:t>Screeners should have valid cut scores, which help reduce false positives and negatives and assure that students are receiving the services they need.</a:t>
            </a:r>
            <a:endParaRPr/>
          </a:p>
          <a:p>
            <a:pPr marL="457200" lvl="0" indent="-317500" algn="l" rtl="0">
              <a:spcBef>
                <a:spcPts val="0"/>
              </a:spcBef>
              <a:spcAft>
                <a:spcPts val="0"/>
              </a:spcAft>
              <a:buSzPts val="1400"/>
              <a:buChar char="●"/>
            </a:pPr>
            <a:r>
              <a:rPr lang="en"/>
              <a:t>False positives may be more desirable than false negatives with regard to screening (e.g., it is better to catch too many students than too few).</a:t>
            </a:r>
            <a:endParaRPr/>
          </a:p>
          <a:p>
            <a:pPr marL="0" lvl="0" indent="0" algn="l" rtl="0">
              <a:lnSpc>
                <a:spcPct val="90000"/>
              </a:lnSpc>
              <a:spcBef>
                <a:spcPts val="800"/>
              </a:spcBef>
              <a:spcAft>
                <a:spcPts val="0"/>
              </a:spcAft>
              <a:buNone/>
            </a:pPr>
            <a:endParaRPr sz="1800">
              <a:solidFill>
                <a:srgbClr val="595959"/>
              </a:solidFill>
            </a:endParaRPr>
          </a:p>
          <a:p>
            <a:pPr marL="0" lvl="0" indent="0" algn="l" rtl="0">
              <a:lnSpc>
                <a:spcPct val="90000"/>
              </a:lnSpc>
              <a:spcBef>
                <a:spcPts val="1600"/>
              </a:spcBef>
              <a:spcAft>
                <a:spcPts val="0"/>
              </a:spcAft>
              <a:buNone/>
            </a:pPr>
            <a:endParaRPr sz="1800">
              <a:solidFill>
                <a:srgbClr val="595959"/>
              </a:solidFill>
            </a:endParaRPr>
          </a:p>
          <a:p>
            <a:pPr marL="0" lvl="0" indent="0" algn="l" rtl="0">
              <a:lnSpc>
                <a:spcPct val="90000"/>
              </a:lnSpc>
              <a:spcBef>
                <a:spcPts val="1600"/>
              </a:spcBef>
              <a:spcAft>
                <a:spcPts val="0"/>
              </a:spcAft>
              <a:buNone/>
            </a:pPr>
            <a:endParaRPr sz="1800">
              <a:solidFill>
                <a:srgbClr val="595959"/>
              </a:solidFill>
            </a:endParaRPr>
          </a:p>
          <a:p>
            <a:pPr marL="0" lvl="0" indent="0" algn="l" rtl="0">
              <a:lnSpc>
                <a:spcPct val="90000"/>
              </a:lnSpc>
              <a:spcBef>
                <a:spcPts val="1600"/>
              </a:spcBef>
              <a:spcAft>
                <a:spcPts val="1600"/>
              </a:spcAft>
              <a:buClr>
                <a:schemeClr val="dk1"/>
              </a:buClr>
              <a:buSzPts val="1100"/>
              <a:buFont typeface="Arial"/>
              <a:buNone/>
            </a:pPr>
            <a:endParaRPr sz="1800">
              <a:solidFill>
                <a:srgbClr val="595959"/>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42062e1c99_2_1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42062e1c99_2_1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Broad factors to consider when doing early stage exploration of Evidence‐Based Practices</a:t>
            </a:r>
            <a:endParaRPr/>
          </a:p>
          <a:p>
            <a:pPr marL="0" lvl="0" indent="0" algn="l" rtl="0">
              <a:spcBef>
                <a:spcPts val="0"/>
              </a:spcBef>
              <a:spcAft>
                <a:spcPts val="0"/>
              </a:spcAft>
              <a:buNone/>
            </a:pPr>
            <a:r>
              <a:rPr lang="en"/>
              <a:t>(EBP)/Evidence Informed Innovations (EII) include:</a:t>
            </a:r>
            <a:endParaRPr/>
          </a:p>
          <a:p>
            <a:pPr marL="0" lvl="0" indent="0" algn="l" rtl="0">
              <a:spcBef>
                <a:spcPts val="0"/>
              </a:spcBef>
              <a:spcAft>
                <a:spcPts val="0"/>
              </a:spcAft>
              <a:buNone/>
            </a:pPr>
            <a:endParaRPr/>
          </a:p>
          <a:p>
            <a:pPr marL="0" lvl="0" indent="0" algn="l" rtl="0">
              <a:spcBef>
                <a:spcPts val="0"/>
              </a:spcBef>
              <a:spcAft>
                <a:spcPts val="0"/>
              </a:spcAft>
              <a:buNone/>
            </a:pPr>
            <a:r>
              <a:rPr lang="en" b="1"/>
              <a:t> Needs of students;</a:t>
            </a:r>
            <a:r>
              <a:rPr lang="en"/>
              <a:t> how well the program or practice might meet identified needs.</a:t>
            </a:r>
            <a:endParaRPr/>
          </a:p>
          <a:p>
            <a:pPr marL="0" lvl="0" indent="0" algn="l" rtl="0">
              <a:spcBef>
                <a:spcPts val="0"/>
              </a:spcBef>
              <a:spcAft>
                <a:spcPts val="0"/>
              </a:spcAft>
              <a:buNone/>
            </a:pPr>
            <a:endParaRPr/>
          </a:p>
          <a:p>
            <a:pPr marL="0" lvl="0" indent="0" algn="l" rtl="0">
              <a:spcBef>
                <a:spcPts val="0"/>
              </a:spcBef>
              <a:spcAft>
                <a:spcPts val="0"/>
              </a:spcAft>
              <a:buNone/>
            </a:pPr>
            <a:r>
              <a:rPr lang="en" b="1"/>
              <a:t> Fit </a:t>
            </a:r>
            <a:r>
              <a:rPr lang="en"/>
              <a:t>with current initiatives, priorities, structures and supports, and parent/community</a:t>
            </a:r>
            <a:endParaRPr/>
          </a:p>
          <a:p>
            <a:pPr marL="0" lvl="0" indent="0" algn="l" rtl="0">
              <a:spcBef>
                <a:spcPts val="0"/>
              </a:spcBef>
              <a:spcAft>
                <a:spcPts val="0"/>
              </a:spcAft>
              <a:buNone/>
            </a:pPr>
            <a:r>
              <a:rPr lang="en"/>
              <a:t>Values.</a:t>
            </a:r>
            <a:endParaRPr/>
          </a:p>
          <a:p>
            <a:pPr marL="0" lvl="0" indent="0" algn="l" rtl="0">
              <a:spcBef>
                <a:spcPts val="0"/>
              </a:spcBef>
              <a:spcAft>
                <a:spcPts val="0"/>
              </a:spcAft>
              <a:buNone/>
            </a:pPr>
            <a:endParaRPr/>
          </a:p>
          <a:p>
            <a:pPr marL="0" lvl="0" indent="0" algn="l" rtl="0">
              <a:spcBef>
                <a:spcPts val="0"/>
              </a:spcBef>
              <a:spcAft>
                <a:spcPts val="0"/>
              </a:spcAft>
              <a:buNone/>
            </a:pPr>
            <a:r>
              <a:rPr lang="en" b="1"/>
              <a:t> Resource Availability</a:t>
            </a:r>
            <a:r>
              <a:rPr lang="en"/>
              <a:t> for training, staffing, technology supports, curricula, data systems</a:t>
            </a:r>
            <a:endParaRPr/>
          </a:p>
          <a:p>
            <a:pPr marL="0" lvl="0" indent="0" algn="l" rtl="0">
              <a:spcBef>
                <a:spcPts val="0"/>
              </a:spcBef>
              <a:spcAft>
                <a:spcPts val="0"/>
              </a:spcAft>
              <a:buNone/>
            </a:pPr>
            <a:r>
              <a:rPr lang="en"/>
              <a:t>and administration.</a:t>
            </a:r>
            <a:endParaRPr/>
          </a:p>
          <a:p>
            <a:pPr marL="0" lvl="0" indent="0" algn="l" rtl="0">
              <a:spcBef>
                <a:spcPts val="0"/>
              </a:spcBef>
              <a:spcAft>
                <a:spcPts val="0"/>
              </a:spcAft>
              <a:buNone/>
            </a:pPr>
            <a:endParaRPr/>
          </a:p>
          <a:p>
            <a:pPr marL="0" lvl="0" indent="0" algn="l" rtl="0">
              <a:spcBef>
                <a:spcPts val="0"/>
              </a:spcBef>
              <a:spcAft>
                <a:spcPts val="0"/>
              </a:spcAft>
              <a:buNone/>
            </a:pPr>
            <a:r>
              <a:rPr lang="en" b="1"/>
              <a:t> Evidence</a:t>
            </a:r>
            <a:r>
              <a:rPr lang="en"/>
              <a:t> indicating the outcomes that might be expected if the program or practices</a:t>
            </a:r>
            <a:endParaRPr/>
          </a:p>
          <a:p>
            <a:pPr marL="0" lvl="0" indent="0" algn="l" rtl="0">
              <a:spcBef>
                <a:spcPts val="0"/>
              </a:spcBef>
              <a:spcAft>
                <a:spcPts val="0"/>
              </a:spcAft>
              <a:buNone/>
            </a:pPr>
            <a:r>
              <a:rPr lang="en"/>
              <a:t>are implemented well.</a:t>
            </a:r>
            <a:endParaRPr/>
          </a:p>
          <a:p>
            <a:pPr marL="0" lvl="0" indent="0" algn="l" rtl="0">
              <a:spcBef>
                <a:spcPts val="0"/>
              </a:spcBef>
              <a:spcAft>
                <a:spcPts val="0"/>
              </a:spcAft>
              <a:buNone/>
            </a:pPr>
            <a:endParaRPr/>
          </a:p>
          <a:p>
            <a:pPr marL="0" lvl="0" indent="0" algn="l" rtl="0">
              <a:spcBef>
                <a:spcPts val="0"/>
              </a:spcBef>
              <a:spcAft>
                <a:spcPts val="0"/>
              </a:spcAft>
              <a:buNone/>
            </a:pPr>
            <a:r>
              <a:rPr lang="en" b="1"/>
              <a:t> Readiness</a:t>
            </a:r>
            <a:r>
              <a:rPr lang="en"/>
              <a:t> for Replication of the program, including expert assistance available, number</a:t>
            </a:r>
            <a:endParaRPr/>
          </a:p>
          <a:p>
            <a:pPr marL="0" lvl="0" indent="0" algn="l" rtl="0">
              <a:spcBef>
                <a:spcPts val="0"/>
              </a:spcBef>
              <a:spcAft>
                <a:spcPts val="0"/>
              </a:spcAft>
              <a:buNone/>
            </a:pPr>
            <a:r>
              <a:rPr lang="en"/>
              <a:t>of replications accomplished, exemplars available for observation, and how well the</a:t>
            </a:r>
            <a:endParaRPr/>
          </a:p>
          <a:p>
            <a:pPr marL="0" lvl="0" indent="0" algn="l" rtl="0">
              <a:spcBef>
                <a:spcPts val="0"/>
              </a:spcBef>
              <a:spcAft>
                <a:spcPts val="0"/>
              </a:spcAft>
              <a:buNone/>
            </a:pPr>
            <a:r>
              <a:rPr lang="en"/>
              <a:t>program is operationalized</a:t>
            </a:r>
            <a:endParaRPr/>
          </a:p>
          <a:p>
            <a:pPr marL="0" lvl="0" indent="0" algn="l" rtl="0">
              <a:spcBef>
                <a:spcPts val="0"/>
              </a:spcBef>
              <a:spcAft>
                <a:spcPts val="0"/>
              </a:spcAft>
              <a:buNone/>
            </a:pPr>
            <a:endParaRPr/>
          </a:p>
          <a:p>
            <a:pPr marL="0" lvl="0" indent="0" algn="l" rtl="0">
              <a:spcBef>
                <a:spcPts val="0"/>
              </a:spcBef>
              <a:spcAft>
                <a:spcPts val="0"/>
              </a:spcAft>
              <a:buNone/>
            </a:pPr>
            <a:r>
              <a:rPr lang="en" b="1"/>
              <a:t> Capacity</a:t>
            </a:r>
            <a:r>
              <a:rPr lang="en"/>
              <a:t> to Implement as intended and to </a:t>
            </a:r>
            <a:r>
              <a:rPr lang="en" b="1"/>
              <a:t>sustain</a:t>
            </a:r>
            <a:r>
              <a:rPr lang="en"/>
              <a:t> and improve implementation over</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endParaRPr/>
          </a:p>
          <a:p>
            <a:pPr marL="0" lvl="0" indent="0" algn="l" rtl="0">
              <a:spcBef>
                <a:spcPts val="0"/>
              </a:spcBef>
              <a:spcAft>
                <a:spcPts val="0"/>
              </a:spcAft>
              <a:buNone/>
            </a:pPr>
            <a:r>
              <a:rPr lang="en"/>
              <a:t>Modified tool specific to screening shared in resource folder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2062e1c99_2_1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42062e1c99_2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42062e1c99_2_1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42062e1c99_2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liked the access we had to support- responsive</a:t>
            </a:r>
            <a:endParaRPr/>
          </a:p>
          <a:p>
            <a:pPr marL="0" lvl="0" indent="0" algn="l" rtl="0">
              <a:spcBef>
                <a:spcPts val="0"/>
              </a:spcBef>
              <a:spcAft>
                <a:spcPts val="0"/>
              </a:spcAft>
              <a:buNone/>
            </a:pPr>
            <a:r>
              <a:rPr lang="en"/>
              <a:t>Data was easy to interpret</a:t>
            </a:r>
            <a:endParaRPr/>
          </a:p>
          <a:p>
            <a:pPr marL="0" lvl="0" indent="0" algn="l" rtl="0">
              <a:spcBef>
                <a:spcPts val="0"/>
              </a:spcBef>
              <a:spcAft>
                <a:spcPts val="0"/>
              </a:spcAft>
              <a:buNone/>
            </a:pPr>
            <a:r>
              <a:rPr lang="en"/>
              <a:t>Data was represented in multiple ways</a:t>
            </a:r>
            <a:endParaRPr/>
          </a:p>
          <a:p>
            <a:pPr marL="0" lvl="0" indent="0" algn="l" rtl="0">
              <a:spcBef>
                <a:spcPts val="0"/>
              </a:spcBef>
              <a:spcAft>
                <a:spcPts val="0"/>
              </a:spcAft>
              <a:buNone/>
            </a:pPr>
            <a:r>
              <a:rPr lang="en"/>
              <a:t>Short time to administer</a:t>
            </a:r>
            <a:endParaRPr/>
          </a:p>
          <a:p>
            <a:pPr marL="0" lvl="0" indent="0" algn="l" rtl="0">
              <a:spcBef>
                <a:spcPts val="0"/>
              </a:spcBef>
              <a:spcAft>
                <a:spcPts val="0"/>
              </a:spcAft>
              <a:buNone/>
            </a:pPr>
            <a:r>
              <a:rPr lang="en"/>
              <a:t>Technology was compatible with our existing SIS</a:t>
            </a:r>
            <a:endParaRPr/>
          </a:p>
          <a:p>
            <a:pPr marL="0" lvl="0" indent="0" algn="l" rtl="0">
              <a:spcBef>
                <a:spcPts val="0"/>
              </a:spcBef>
              <a:spcAft>
                <a:spcPts val="0"/>
              </a:spcAft>
              <a:buNone/>
            </a:pPr>
            <a:r>
              <a:rPr lang="en"/>
              <a:t>Resources- sample letters, actual assessments were available</a:t>
            </a:r>
            <a:endParaRPr/>
          </a:p>
          <a:p>
            <a:pPr marL="0" lvl="0" indent="0" algn="l" rtl="0">
              <a:spcBef>
                <a:spcPts val="0"/>
              </a:spcBef>
              <a:spcAft>
                <a:spcPts val="0"/>
              </a:spcAft>
              <a:buNone/>
            </a:pPr>
            <a:r>
              <a:rPr lang="en"/>
              <a:t>Progress monitoring</a:t>
            </a:r>
            <a:endParaRPr/>
          </a:p>
          <a:p>
            <a:pPr marL="0" lvl="0" indent="0" algn="l" rtl="0">
              <a:spcBef>
                <a:spcPts val="0"/>
              </a:spcBef>
              <a:spcAft>
                <a:spcPts val="0"/>
              </a:spcAft>
              <a:buNone/>
            </a:pPr>
            <a:r>
              <a:rPr lang="en"/>
              <a:t>Looked at risk level and SEL indicators</a:t>
            </a:r>
            <a:endParaRPr/>
          </a:p>
          <a:p>
            <a:pPr marL="0" lvl="0" indent="0" algn="l" rtl="0">
              <a:spcBef>
                <a:spcPts val="0"/>
              </a:spcBef>
              <a:spcAft>
                <a:spcPts val="0"/>
              </a:spcAft>
              <a:buNone/>
            </a:pPr>
            <a:r>
              <a:rPr lang="en"/>
              <a:t>Does ask the critical question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42062e1c99_2_1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42062e1c99_2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42062e1c99_2_1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42062e1c99_2_1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Slow or small</a:t>
            </a:r>
            <a:endParaRPr/>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 b="1" u="sng"/>
              <a:t>When to Screen</a:t>
            </a:r>
            <a:endParaRPr b="1" u="sng"/>
          </a:p>
          <a:p>
            <a:pPr marL="0" lvl="0" indent="0" algn="l" rtl="0">
              <a:spcBef>
                <a:spcPts val="0"/>
              </a:spcBef>
              <a:spcAft>
                <a:spcPts val="0"/>
              </a:spcAft>
              <a:buNone/>
            </a:pPr>
            <a:r>
              <a:rPr lang="en"/>
              <a:t>Decide how many time points you will screen- Delaware regs say 3 times per yea</a:t>
            </a:r>
            <a:endParaRPr/>
          </a:p>
          <a:p>
            <a:pPr marL="0" lvl="0" indent="0" algn="l" rtl="0">
              <a:spcBef>
                <a:spcPts val="0"/>
              </a:spcBef>
              <a:spcAft>
                <a:spcPts val="0"/>
              </a:spcAft>
              <a:buNone/>
            </a:pPr>
            <a:endParaRPr/>
          </a:p>
          <a:p>
            <a:pPr marL="0" lvl="0" indent="0" algn="l" rtl="0">
              <a:spcBef>
                <a:spcPts val="0"/>
              </a:spcBef>
              <a:spcAft>
                <a:spcPts val="0"/>
              </a:spcAft>
              <a:buNone/>
            </a:pPr>
            <a:r>
              <a:rPr lang="en"/>
              <a:t>If screening at the beginning of the school year, you may want to wait until 4-6 weeks for students and teachers to readjust- DE regs say 4-6 weeks</a:t>
            </a:r>
            <a:endParaRPr/>
          </a:p>
          <a:p>
            <a:pPr marL="0" lvl="0" indent="0" algn="l" rtl="0">
              <a:spcBef>
                <a:spcPts val="0"/>
              </a:spcBef>
              <a:spcAft>
                <a:spcPts val="0"/>
              </a:spcAft>
              <a:buNone/>
            </a:pPr>
            <a:endParaRPr/>
          </a:p>
          <a:p>
            <a:pPr marL="0" lvl="0" indent="0" algn="l" rtl="0">
              <a:spcBef>
                <a:spcPts val="0"/>
              </a:spcBef>
              <a:spcAft>
                <a:spcPts val="0"/>
              </a:spcAft>
              <a:buNone/>
            </a:pPr>
            <a:r>
              <a:rPr lang="en"/>
              <a:t>Mid year and end of year screening can help to assess progress and capture changes that occur through the year</a:t>
            </a:r>
            <a:endParaRPr/>
          </a:p>
          <a:p>
            <a:pPr marL="0" lvl="0" indent="0" algn="l" rtl="0">
              <a:spcBef>
                <a:spcPts val="0"/>
              </a:spcBef>
              <a:spcAft>
                <a:spcPts val="0"/>
              </a:spcAft>
              <a:buNone/>
            </a:pPr>
            <a:endParaRPr/>
          </a:p>
          <a:p>
            <a:pPr marL="0" lvl="0" indent="0" algn="l" rtl="0">
              <a:spcBef>
                <a:spcPts val="0"/>
              </a:spcBef>
              <a:spcAft>
                <a:spcPts val="0"/>
              </a:spcAft>
              <a:buNone/>
            </a:pPr>
            <a:r>
              <a:rPr lang="en"/>
              <a:t>When conducting end of year screening, be mindful that students switch will leaving for summer which can present challenges for timely intervention.  Also, end of year data may not be valid for student when school starts in the fall</a:t>
            </a:r>
            <a:endParaRPr/>
          </a:p>
          <a:p>
            <a:pPr marL="0" lvl="0" indent="0" algn="l" rtl="0">
              <a:spcBef>
                <a:spcPts val="0"/>
              </a:spcBef>
              <a:spcAft>
                <a:spcPts val="0"/>
              </a:spcAft>
              <a:buNone/>
            </a:pPr>
            <a:endParaRPr/>
          </a:p>
          <a:p>
            <a:pPr marL="0" lvl="0" indent="0" algn="l" rtl="0">
              <a:spcBef>
                <a:spcPts val="0"/>
              </a:spcBef>
              <a:spcAft>
                <a:spcPts val="0"/>
              </a:spcAft>
              <a:buNone/>
            </a:pPr>
            <a:r>
              <a:rPr lang="en"/>
              <a:t>How will you ensure that data moves along with the student for longitudinal monitoring</a:t>
            </a:r>
            <a:endParaRPr/>
          </a:p>
          <a:p>
            <a:pPr marL="0" lvl="0" indent="0" algn="l" rtl="0">
              <a:spcBef>
                <a:spcPts val="0"/>
              </a:spcBef>
              <a:spcAft>
                <a:spcPts val="0"/>
              </a:spcAft>
              <a:buNone/>
            </a:pPr>
            <a:endParaRPr/>
          </a:p>
          <a:p>
            <a:pPr marL="0" lvl="0" indent="0" algn="l" rtl="0">
              <a:spcBef>
                <a:spcPts val="0"/>
              </a:spcBef>
              <a:spcAft>
                <a:spcPts val="0"/>
              </a:spcAft>
              <a:buNone/>
            </a:pPr>
            <a:r>
              <a:rPr lang="en"/>
              <a:t>Consult with teachers, admin and distinct calendar about best times to screen</a:t>
            </a:r>
            <a:endParaRPr/>
          </a:p>
          <a:p>
            <a:pPr marL="0" lvl="0" indent="0" algn="l" rtl="0">
              <a:spcBef>
                <a:spcPts val="0"/>
              </a:spcBef>
              <a:spcAft>
                <a:spcPts val="0"/>
              </a:spcAft>
              <a:buNone/>
            </a:pPr>
            <a:r>
              <a:rPr lang="en"/>
              <a:t>Consider non-instructional times like advisory periods, homeroom</a:t>
            </a:r>
            <a:endParaRPr/>
          </a:p>
          <a:p>
            <a:pPr marL="0" lvl="0" indent="0" algn="l" rtl="0">
              <a:spcBef>
                <a:spcPts val="0"/>
              </a:spcBef>
              <a:spcAft>
                <a:spcPts val="0"/>
              </a:spcAft>
              <a:buNone/>
            </a:pPr>
            <a:endParaRPr/>
          </a:p>
          <a:p>
            <a:pPr marL="0" lvl="0" indent="0" algn="l" rtl="0">
              <a:spcBef>
                <a:spcPts val="0"/>
              </a:spcBef>
              <a:spcAft>
                <a:spcPts val="0"/>
              </a:spcAft>
              <a:buNone/>
            </a:pPr>
            <a:r>
              <a:rPr lang="en" b="1" u="sng"/>
              <a:t>Who to Screen</a:t>
            </a: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
              <a:t>Screening students during important transition grade levels </a:t>
            </a:r>
            <a:endParaRPr/>
          </a:p>
          <a:p>
            <a:pPr marL="0" lvl="0" indent="0" algn="l" rtl="0">
              <a:spcBef>
                <a:spcPts val="0"/>
              </a:spcBef>
              <a:spcAft>
                <a:spcPts val="0"/>
              </a:spcAft>
              <a:buNone/>
            </a:pPr>
            <a:r>
              <a:rPr lang="en"/>
              <a:t>Targeting specific classes across grade levels that already present risk factors</a:t>
            </a:r>
            <a:endParaRPr/>
          </a:p>
          <a:p>
            <a:pPr marL="0" lvl="0" indent="0" algn="l" rtl="0">
              <a:spcBef>
                <a:spcPts val="0"/>
              </a:spcBef>
              <a:spcAft>
                <a:spcPts val="0"/>
              </a:spcAft>
              <a:buNone/>
            </a:pPr>
            <a:r>
              <a:rPr lang="en"/>
              <a:t>Teacher referral</a:t>
            </a:r>
            <a:endParaRPr/>
          </a:p>
          <a:p>
            <a:pPr marL="0" lvl="0" indent="0" algn="l" rtl="0">
              <a:spcBef>
                <a:spcPts val="0"/>
              </a:spcBef>
              <a:spcAft>
                <a:spcPts val="0"/>
              </a:spcAft>
              <a:buNone/>
            </a:pPr>
            <a:r>
              <a:rPr lang="en"/>
              <a:t>Pilot screening with select teachers</a:t>
            </a:r>
            <a:endParaRPr/>
          </a:p>
          <a:p>
            <a:pPr marL="0" lvl="0" indent="0" algn="l" rtl="0">
              <a:spcBef>
                <a:spcPts val="0"/>
              </a:spcBef>
              <a:spcAft>
                <a:spcPts val="0"/>
              </a:spcAft>
              <a:buNone/>
            </a:pPr>
            <a:r>
              <a:rPr lang="en"/>
              <a:t>Program/Intervention evaluation</a:t>
            </a:r>
            <a:endParaRPr/>
          </a:p>
          <a:p>
            <a:pPr marL="0" lvl="0" indent="0" algn="l" rtl="0">
              <a:spcBef>
                <a:spcPts val="0"/>
              </a:spcBef>
              <a:spcAft>
                <a:spcPts val="0"/>
              </a:spcAft>
              <a:buNone/>
            </a:pPr>
            <a:r>
              <a:rPr lang="en"/>
              <a:t>Infuse into existing screening opportunities (i.e. vision, dental, academic, school climate)</a:t>
            </a:r>
            <a:endParaRPr/>
          </a:p>
          <a:p>
            <a:pPr marL="0" lvl="0" indent="0" algn="l" rtl="0">
              <a:spcBef>
                <a:spcPts val="0"/>
              </a:spcBef>
              <a:spcAft>
                <a:spcPts val="0"/>
              </a:spcAft>
              <a:buNone/>
            </a:pPr>
            <a:endParaRPr b="1" u="sng"/>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42062e1c99_2_1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42062e1c99_2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who can provide the most relevant and valuable data to inform evidence based intervention</a:t>
            </a:r>
            <a:endParaRPr/>
          </a:p>
          <a:p>
            <a:pPr marL="0" lvl="0" indent="0" algn="l" rtl="0">
              <a:spcBef>
                <a:spcPts val="0"/>
              </a:spcBef>
              <a:spcAft>
                <a:spcPts val="0"/>
              </a:spcAft>
              <a:buNone/>
            </a:pPr>
            <a:endParaRPr/>
          </a:p>
          <a:p>
            <a:pPr marL="0" lvl="0" indent="0" algn="l" rtl="0">
              <a:spcBef>
                <a:spcPts val="0"/>
              </a:spcBef>
              <a:spcAft>
                <a:spcPts val="0"/>
              </a:spcAft>
              <a:buNone/>
            </a:pPr>
            <a:r>
              <a:rPr lang="en"/>
              <a:t>Student self support even in early grades can contribute to unique and valuable information that is distinct from teacher ratings</a:t>
            </a:r>
            <a:endParaRPr/>
          </a:p>
          <a:p>
            <a:pPr marL="0" lvl="0" indent="0" algn="l" rtl="0">
              <a:spcBef>
                <a:spcPts val="0"/>
              </a:spcBef>
              <a:spcAft>
                <a:spcPts val="0"/>
              </a:spcAft>
              <a:buNone/>
            </a:pPr>
            <a:endParaRPr/>
          </a:p>
          <a:p>
            <a:pPr marL="0" lvl="0" indent="0" algn="l" rtl="0">
              <a:spcBef>
                <a:spcPts val="0"/>
              </a:spcBef>
              <a:spcAft>
                <a:spcPts val="0"/>
              </a:spcAft>
              <a:buNone/>
            </a:pPr>
            <a:r>
              <a:rPr lang="en"/>
              <a:t>Teachers are most commonly used given their knowledge of normative student behavior and the extensive amount of time they spend with students. Teachers can provide valuable information regarding SEB functioning of the students (particularly K-5)</a:t>
            </a:r>
            <a:endParaRPr/>
          </a:p>
          <a:p>
            <a:pPr marL="0" lvl="0" indent="0" algn="l" rtl="0">
              <a:spcBef>
                <a:spcPts val="0"/>
              </a:spcBef>
              <a:spcAft>
                <a:spcPts val="0"/>
              </a:spcAft>
              <a:buNone/>
            </a:pPr>
            <a:endParaRPr/>
          </a:p>
          <a:p>
            <a:pPr marL="0" lvl="0" indent="0" algn="l" rtl="0">
              <a:spcBef>
                <a:spcPts val="0"/>
              </a:spcBef>
              <a:spcAft>
                <a:spcPts val="0"/>
              </a:spcAft>
              <a:buNone/>
            </a:pPr>
            <a:r>
              <a:rPr lang="en"/>
              <a:t>To increase accuracy and consistency of ratings amongst teachers, schools should provide pd and training to teacher prior to rating their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t>Parents also provide valuable insights into their own children’s seb functioning- particularly with younger children as parents can assess behaviors and emotions across various contexts and hae unique insight to values and norms outside of school . </a:t>
            </a:r>
            <a:endParaRPr/>
          </a:p>
          <a:p>
            <a:pPr marL="0" lvl="0" indent="0" algn="l" rtl="0">
              <a:spcBef>
                <a:spcPts val="0"/>
              </a:spcBef>
              <a:spcAft>
                <a:spcPts val="0"/>
              </a:spcAft>
              <a:buNone/>
            </a:pPr>
            <a:endParaRPr/>
          </a:p>
          <a:p>
            <a:pPr marL="0" lvl="0" indent="0" algn="l" rtl="0">
              <a:spcBef>
                <a:spcPts val="0"/>
              </a:spcBef>
              <a:spcAft>
                <a:spcPts val="0"/>
              </a:spcAft>
              <a:buNone/>
            </a:pPr>
            <a:r>
              <a:rPr lang="en"/>
              <a:t>As students get older they become more accurate informants of their own behavior and can reliably assess their own functioning.    Self report can provide valuable information to guide subsequent intervention planning and increase overall student engagement into the interventions system.  </a:t>
            </a:r>
            <a:endParaRPr/>
          </a:p>
          <a:p>
            <a:pPr marL="0" lvl="0" indent="0" algn="l" rtl="0">
              <a:spcBef>
                <a:spcPts val="0"/>
              </a:spcBef>
              <a:spcAft>
                <a:spcPts val="0"/>
              </a:spcAft>
              <a:buNone/>
            </a:pPr>
            <a:endParaRPr/>
          </a:p>
          <a:p>
            <a:pPr marL="0" lvl="0" indent="0" algn="l" rtl="0">
              <a:spcBef>
                <a:spcPts val="0"/>
              </a:spcBef>
              <a:spcAft>
                <a:spcPts val="0"/>
              </a:spcAft>
              <a:buNone/>
            </a:pPr>
            <a:r>
              <a:rPr lang="en"/>
              <a:t>Anxiety or depression may be easier or student to rate given the largely internalized nature of their concerns.  </a:t>
            </a:r>
            <a:endParaRPr/>
          </a:p>
          <a:p>
            <a:pPr marL="0" lvl="0" indent="0" algn="l" rtl="0">
              <a:spcBef>
                <a:spcPts val="0"/>
              </a:spcBef>
              <a:spcAft>
                <a:spcPts val="0"/>
              </a:spcAft>
              <a:buNone/>
            </a:pPr>
            <a:endParaRPr/>
          </a:p>
          <a:p>
            <a:pPr marL="0" lvl="0" indent="0" algn="l" rtl="0">
              <a:spcBef>
                <a:spcPts val="0"/>
              </a:spcBef>
              <a:spcAft>
                <a:spcPts val="0"/>
              </a:spcAft>
              <a:buNone/>
            </a:pPr>
            <a:r>
              <a:rPr lang="en"/>
              <a:t>Self report data at the secondary level may be an important consideration given the increased prevalence of seb concerns in middle and high school </a:t>
            </a:r>
            <a:endParaRPr/>
          </a:p>
          <a:p>
            <a:pPr marL="0" lvl="0" indent="0" algn="l" rtl="0">
              <a:spcBef>
                <a:spcPts val="0"/>
              </a:spcBef>
              <a:spcAft>
                <a:spcPts val="0"/>
              </a:spcAft>
              <a:buNone/>
            </a:pPr>
            <a:endParaRPr/>
          </a:p>
          <a:p>
            <a:pPr marL="0" lvl="0" indent="0" algn="l" rtl="0">
              <a:spcBef>
                <a:spcPts val="0"/>
              </a:spcBef>
              <a:spcAft>
                <a:spcPts val="0"/>
              </a:spcAft>
              <a:buNone/>
            </a:pPr>
            <a:r>
              <a:rPr lang="en"/>
              <a:t>Important to provide family and youth voice and staff input to informe implementation of a seb support system.  </a:t>
            </a:r>
            <a:endParaRPr/>
          </a:p>
          <a:p>
            <a:pPr marL="0" lvl="0" indent="0" algn="l" rtl="0">
              <a:spcBef>
                <a:spcPts val="0"/>
              </a:spcBef>
              <a:spcAft>
                <a:spcPts val="0"/>
              </a:spcAft>
              <a:buNone/>
            </a:pPr>
            <a:endParaRPr/>
          </a:p>
          <a:p>
            <a:pPr marL="457200" lvl="0" indent="-342900" algn="l" rtl="0">
              <a:lnSpc>
                <a:spcPct val="115000"/>
              </a:lnSpc>
              <a:spcBef>
                <a:spcPts val="600"/>
              </a:spcBef>
              <a:spcAft>
                <a:spcPts val="0"/>
              </a:spcAft>
              <a:buClr>
                <a:srgbClr val="33CCFF"/>
              </a:buClr>
              <a:buSzPts val="1800"/>
              <a:buFont typeface="Pontano Sans"/>
              <a:buChar char="➝"/>
            </a:pPr>
            <a:r>
              <a:rPr lang="en" sz="1800">
                <a:solidFill>
                  <a:srgbClr val="162D5A"/>
                </a:solidFill>
                <a:latin typeface="Pontano Sans"/>
                <a:ea typeface="Pontano Sans"/>
                <a:cs typeface="Pontano Sans"/>
                <a:sym typeface="Pontano Sans"/>
              </a:rPr>
              <a:t>Determine who will complete screener (student, caregiver, teacher)</a:t>
            </a:r>
            <a:endParaRPr sz="1800">
              <a:solidFill>
                <a:srgbClr val="162D5A"/>
              </a:solidFill>
              <a:latin typeface="Pontano Sans"/>
              <a:ea typeface="Pontano Sans"/>
              <a:cs typeface="Pontano Sans"/>
              <a:sym typeface="Pontano Sans"/>
            </a:endParaRPr>
          </a:p>
          <a:p>
            <a:pPr marL="457200" lvl="0" indent="-342900" algn="l" rtl="0">
              <a:lnSpc>
                <a:spcPct val="115000"/>
              </a:lnSpc>
              <a:spcBef>
                <a:spcPts val="0"/>
              </a:spcBef>
              <a:spcAft>
                <a:spcPts val="0"/>
              </a:spcAft>
              <a:buClr>
                <a:srgbClr val="33CCFF"/>
              </a:buClr>
              <a:buSzPts val="1800"/>
              <a:buFont typeface="Pontano Sans"/>
              <a:buChar char="➝"/>
            </a:pPr>
            <a:r>
              <a:rPr lang="en" sz="1800">
                <a:solidFill>
                  <a:srgbClr val="162D5A"/>
                </a:solidFill>
                <a:latin typeface="Pontano Sans"/>
                <a:ea typeface="Pontano Sans"/>
                <a:cs typeface="Pontano Sans"/>
                <a:sym typeface="Pontano Sans"/>
              </a:rPr>
              <a:t>Determine who will have access to the data</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42062e1c99_2_1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42062e1c99_2_1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assent is the willing agreement of a student to participate in an activity for which the purpose and process has been explained and any alternatives have been discussed..  </a:t>
            </a:r>
            <a:endParaRPr/>
          </a:p>
          <a:p>
            <a:pPr marL="0" lvl="0" indent="0" algn="l" rtl="0">
              <a:spcBef>
                <a:spcPts val="0"/>
              </a:spcBef>
              <a:spcAft>
                <a:spcPts val="0"/>
              </a:spcAft>
              <a:buNone/>
            </a:pPr>
            <a:endParaRPr/>
          </a:p>
          <a:p>
            <a:pPr marL="457200" lvl="0" indent="-317500" algn="l" rtl="0">
              <a:lnSpc>
                <a:spcPct val="90000"/>
              </a:lnSpc>
              <a:spcBef>
                <a:spcPts val="800"/>
              </a:spcBef>
              <a:spcAft>
                <a:spcPts val="0"/>
              </a:spcAft>
              <a:buClr>
                <a:srgbClr val="162D5A"/>
              </a:buClr>
              <a:buSzPts val="1400"/>
              <a:buFont typeface="Pontano Sans"/>
              <a:buChar char="➝"/>
            </a:pPr>
            <a:r>
              <a:rPr lang="en" sz="1800">
                <a:solidFill>
                  <a:srgbClr val="162D5A"/>
                </a:solidFill>
                <a:latin typeface="Pontano Sans"/>
                <a:ea typeface="Pontano Sans"/>
                <a:cs typeface="Pontano Sans"/>
                <a:sym typeface="Pontano Sans"/>
              </a:rPr>
              <a:t>Provide student voice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42062e1c99_2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42062e1c99_2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Screening teams must consider if they have the proper consents that explain how the data would be stored, who would have access, and how it would be used to include it in the data system.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42062e1c99_2_1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42062e1c99_2_1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95959"/>
                </a:solidFill>
              </a:rPr>
              <a:t>After conducting the pilot, teams should meet to reflect upon the process and solicit feedback from staff, students and parents involved in the screening process</a:t>
            </a:r>
            <a:endParaRPr>
              <a:solidFill>
                <a:srgbClr val="595959"/>
              </a:solidFill>
            </a:endParaRPr>
          </a:p>
          <a:p>
            <a:pPr marL="0" lvl="0" indent="0" algn="l" rtl="0">
              <a:spcBef>
                <a:spcPts val="1200"/>
              </a:spcBef>
              <a:spcAft>
                <a:spcPts val="0"/>
              </a:spcAft>
              <a:buNone/>
            </a:pPr>
            <a:r>
              <a:rPr lang="en"/>
              <a:t>Develop a reasonable timeline of actions beginning with planned data review- administering the screener.  Discuss grows and glows, identify things that went well, any concerns and things to improve process as well.  Identify who will be responsible for share data from screening, how will data be used and response to any critical alerts that were ascertained in screening process.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18153cccf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418153ccc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Christina </a:t>
            </a:r>
            <a:endParaRPr/>
          </a:p>
          <a:p>
            <a:pPr marL="0" lvl="0" indent="0" algn="l" rtl="0">
              <a:spcBef>
                <a:spcPts val="0"/>
              </a:spcBef>
              <a:spcAft>
                <a:spcPts val="0"/>
              </a:spcAft>
              <a:buNone/>
            </a:pPr>
            <a:endParaRPr/>
          </a:p>
          <a:p>
            <a:pPr marL="0" lvl="0" indent="0" algn="l" rtl="0">
              <a:spcBef>
                <a:spcPts val="0"/>
              </a:spcBef>
              <a:spcAft>
                <a:spcPts val="0"/>
              </a:spcAft>
              <a:buNone/>
            </a:pPr>
            <a:r>
              <a:rPr lang="en"/>
              <a:t>https://www.delawarepbs.org/2023-social-emotional-and-behavioral-wellbeing-conference/</a:t>
            </a:r>
            <a:endParaRPr/>
          </a:p>
          <a:p>
            <a:pPr marL="0" lvl="0" indent="0" algn="l" rtl="0">
              <a:spcBef>
                <a:spcPts val="0"/>
              </a:spcBef>
              <a:spcAft>
                <a:spcPts val="0"/>
              </a:spcAft>
              <a:buNone/>
            </a:pPr>
            <a:r>
              <a:rPr lang="en"/>
              <a:t>Niki to add information for participants to access materials from session.  </a:t>
            </a:r>
            <a:endParaRPr/>
          </a:p>
          <a:p>
            <a:pPr marL="0" lvl="0" indent="0" algn="l" rtl="0">
              <a:spcBef>
                <a:spcPts val="0"/>
              </a:spcBef>
              <a:spcAft>
                <a:spcPts val="0"/>
              </a:spcAft>
              <a:buNone/>
            </a:pPr>
            <a:endParaRPr/>
          </a:p>
          <a:p>
            <a:pPr marL="0" lvl="0" indent="0" algn="l" rtl="0">
              <a:spcBef>
                <a:spcPts val="0"/>
              </a:spcBef>
              <a:spcAft>
                <a:spcPts val="0"/>
              </a:spcAft>
              <a:buNone/>
            </a:pPr>
            <a:r>
              <a:rPr lang="en"/>
              <a:t>Colonial materials:</a:t>
            </a:r>
            <a:endParaRPr/>
          </a:p>
          <a:p>
            <a:pPr marL="0" lvl="0" indent="0" algn="l" rtl="0">
              <a:spcBef>
                <a:spcPts val="0"/>
              </a:spcBef>
              <a:spcAft>
                <a:spcPts val="0"/>
              </a:spcAft>
              <a:buNone/>
            </a:pPr>
            <a:r>
              <a:rPr lang="en"/>
              <a:t>Tier 1 problem solving template: </a:t>
            </a:r>
            <a:r>
              <a:rPr lang="en" u="sng">
                <a:solidFill>
                  <a:schemeClr val="hlink"/>
                </a:solidFill>
                <a:hlinkClick r:id="rId3"/>
              </a:rPr>
              <a:t>https://docs.google.com/document/d/17sJM-4fMKasZ6WNaGUFEqMA-hWSrjuiY/copy</a:t>
            </a:r>
            <a:endParaRPr/>
          </a:p>
          <a:p>
            <a:pPr marL="0" lvl="0" indent="0" algn="l" rtl="0">
              <a:spcBef>
                <a:spcPts val="0"/>
              </a:spcBef>
              <a:spcAft>
                <a:spcPts val="0"/>
              </a:spcAft>
              <a:buNone/>
            </a:pPr>
            <a:r>
              <a:rPr lang="en"/>
              <a:t>Tier 2 intervention map template: </a:t>
            </a:r>
            <a:r>
              <a:rPr lang="en" u="sng">
                <a:solidFill>
                  <a:schemeClr val="hlink"/>
                </a:solidFill>
                <a:hlinkClick r:id="rId4"/>
              </a:rPr>
              <a:t>https://docs.google.com/spreadsheets/d/1bcZOEbVA_QhXCksl_j9GQ-ADZZWFMqwXGWYUZjLeL2Q/copy</a:t>
            </a:r>
            <a:endParaRPr/>
          </a:p>
          <a:p>
            <a:pPr marL="0" lvl="0" indent="0" algn="l" rtl="0">
              <a:spcBef>
                <a:spcPts val="0"/>
              </a:spcBef>
              <a:spcAft>
                <a:spcPts val="0"/>
              </a:spcAft>
              <a:buNone/>
            </a:pPr>
            <a:r>
              <a:rPr lang="en"/>
              <a:t>Universal Screening Coordinator roles and responsibilities: </a:t>
            </a:r>
            <a:r>
              <a:rPr lang="en" u="sng">
                <a:solidFill>
                  <a:schemeClr val="hlink"/>
                </a:solidFill>
                <a:hlinkClick r:id="rId5"/>
              </a:rPr>
              <a:t>https://docs.google.com/document/d/1iv0aDYIVLkwJwcxMpv65uUMHadFgEFK1/copy</a:t>
            </a:r>
            <a:endParaRPr/>
          </a:p>
          <a:p>
            <a:pPr marL="0" lvl="0" indent="0" algn="l" rtl="0">
              <a:spcBef>
                <a:spcPts val="0"/>
              </a:spcBef>
              <a:spcAft>
                <a:spcPts val="0"/>
              </a:spcAft>
              <a:buNone/>
            </a:pPr>
            <a:r>
              <a:rPr lang="en"/>
              <a:t>Book: Conducting Behavioral and Social-Emotional Assessments in MTSS: </a:t>
            </a:r>
            <a:r>
              <a:rPr lang="en" u="sng">
                <a:solidFill>
                  <a:schemeClr val="hlink"/>
                </a:solidFill>
                <a:hlinkClick r:id="rId6"/>
              </a:rPr>
              <a:t>https://www.taylorfrancis.com/books/edit/10.4324/9780429355790/conducting-behavioral-social-emotional-assessments-mtss-nathaniel-von-der-embse-stephen-kilgus-katie-eklund</a:t>
            </a:r>
            <a:endParaRPr/>
          </a:p>
          <a:p>
            <a:pPr marL="0" lvl="0" indent="0" algn="l" rtl="0">
              <a:spcBef>
                <a:spcPts val="0"/>
              </a:spcBef>
              <a:spcAft>
                <a:spcPts val="0"/>
              </a:spcAft>
              <a:buNone/>
            </a:pPr>
            <a:endParaRPr/>
          </a:p>
          <a:p>
            <a:pPr marL="0" lvl="0" indent="0" algn="l" rtl="0">
              <a:spcBef>
                <a:spcPts val="0"/>
              </a:spcBef>
              <a:spcAft>
                <a:spcPts val="0"/>
              </a:spcAft>
              <a:buNone/>
            </a:pPr>
            <a:r>
              <a:rPr lang="en"/>
              <a:t>Capital Materials:</a:t>
            </a:r>
            <a:endParaRPr/>
          </a:p>
          <a:p>
            <a:pPr marL="0" lvl="0" indent="0" algn="l" rtl="0">
              <a:spcBef>
                <a:spcPts val="0"/>
              </a:spcBef>
              <a:spcAft>
                <a:spcPts val="0"/>
              </a:spcAft>
              <a:buNone/>
            </a:pPr>
            <a:r>
              <a:rPr lang="en" u="sng">
                <a:solidFill>
                  <a:schemeClr val="hlink"/>
                </a:solidFill>
                <a:hlinkClick r:id="rId7"/>
              </a:rPr>
              <a:t>Taxonomy of Intervention Intensity</a:t>
            </a:r>
            <a:endParaRPr/>
          </a:p>
          <a:p>
            <a:pPr marL="0" lvl="0" indent="0" algn="l" rtl="0">
              <a:spcBef>
                <a:spcPts val="0"/>
              </a:spcBef>
              <a:spcAft>
                <a:spcPts val="0"/>
              </a:spcAft>
              <a:buNone/>
            </a:pPr>
            <a:r>
              <a:rPr lang="en" u="sng">
                <a:solidFill>
                  <a:schemeClr val="hlink"/>
                </a:solidFill>
                <a:hlinkClick r:id="rId8"/>
              </a:rPr>
              <a:t>Relationship Mapping:  Making Caring Common</a:t>
            </a:r>
            <a:endParaRPr/>
          </a:p>
          <a:p>
            <a:pPr marL="0" lvl="0" indent="0" algn="l" rtl="0">
              <a:spcBef>
                <a:spcPts val="0"/>
              </a:spcBef>
              <a:spcAft>
                <a:spcPts val="0"/>
              </a:spcAft>
              <a:buNone/>
            </a:pPr>
            <a:r>
              <a:rPr lang="en" u="sng">
                <a:solidFill>
                  <a:schemeClr val="hlink"/>
                </a:solidFill>
                <a:hlinkClick r:id="rId9"/>
              </a:rPr>
              <a:t>Capital School District Relationship Mapping </a:t>
            </a:r>
            <a:endParaRPr/>
          </a:p>
          <a:p>
            <a:pPr marL="0" lvl="0" indent="0" algn="l" rtl="0">
              <a:spcBef>
                <a:spcPts val="0"/>
              </a:spcBef>
              <a:spcAft>
                <a:spcPts val="0"/>
              </a:spcAft>
              <a:buNone/>
            </a:pPr>
            <a:r>
              <a:rPr lang="en" u="sng">
                <a:solidFill>
                  <a:schemeClr val="hlink"/>
                </a:solidFill>
                <a:hlinkClick r:id="rId10"/>
              </a:rPr>
              <a:t>Capital School District Tiered Interventions</a:t>
            </a:r>
            <a:endParaRPr/>
          </a:p>
          <a:p>
            <a:pPr marL="0" lvl="0" indent="0" algn="l" rtl="0">
              <a:spcBef>
                <a:spcPts val="0"/>
              </a:spcBef>
              <a:spcAft>
                <a:spcPts val="0"/>
              </a:spcAft>
              <a:buNone/>
            </a:pPr>
            <a:r>
              <a:rPr lang="en"/>
              <a:t>Universal Screening Hexagon Tool (Niki)</a:t>
            </a:r>
            <a:endParaRPr/>
          </a:p>
          <a:p>
            <a:pPr marL="0" lvl="0" indent="0" algn="l" rtl="0">
              <a:spcBef>
                <a:spcPts val="0"/>
              </a:spcBef>
              <a:spcAft>
                <a:spcPts val="0"/>
              </a:spcAft>
              <a:buNone/>
            </a:pPr>
            <a:r>
              <a:rPr lang="en" u="sng">
                <a:solidFill>
                  <a:schemeClr val="hlink"/>
                </a:solidFill>
                <a:hlinkClick r:id="rId11"/>
              </a:rPr>
              <a:t>SHAPE Screening Guide</a:t>
            </a:r>
            <a:endParaRPr/>
          </a:p>
          <a:p>
            <a:pPr marL="0" lvl="0" indent="0" algn="l" rtl="0">
              <a:spcBef>
                <a:spcPts val="0"/>
              </a:spcBef>
              <a:spcAft>
                <a:spcPts val="0"/>
              </a:spcAft>
              <a:buNone/>
            </a:pPr>
            <a:r>
              <a:rPr lang="en" u="sng">
                <a:solidFill>
                  <a:schemeClr val="hlink"/>
                </a:solidFill>
                <a:hlinkClick r:id="rId12"/>
              </a:rPr>
              <a:t>School Mental Health Collaborative:  Best Practices in Mental Health Screening</a:t>
            </a:r>
            <a:endParaRPr/>
          </a:p>
          <a:p>
            <a:pPr marL="0" lvl="0" indent="0" algn="l" rtl="0">
              <a:spcBef>
                <a:spcPts val="0"/>
              </a:spcBef>
              <a:spcAft>
                <a:spcPts val="0"/>
              </a:spcAft>
              <a:buNone/>
            </a:pPr>
            <a:r>
              <a:rPr lang="en" u="sng">
                <a:solidFill>
                  <a:schemeClr val="hlink"/>
                </a:solidFill>
                <a:hlinkClick r:id="rId13"/>
              </a:rPr>
              <a:t>Screening for Behavioral Risk in Schools</a:t>
            </a: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42062e1c99_2_1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42062e1c99_2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42062e1c99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42062e1c9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42062e1c99_2_14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42062e1c99_2_1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After the pilot, gather feedback, troubleshoot, and assess feasibility for screening the whole school.  Ensure that data is reliable and aligned youth with identified need to appropriate intervention.  Discuss the possibility of scaling up target group to entire school. Is there enough resources to meet needs of the entire population?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42062e1c99_2_1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42062e1c99_2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Develop a reasonable timeline of of actions beginning with planned data review- typically within 2 weeks of administering the screener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42062e1c99_2_156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42062e1c99_2_1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42062e1c99_2_1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42062e1c99_2_1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Asked participating staff to complete feedback survey about their experience with administering the survey- what went well, what was challenging?  What recommendations do they have for future administrations of the survey?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Sat with the screening teachers and reflected upon the process at a PD day and go additional grows and glows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Provided students with a survey asking about their experience, if the questions were easy to understand, if they knew what screening was, and why they were being screened. (this helped with future training for students- we found that we needed to define some of the terms within the screener)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Identify PD needs for staff- increased pd on the tool itself (critical question, affirmative vs negative questions)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Met with students individually and in small groups to ask about their experience and to answer any questions they had.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42062e1c99_2_158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42062e1c99_2_1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 them how to interpret and utilize data- data to be used for Tier I planning (SEL curriculum, PBIS) , teacher PD needs (relationship building, classroom management</a:t>
            </a:r>
            <a:endParaRPr/>
          </a:p>
          <a:p>
            <a:pPr marL="0" lvl="0" indent="0" algn="l" rtl="0">
              <a:spcBef>
                <a:spcPts val="0"/>
              </a:spcBef>
              <a:spcAft>
                <a:spcPts val="0"/>
              </a:spcAft>
              <a:buNone/>
            </a:pPr>
            <a:endParaRPr/>
          </a:p>
          <a:p>
            <a:pPr marL="0" lvl="0" indent="0" algn="l" rtl="0">
              <a:spcBef>
                <a:spcPts val="0"/>
              </a:spcBef>
              <a:spcAft>
                <a:spcPts val="0"/>
              </a:spcAft>
              <a:buNone/>
            </a:pPr>
            <a:r>
              <a:rPr lang="en"/>
              <a:t>Families- letter with outcome of screener (Tier I)</a:t>
            </a:r>
            <a:endParaRPr/>
          </a:p>
          <a:p>
            <a:pPr marL="0" lvl="0" indent="0" algn="l" rtl="0">
              <a:spcBef>
                <a:spcPts val="0"/>
              </a:spcBef>
              <a:spcAft>
                <a:spcPts val="0"/>
              </a:spcAft>
              <a:buNone/>
            </a:pPr>
            <a:r>
              <a:rPr lang="en"/>
              <a:t>Tier II and III-  Tier II contacted families to invite students to participate in tier II interventions; Tier III- contacted individual families about school based mental health and community interventions (Project AWARE)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42062e1c99_2_1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42062e1c99_2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Families- letter with outcome of screener (Tier I)</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Tier II and III-  Tier II contacted families to invite students to participate in tier II interventions; Tier III- contacted individual families about school based mental health and community interventions (Project AWARE)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42062e1c99_2_1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42062e1c99_2_1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42062e1c99_3_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42062e1c99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MTSS resources housed here, including SEB Screening</a:t>
            </a:r>
            <a:endParaRPr/>
          </a:p>
          <a:p>
            <a:pPr marL="0" lvl="0" indent="0" algn="l" rtl="0">
              <a:spcBef>
                <a:spcPts val="0"/>
              </a:spcBef>
              <a:spcAft>
                <a:spcPts val="0"/>
              </a:spcAft>
              <a:buNone/>
            </a:pPr>
            <a:endParaRPr/>
          </a:p>
          <a:p>
            <a:pPr marL="0" lvl="0" indent="0" algn="l" rtl="0">
              <a:spcBef>
                <a:spcPts val="0"/>
              </a:spcBef>
              <a:spcAft>
                <a:spcPts val="0"/>
              </a:spcAft>
              <a:buNone/>
            </a:pPr>
            <a:r>
              <a:rPr lang="en"/>
              <a:t>Other resources within the playbook:</a:t>
            </a:r>
            <a:endParaRPr/>
          </a:p>
          <a:p>
            <a:pPr marL="0" lvl="0" indent="0" algn="l" rtl="0">
              <a:spcBef>
                <a:spcPts val="0"/>
              </a:spcBef>
              <a:spcAft>
                <a:spcPts val="0"/>
              </a:spcAft>
              <a:buNone/>
            </a:pPr>
            <a:endParaRPr/>
          </a:p>
          <a:p>
            <a:pPr marL="0" lvl="0" indent="0" algn="l" rtl="0">
              <a:spcBef>
                <a:spcPts val="0"/>
              </a:spcBef>
              <a:spcAft>
                <a:spcPts val="0"/>
              </a:spcAft>
              <a:buNone/>
            </a:pPr>
            <a:r>
              <a:rPr lang="en"/>
              <a:t>Evidence Based Interventions</a:t>
            </a:r>
            <a:endParaRPr/>
          </a:p>
          <a:p>
            <a:pPr marL="0" lvl="0" indent="0" algn="l" rtl="0">
              <a:spcBef>
                <a:spcPts val="0"/>
              </a:spcBef>
              <a:spcAft>
                <a:spcPts val="0"/>
              </a:spcAft>
              <a:buNone/>
            </a:pPr>
            <a:r>
              <a:rPr lang="en"/>
              <a:t>Evaluation Tools</a:t>
            </a:r>
            <a:endParaRPr/>
          </a:p>
          <a:p>
            <a:pPr marL="0" lvl="0" indent="0" algn="l" rtl="0">
              <a:spcBef>
                <a:spcPts val="0"/>
              </a:spcBef>
              <a:spcAft>
                <a:spcPts val="0"/>
              </a:spcAft>
              <a:buNone/>
            </a:pPr>
            <a:r>
              <a:rPr lang="en"/>
              <a:t>Agenda Templates</a:t>
            </a:r>
            <a:endParaRPr/>
          </a:p>
          <a:p>
            <a:pPr marL="0" lvl="0" indent="0" algn="l" rtl="0">
              <a:spcBef>
                <a:spcPts val="0"/>
              </a:spcBef>
              <a:spcAft>
                <a:spcPts val="0"/>
              </a:spcAft>
              <a:buNone/>
            </a:pPr>
            <a:r>
              <a:rPr lang="en"/>
              <a:t>Progress Monitoring Tools (Tier II)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e272695ed1_2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e272695ed1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Sonia</a:t>
            </a:r>
            <a:endParaRPr/>
          </a:p>
          <a:p>
            <a:pPr marL="0" lvl="0" indent="0" algn="l" rtl="0">
              <a:spcBef>
                <a:spcPts val="0"/>
              </a:spcBef>
              <a:spcAft>
                <a:spcPts val="0"/>
              </a:spcAft>
              <a:buNone/>
            </a:pPr>
            <a:endParaRPr/>
          </a:p>
          <a:p>
            <a:pPr marL="0" lvl="0" indent="0" algn="l" rtl="0">
              <a:spcBef>
                <a:spcPts val="0"/>
              </a:spcBef>
              <a:spcAft>
                <a:spcPts val="0"/>
              </a:spcAft>
              <a:buNone/>
            </a:pPr>
            <a:r>
              <a:rPr lang="en"/>
              <a:t>DE-PBS supports the MTSS TA through the grant to partner LEAs</a:t>
            </a:r>
            <a:endParaRPr/>
          </a:p>
          <a:p>
            <a:pPr marL="0" lvl="0" indent="0" algn="l" rtl="0">
              <a:spcBef>
                <a:spcPts val="0"/>
              </a:spcBef>
              <a:spcAft>
                <a:spcPts val="0"/>
              </a:spcAft>
              <a:buNone/>
            </a:pPr>
            <a:endParaRPr/>
          </a:p>
          <a:p>
            <a:pPr marL="0" lvl="0" indent="0" algn="l" rtl="0">
              <a:spcBef>
                <a:spcPts val="0"/>
              </a:spcBef>
              <a:spcAft>
                <a:spcPts val="0"/>
              </a:spcAft>
              <a:buNone/>
            </a:pPr>
            <a:r>
              <a:rPr lang="en"/>
              <a:t>In effect Fall 2019</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42062e1c99_2_1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42062e1c99_2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400">
                <a:solidFill>
                  <a:srgbClr val="595959"/>
                </a:solidFill>
              </a:rPr>
              <a:t>Aligning screening results with appropriate interventions to ensure youth are matched with interventions.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42062e1c99_2_15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42062e1c99_2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 group- and potentially student level results with key stakeholders in a timely manner. Determine who is responsible for communicating the results of screening with various stakeholders.  Strategy to engage parents that most likely will occur if youth identifies with concerns that warrant an aligned intervention.</a:t>
            </a:r>
            <a:endParaRPr/>
          </a:p>
          <a:p>
            <a:pPr marL="0" lvl="0" indent="0" algn="l" rtl="0">
              <a:spcBef>
                <a:spcPts val="0"/>
              </a:spcBef>
              <a:spcAft>
                <a:spcPts val="0"/>
              </a:spcAft>
              <a:buNone/>
            </a:pPr>
            <a:endParaRPr/>
          </a:p>
          <a:p>
            <a:pPr marL="0" lvl="0" indent="0" algn="l" rtl="0">
              <a:spcBef>
                <a:spcPts val="0"/>
              </a:spcBef>
              <a:spcAft>
                <a:spcPts val="0"/>
              </a:spcAft>
              <a:buNone/>
            </a:pPr>
            <a:r>
              <a:rPr lang="en"/>
              <a:t>May include parents, teachers, students and/or district leaders </a:t>
            </a:r>
            <a:endParaRPr/>
          </a:p>
          <a:p>
            <a:pPr marL="0" lvl="0" indent="0" algn="l" rtl="0">
              <a:spcBef>
                <a:spcPts val="0"/>
              </a:spcBef>
              <a:spcAft>
                <a:spcPts val="0"/>
              </a:spcAft>
              <a:buNone/>
            </a:pPr>
            <a:r>
              <a:rPr lang="en"/>
              <a:t>Aggregate results across groups of students (i.e. grade level, school, demographic characteristics) can be shared with all schools taff, relevant district administrators, parent associations, and in newsletters to let stukjolder know how SEB screening is informing interventions and supports to improve student outcomes.  </a:t>
            </a:r>
            <a:endParaRPr/>
          </a:p>
          <a:p>
            <a:pPr marL="0" lvl="0" indent="0" algn="l" rtl="0">
              <a:spcBef>
                <a:spcPts val="0"/>
              </a:spcBef>
              <a:spcAft>
                <a:spcPts val="0"/>
              </a:spcAft>
              <a:buNone/>
            </a:pPr>
            <a:endParaRPr/>
          </a:p>
          <a:p>
            <a:pPr marL="0" lvl="0" indent="0" algn="l" rtl="0">
              <a:spcBef>
                <a:spcPts val="0"/>
              </a:spcBef>
              <a:spcAft>
                <a:spcPts val="0"/>
              </a:spcAft>
              <a:buNone/>
            </a:pPr>
            <a:r>
              <a:rPr lang="en"/>
              <a:t>Results can be compared to current and previous SEB screening data or other data sources to demonstrate potential changes over time.  </a:t>
            </a:r>
            <a:endParaRPr/>
          </a:p>
          <a:p>
            <a:pPr marL="0" lvl="0" indent="0" algn="l" rtl="0">
              <a:spcBef>
                <a:spcPts val="0"/>
              </a:spcBef>
              <a:spcAft>
                <a:spcPts val="0"/>
              </a:spcAft>
              <a:buNone/>
            </a:pPr>
            <a:endParaRPr/>
          </a:p>
          <a:p>
            <a:pPr marL="0" lvl="0" indent="0" algn="l" rtl="0">
              <a:spcBef>
                <a:spcPts val="0"/>
              </a:spcBef>
              <a:spcAft>
                <a:spcPts val="0"/>
              </a:spcAft>
              <a:buNone/>
            </a:pPr>
            <a:r>
              <a:rPr lang="en"/>
              <a:t>Sharing results can help school sand district leverag student, parent and community support, as well as funding opportunities for securing additional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School teams may need to exhibit caution when presenting data to stakeholders not familiar with seb screening to prevent misinterpretation of results (eg. diagnosis based upon screening at-risk</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42062e1c99_2_15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42062e1c99_2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e272695e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e272695e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Christina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e272695ed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e272695ed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Aligned to DE-MTSS regulations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419fe833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419fe833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 you select depends on the need of your district! We selected mySAEBRS because we wanted more information on student voice, as well as information regarding academic engagement.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e272695ed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e272695ed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Learned from high school pilot: this is a big undertaking, takes a lot of training and time to support implementation</a:t>
            </a:r>
            <a:endParaRPr/>
          </a:p>
          <a:p>
            <a:pPr marL="0" lvl="0" indent="0" algn="l" rtl="0">
              <a:spcBef>
                <a:spcPts val="0"/>
              </a:spcBef>
              <a:spcAft>
                <a:spcPts val="0"/>
              </a:spcAft>
              <a:buNone/>
            </a:pPr>
            <a:r>
              <a:rPr lang="en"/>
              <a:t>Does this get coordinated by someone in the building (added to their job description)? School psych shortage…ultimately developed a universal screening coordinator position, which provided us with many different perspectives: group is comprised of school psychologists, school counselors, therapists, a teacher, a math coach, special education coordinators, special education coach, RP coach</a:t>
            </a:r>
            <a:endParaRPr/>
          </a:p>
          <a:p>
            <a:pPr marL="0" lvl="0" indent="0" algn="l" rtl="0">
              <a:spcBef>
                <a:spcPts val="0"/>
              </a:spcBef>
              <a:spcAft>
                <a:spcPts val="0"/>
              </a:spcAft>
              <a:buNone/>
            </a:pPr>
            <a:r>
              <a:rPr lang="en"/>
              <a:t>Proposed a monthly PLC for all screening coordinators; utilized our gap analysis data to select pilot grades: 3rd and 6th</a:t>
            </a:r>
            <a:endParaRPr/>
          </a:p>
          <a:p>
            <a:pPr marL="0" lvl="0" indent="0" algn="l" rtl="0">
              <a:spcBef>
                <a:spcPts val="0"/>
              </a:spcBef>
              <a:spcAft>
                <a:spcPts val="0"/>
              </a:spcAft>
              <a:buNone/>
            </a:pPr>
            <a:r>
              <a:rPr lang="en"/>
              <a:t>Data indicated that 4th and 7th grade showed increases in ODRs and decreases in test scores - can we get ahead of this by providing more targeted intervention support for 3rd and 6th grade? (we chose 9th grade for pilot based on 10th grade data showing risk and very high retention rates for 9th grade)</a:t>
            </a:r>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e272695ed1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e272695ed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District expectations: consent, understanding screening, how to use the data through the PLC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e272695ed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e272695ed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e272695ed1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e272695ed1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e272695ed1_2_5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e272695ed1_2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Sonia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e272695ed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e272695ed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the structure: content, application, homework, evaluation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e272695ed1_2_5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e272695ed1_2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Used SEBA model to drive our decision making practices</a:t>
            </a:r>
            <a:endParaRPr/>
          </a:p>
          <a:p>
            <a:pPr marL="0" lvl="0" indent="0" algn="l" rtl="0">
              <a:spcBef>
                <a:spcPts val="0"/>
              </a:spcBef>
              <a:spcAft>
                <a:spcPts val="0"/>
              </a:spcAft>
              <a:buNone/>
            </a:pPr>
            <a:endParaRPr/>
          </a:p>
          <a:p>
            <a:pPr marL="0" lvl="0" indent="0" algn="l" rtl="0">
              <a:spcBef>
                <a:spcPts val="0"/>
              </a:spcBef>
              <a:spcAft>
                <a:spcPts val="0"/>
              </a:spcAft>
              <a:buNone/>
            </a:pPr>
            <a:r>
              <a:rPr lang="en"/>
              <a:t>To do this, we needed to ground our work in common Tier 1 practices and move past the misperception that screening is implemented just to place students in interventions/identify those most at-risk.  SEBA model aligns with DE MTSS regulations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e272695ed1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e272695ed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 Coaches shared guidance documents regarding Responsive Classroom practices the universal screening coordinators could easily recommend to classroom teachers piloting the SAEBRS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e272695ed1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e272695ed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272695ed1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272695ed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Tool is on the website for the session</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e272695ed1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e272695ed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Building a sense of community in PLC - community circles to get to know each other, sharing out successes at each school</a:t>
            </a:r>
            <a:endParaRPr/>
          </a:p>
          <a:p>
            <a:pPr marL="0" lvl="0" indent="0" algn="l" rtl="0">
              <a:spcBef>
                <a:spcPts val="0"/>
              </a:spcBef>
              <a:spcAft>
                <a:spcPts val="0"/>
              </a:spcAft>
              <a:buNone/>
            </a:pPr>
            <a:r>
              <a:rPr lang="en"/>
              <a:t>Opportunities to share out and present to the group regarding school successes</a:t>
            </a:r>
            <a:endParaRPr/>
          </a:p>
          <a:p>
            <a:pPr marL="0" lvl="0" indent="0" algn="l" rtl="0">
              <a:spcBef>
                <a:spcPts val="0"/>
              </a:spcBef>
              <a:spcAft>
                <a:spcPts val="0"/>
              </a:spcAft>
              <a:buNone/>
            </a:pPr>
            <a:r>
              <a:rPr lang="en"/>
              <a:t>PLC has been a success - will continue next year</a:t>
            </a:r>
            <a:endParaRPr/>
          </a:p>
          <a:p>
            <a:pPr marL="0" lvl="0" indent="0" algn="l" rtl="0">
              <a:spcBef>
                <a:spcPts val="0"/>
              </a:spcBef>
              <a:spcAft>
                <a:spcPts val="0"/>
              </a:spcAft>
              <a:buNone/>
            </a:pPr>
            <a:endParaRPr/>
          </a:p>
          <a:p>
            <a:pPr marL="0" lvl="0" indent="0" algn="l" rtl="0">
              <a:spcBef>
                <a:spcPts val="0"/>
              </a:spcBef>
              <a:spcAft>
                <a:spcPts val="0"/>
              </a:spcAft>
              <a:buNone/>
            </a:pPr>
            <a:r>
              <a:rPr lang="en"/>
              <a:t>Added resources/tools to the conference website - reach out with any questions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418153cccf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418153ccc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42dc5d90de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42dc5d90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Sonia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e272695ed1_2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e272695ed1_2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e272695ed1_2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e272695ed1_2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Christina </a:t>
            </a:r>
            <a:endParaRPr/>
          </a:p>
          <a:p>
            <a:pPr marL="0" lvl="0" indent="0" algn="l" rtl="0">
              <a:spcBef>
                <a:spcPts val="0"/>
              </a:spcBef>
              <a:spcAft>
                <a:spcPts val="0"/>
              </a:spcAft>
              <a:buNone/>
            </a:pPr>
            <a:endParaRPr/>
          </a:p>
          <a:p>
            <a:pPr marL="0" lvl="0" indent="0" algn="l" rtl="0">
              <a:spcBef>
                <a:spcPts val="0"/>
              </a:spcBef>
              <a:spcAft>
                <a:spcPts val="0"/>
              </a:spcAft>
              <a:buNone/>
            </a:pPr>
            <a:r>
              <a:rPr lang="en"/>
              <a:t>Reminder that tier 2 and 3 should be layered from an effective tier 1</a:t>
            </a:r>
            <a:endParaRPr/>
          </a:p>
          <a:p>
            <a:pPr marL="0" lvl="0" indent="0" algn="l" rtl="0">
              <a:spcBef>
                <a:spcPts val="0"/>
              </a:spcBef>
              <a:spcAft>
                <a:spcPts val="0"/>
              </a:spcAft>
              <a:buNone/>
            </a:pPr>
            <a:r>
              <a:rPr lang="en"/>
              <a:t>Reminder that screener monitors student response to tier 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e272695ed1_2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Christina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Discussions at the State level raised lots of questions about defining universal screening as a practice; which resulted in a document that lays the groundwork in our State.  Top Ten questions.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 will share this document but also point out these key items.</a:t>
            </a:r>
            <a:br>
              <a:rPr lang="en">
                <a:solidFill>
                  <a:schemeClr val="dk1"/>
                </a:solidFill>
              </a:rPr>
            </a:b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 comprehensive screening process identifies student needs, across the tiers of support, using multiple sources of information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Our focus is on adding a tool - that fills a gap in your existing procedures</a:t>
            </a:r>
            <a:endParaRPr/>
          </a:p>
        </p:txBody>
      </p:sp>
      <p:sp>
        <p:nvSpPr>
          <p:cNvPr id="216" name="Google Shape;216;g1e272695ed1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558544" y="-125"/>
            <a:ext cx="953312" cy="5143625"/>
            <a:chOff x="1962000" y="-125"/>
            <a:chExt cx="953312" cy="5143625"/>
          </a:xfrm>
        </p:grpSpPr>
        <p:sp>
          <p:nvSpPr>
            <p:cNvPr id="12" name="Google Shape;12;p2"/>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4965100" y="1991825"/>
            <a:ext cx="37044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11"/>
          <p:cNvSpPr txBox="1">
            <a:spLocks noGrp="1"/>
          </p:cNvSpPr>
          <p:nvPr>
            <p:ph type="body" idx="1"/>
          </p:nvPr>
        </p:nvSpPr>
        <p:spPr>
          <a:xfrm>
            <a:off x="363175" y="4253900"/>
            <a:ext cx="72393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800"/>
              <a:buNone/>
              <a:defRPr sz="1800"/>
            </a:lvl1pPr>
          </a:lstStyle>
          <a:p>
            <a:endParaRPr/>
          </a:p>
        </p:txBody>
      </p:sp>
      <p:sp>
        <p:nvSpPr>
          <p:cNvPr id="99" name="Google Shape;99;p11"/>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12"/>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2"/>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2"/>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10"/>
        <p:cNvGrpSpPr/>
        <p:nvPr/>
      </p:nvGrpSpPr>
      <p:grpSpPr>
        <a:xfrm>
          <a:off x="0" y="0"/>
          <a:ext cx="0" cy="0"/>
          <a:chOff x="0" y="0"/>
          <a:chExt cx="0" cy="0"/>
        </a:xfrm>
      </p:grpSpPr>
      <p:sp>
        <p:nvSpPr>
          <p:cNvPr id="111" name="Google Shape;111;p13"/>
          <p:cNvSpPr/>
          <p:nvPr/>
        </p:nvSpPr>
        <p:spPr>
          <a:xfrm rot="10800000">
            <a:off x="-7161" y="0"/>
            <a:ext cx="9144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17"/>
        <p:cNvGrpSpPr/>
        <p:nvPr/>
      </p:nvGrpSpPr>
      <p:grpSpPr>
        <a:xfrm>
          <a:off x="0" y="0"/>
          <a:ext cx="0" cy="0"/>
          <a:chOff x="0" y="0"/>
          <a:chExt cx="0" cy="0"/>
        </a:xfrm>
      </p:grpSpPr>
      <p:sp>
        <p:nvSpPr>
          <p:cNvPr id="118" name="Google Shape;118;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9" name="Google Shape;119;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21"/>
        <p:cNvGrpSpPr/>
        <p:nvPr/>
      </p:nvGrpSpPr>
      <p:grpSpPr>
        <a:xfrm>
          <a:off x="0" y="0"/>
          <a:ext cx="0" cy="0"/>
          <a:chOff x="0" y="0"/>
          <a:chExt cx="0" cy="0"/>
        </a:xfrm>
      </p:grpSpPr>
      <p:sp>
        <p:nvSpPr>
          <p:cNvPr id="122" name="Google Shape;122;p15"/>
          <p:cNvSpPr txBox="1">
            <a:spLocks noGrp="1"/>
          </p:cNvSpPr>
          <p:nvPr>
            <p:ph type="title"/>
          </p:nvPr>
        </p:nvSpPr>
        <p:spPr>
          <a:xfrm>
            <a:off x="457200" y="342900"/>
            <a:ext cx="8229600" cy="10287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2400"/>
              <a:buNone/>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123" name="Google Shape;123;p15"/>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a:solidFill>
                  <a:srgbClr val="898989"/>
                </a:solidFill>
                <a:latin typeface="Calibri"/>
                <a:ea typeface="Calibri"/>
                <a:cs typeface="Calibri"/>
                <a:sym typeface="Calibri"/>
              </a:defRPr>
            </a:lvl1pPr>
            <a:lvl2pPr marL="0" lvl="1" indent="0" algn="r" rtl="0">
              <a:spcBef>
                <a:spcPts val="0"/>
              </a:spcBef>
              <a:spcAft>
                <a:spcPts val="0"/>
              </a:spcAft>
              <a:buNone/>
              <a:defRPr sz="1200">
                <a:solidFill>
                  <a:srgbClr val="898989"/>
                </a:solidFill>
                <a:latin typeface="Calibri"/>
                <a:ea typeface="Calibri"/>
                <a:cs typeface="Calibri"/>
                <a:sym typeface="Calibri"/>
              </a:defRPr>
            </a:lvl2pPr>
            <a:lvl3pPr marL="0" lvl="2" indent="0" algn="r" rtl="0">
              <a:spcBef>
                <a:spcPts val="0"/>
              </a:spcBef>
              <a:spcAft>
                <a:spcPts val="0"/>
              </a:spcAft>
              <a:buNone/>
              <a:defRPr sz="1200">
                <a:solidFill>
                  <a:srgbClr val="898989"/>
                </a:solidFill>
                <a:latin typeface="Calibri"/>
                <a:ea typeface="Calibri"/>
                <a:cs typeface="Calibri"/>
                <a:sym typeface="Calibri"/>
              </a:defRPr>
            </a:lvl3pPr>
            <a:lvl4pPr marL="0" lvl="3" indent="0" algn="r" rtl="0">
              <a:spcBef>
                <a:spcPts val="0"/>
              </a:spcBef>
              <a:spcAft>
                <a:spcPts val="0"/>
              </a:spcAft>
              <a:buNone/>
              <a:defRPr sz="1200">
                <a:solidFill>
                  <a:srgbClr val="898989"/>
                </a:solidFill>
                <a:latin typeface="Calibri"/>
                <a:ea typeface="Calibri"/>
                <a:cs typeface="Calibri"/>
                <a:sym typeface="Calibri"/>
              </a:defRPr>
            </a:lvl4pPr>
            <a:lvl5pPr marL="0" lvl="4" indent="0" algn="r" rtl="0">
              <a:spcBef>
                <a:spcPts val="0"/>
              </a:spcBef>
              <a:spcAft>
                <a:spcPts val="0"/>
              </a:spcAft>
              <a:buNone/>
              <a:defRPr sz="1200">
                <a:solidFill>
                  <a:srgbClr val="898989"/>
                </a:solidFill>
                <a:latin typeface="Calibri"/>
                <a:ea typeface="Calibri"/>
                <a:cs typeface="Calibri"/>
                <a:sym typeface="Calibri"/>
              </a:defRPr>
            </a:lvl5pPr>
            <a:lvl6pPr marL="0" lvl="5" indent="0" algn="r" rtl="0">
              <a:spcBef>
                <a:spcPts val="0"/>
              </a:spcBef>
              <a:spcAft>
                <a:spcPts val="0"/>
              </a:spcAft>
              <a:buNone/>
              <a:defRPr sz="1200">
                <a:solidFill>
                  <a:srgbClr val="898989"/>
                </a:solidFill>
                <a:latin typeface="Calibri"/>
                <a:ea typeface="Calibri"/>
                <a:cs typeface="Calibri"/>
                <a:sym typeface="Calibri"/>
              </a:defRPr>
            </a:lvl6pPr>
            <a:lvl7pPr marL="0" lvl="6" indent="0" algn="r" rtl="0">
              <a:spcBef>
                <a:spcPts val="0"/>
              </a:spcBef>
              <a:spcAft>
                <a:spcPts val="0"/>
              </a:spcAft>
              <a:buNone/>
              <a:defRPr sz="1200">
                <a:solidFill>
                  <a:srgbClr val="898989"/>
                </a:solidFill>
                <a:latin typeface="Calibri"/>
                <a:ea typeface="Calibri"/>
                <a:cs typeface="Calibri"/>
                <a:sym typeface="Calibri"/>
              </a:defRPr>
            </a:lvl7pPr>
            <a:lvl8pPr marL="0" lvl="7" indent="0" algn="r" rtl="0">
              <a:spcBef>
                <a:spcPts val="0"/>
              </a:spcBef>
              <a:spcAft>
                <a:spcPts val="0"/>
              </a:spcAft>
              <a:buNone/>
              <a:defRPr sz="1200">
                <a:solidFill>
                  <a:srgbClr val="898989"/>
                </a:solidFill>
                <a:latin typeface="Calibri"/>
                <a:ea typeface="Calibri"/>
                <a:cs typeface="Calibri"/>
                <a:sym typeface="Calibri"/>
              </a:defRPr>
            </a:lvl8pPr>
            <a:lvl9pPr marL="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720000" y="290100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 name="Google Shape;126;p16"/>
          <p:cNvSpPr txBox="1">
            <a:spLocks noGrp="1"/>
          </p:cNvSpPr>
          <p:nvPr>
            <p:ph type="subTitle" idx="1"/>
          </p:nvPr>
        </p:nvSpPr>
        <p:spPr>
          <a:xfrm>
            <a:off x="720000" y="348753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600"/>
              </a:spcBef>
              <a:spcAft>
                <a:spcPts val="0"/>
              </a:spcAft>
              <a:buSzPts val="1400"/>
              <a:buNone/>
              <a:defRPr sz="1400"/>
            </a:lvl1pPr>
            <a:lvl2pPr lvl="1" algn="ctr" rtl="0">
              <a:lnSpc>
                <a:spcPct val="100000"/>
              </a:lnSpc>
              <a:spcBef>
                <a:spcPts val="480"/>
              </a:spcBef>
              <a:spcAft>
                <a:spcPts val="0"/>
              </a:spcAft>
              <a:buSzPts val="1800"/>
              <a:buNone/>
              <a:defRPr/>
            </a:lvl2pPr>
            <a:lvl3pPr lvl="2" algn="ctr" rtl="0">
              <a:lnSpc>
                <a:spcPct val="100000"/>
              </a:lnSpc>
              <a:spcBef>
                <a:spcPts val="480"/>
              </a:spcBef>
              <a:spcAft>
                <a:spcPts val="0"/>
              </a:spcAft>
              <a:buSzPts val="1800"/>
              <a:buNone/>
              <a:defRPr/>
            </a:lvl3pPr>
            <a:lvl4pPr lvl="3" algn="ctr" rtl="0">
              <a:lnSpc>
                <a:spcPct val="100000"/>
              </a:lnSpc>
              <a:spcBef>
                <a:spcPts val="360"/>
              </a:spcBef>
              <a:spcAft>
                <a:spcPts val="0"/>
              </a:spcAft>
              <a:buSzPts val="1800"/>
              <a:buNone/>
              <a:defRPr/>
            </a:lvl4pPr>
            <a:lvl5pPr lvl="4" algn="ctr" rtl="0">
              <a:lnSpc>
                <a:spcPct val="100000"/>
              </a:lnSpc>
              <a:spcBef>
                <a:spcPts val="360"/>
              </a:spcBef>
              <a:spcAft>
                <a:spcPts val="0"/>
              </a:spcAft>
              <a:buSzPts val="1800"/>
              <a:buNone/>
              <a:defRPr/>
            </a:lvl5pPr>
            <a:lvl6pPr lvl="5" algn="ctr" rtl="0">
              <a:lnSpc>
                <a:spcPct val="100000"/>
              </a:lnSpc>
              <a:spcBef>
                <a:spcPts val="360"/>
              </a:spcBef>
              <a:spcAft>
                <a:spcPts val="0"/>
              </a:spcAft>
              <a:buSzPts val="1800"/>
              <a:buNone/>
              <a:defRPr/>
            </a:lvl6pPr>
            <a:lvl7pPr lvl="6" algn="ctr" rtl="0">
              <a:lnSpc>
                <a:spcPct val="100000"/>
              </a:lnSpc>
              <a:spcBef>
                <a:spcPts val="360"/>
              </a:spcBef>
              <a:spcAft>
                <a:spcPts val="0"/>
              </a:spcAft>
              <a:buSzPts val="180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sp>
        <p:nvSpPr>
          <p:cNvPr id="127" name="Google Shape;127;p16"/>
          <p:cNvSpPr txBox="1">
            <a:spLocks noGrp="1"/>
          </p:cNvSpPr>
          <p:nvPr>
            <p:ph type="title" idx="2"/>
          </p:nvPr>
        </p:nvSpPr>
        <p:spPr>
          <a:xfrm>
            <a:off x="3403800" y="290100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 name="Google Shape;128;p16"/>
          <p:cNvSpPr txBox="1">
            <a:spLocks noGrp="1"/>
          </p:cNvSpPr>
          <p:nvPr>
            <p:ph type="subTitle" idx="3"/>
          </p:nvPr>
        </p:nvSpPr>
        <p:spPr>
          <a:xfrm>
            <a:off x="3403800" y="348753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600"/>
              </a:spcBef>
              <a:spcAft>
                <a:spcPts val="0"/>
              </a:spcAft>
              <a:buSzPts val="1400"/>
              <a:buNone/>
              <a:defRPr sz="1400"/>
            </a:lvl1pPr>
            <a:lvl2pPr lvl="1" algn="ctr" rtl="0">
              <a:lnSpc>
                <a:spcPct val="100000"/>
              </a:lnSpc>
              <a:spcBef>
                <a:spcPts val="480"/>
              </a:spcBef>
              <a:spcAft>
                <a:spcPts val="0"/>
              </a:spcAft>
              <a:buSzPts val="1800"/>
              <a:buNone/>
              <a:defRPr/>
            </a:lvl2pPr>
            <a:lvl3pPr lvl="2" algn="ctr" rtl="0">
              <a:lnSpc>
                <a:spcPct val="100000"/>
              </a:lnSpc>
              <a:spcBef>
                <a:spcPts val="480"/>
              </a:spcBef>
              <a:spcAft>
                <a:spcPts val="0"/>
              </a:spcAft>
              <a:buSzPts val="1800"/>
              <a:buNone/>
              <a:defRPr/>
            </a:lvl3pPr>
            <a:lvl4pPr lvl="3" algn="ctr" rtl="0">
              <a:lnSpc>
                <a:spcPct val="100000"/>
              </a:lnSpc>
              <a:spcBef>
                <a:spcPts val="360"/>
              </a:spcBef>
              <a:spcAft>
                <a:spcPts val="0"/>
              </a:spcAft>
              <a:buSzPts val="1800"/>
              <a:buNone/>
              <a:defRPr/>
            </a:lvl4pPr>
            <a:lvl5pPr lvl="4" algn="ctr" rtl="0">
              <a:lnSpc>
                <a:spcPct val="100000"/>
              </a:lnSpc>
              <a:spcBef>
                <a:spcPts val="360"/>
              </a:spcBef>
              <a:spcAft>
                <a:spcPts val="0"/>
              </a:spcAft>
              <a:buSzPts val="1800"/>
              <a:buNone/>
              <a:defRPr/>
            </a:lvl5pPr>
            <a:lvl6pPr lvl="5" algn="ctr" rtl="0">
              <a:lnSpc>
                <a:spcPct val="100000"/>
              </a:lnSpc>
              <a:spcBef>
                <a:spcPts val="360"/>
              </a:spcBef>
              <a:spcAft>
                <a:spcPts val="0"/>
              </a:spcAft>
              <a:buSzPts val="1800"/>
              <a:buNone/>
              <a:defRPr/>
            </a:lvl6pPr>
            <a:lvl7pPr lvl="6" algn="ctr" rtl="0">
              <a:lnSpc>
                <a:spcPct val="100000"/>
              </a:lnSpc>
              <a:spcBef>
                <a:spcPts val="360"/>
              </a:spcBef>
              <a:spcAft>
                <a:spcPts val="0"/>
              </a:spcAft>
              <a:buSzPts val="180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sp>
        <p:nvSpPr>
          <p:cNvPr id="129" name="Google Shape;129;p16"/>
          <p:cNvSpPr txBox="1">
            <a:spLocks noGrp="1"/>
          </p:cNvSpPr>
          <p:nvPr>
            <p:ph type="title" idx="4"/>
          </p:nvPr>
        </p:nvSpPr>
        <p:spPr>
          <a:xfrm>
            <a:off x="6087600" y="290100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 name="Google Shape;130;p16"/>
          <p:cNvSpPr txBox="1">
            <a:spLocks noGrp="1"/>
          </p:cNvSpPr>
          <p:nvPr>
            <p:ph type="subTitle" idx="5"/>
          </p:nvPr>
        </p:nvSpPr>
        <p:spPr>
          <a:xfrm>
            <a:off x="6087600" y="348753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600"/>
              </a:spcBef>
              <a:spcAft>
                <a:spcPts val="0"/>
              </a:spcAft>
              <a:buSzPts val="1400"/>
              <a:buNone/>
              <a:defRPr sz="1400"/>
            </a:lvl1pPr>
            <a:lvl2pPr lvl="1" algn="ctr" rtl="0">
              <a:lnSpc>
                <a:spcPct val="100000"/>
              </a:lnSpc>
              <a:spcBef>
                <a:spcPts val="480"/>
              </a:spcBef>
              <a:spcAft>
                <a:spcPts val="0"/>
              </a:spcAft>
              <a:buSzPts val="1800"/>
              <a:buNone/>
              <a:defRPr/>
            </a:lvl2pPr>
            <a:lvl3pPr lvl="2" algn="ctr" rtl="0">
              <a:lnSpc>
                <a:spcPct val="100000"/>
              </a:lnSpc>
              <a:spcBef>
                <a:spcPts val="480"/>
              </a:spcBef>
              <a:spcAft>
                <a:spcPts val="0"/>
              </a:spcAft>
              <a:buSzPts val="1800"/>
              <a:buNone/>
              <a:defRPr/>
            </a:lvl3pPr>
            <a:lvl4pPr lvl="3" algn="ctr" rtl="0">
              <a:lnSpc>
                <a:spcPct val="100000"/>
              </a:lnSpc>
              <a:spcBef>
                <a:spcPts val="360"/>
              </a:spcBef>
              <a:spcAft>
                <a:spcPts val="0"/>
              </a:spcAft>
              <a:buSzPts val="1800"/>
              <a:buNone/>
              <a:defRPr/>
            </a:lvl4pPr>
            <a:lvl5pPr lvl="4" algn="ctr" rtl="0">
              <a:lnSpc>
                <a:spcPct val="100000"/>
              </a:lnSpc>
              <a:spcBef>
                <a:spcPts val="360"/>
              </a:spcBef>
              <a:spcAft>
                <a:spcPts val="0"/>
              </a:spcAft>
              <a:buSzPts val="1800"/>
              <a:buNone/>
              <a:defRPr/>
            </a:lvl5pPr>
            <a:lvl6pPr lvl="5" algn="ctr" rtl="0">
              <a:lnSpc>
                <a:spcPct val="100000"/>
              </a:lnSpc>
              <a:spcBef>
                <a:spcPts val="360"/>
              </a:spcBef>
              <a:spcAft>
                <a:spcPts val="0"/>
              </a:spcAft>
              <a:buSzPts val="1800"/>
              <a:buNone/>
              <a:defRPr/>
            </a:lvl6pPr>
            <a:lvl7pPr lvl="6" algn="ctr" rtl="0">
              <a:lnSpc>
                <a:spcPct val="100000"/>
              </a:lnSpc>
              <a:spcBef>
                <a:spcPts val="360"/>
              </a:spcBef>
              <a:spcAft>
                <a:spcPts val="0"/>
              </a:spcAft>
              <a:buSzPts val="180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sp>
        <p:nvSpPr>
          <p:cNvPr id="131" name="Google Shape;131;p16"/>
          <p:cNvSpPr txBox="1">
            <a:spLocks noGrp="1"/>
          </p:cNvSpPr>
          <p:nvPr>
            <p:ph type="title" idx="6"/>
          </p:nvPr>
        </p:nvSpPr>
        <p:spPr>
          <a:xfrm>
            <a:off x="720000" y="429768"/>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32" name="Google Shape;132;p16"/>
          <p:cNvSpPr txBox="1"/>
          <p:nvPr/>
        </p:nvSpPr>
        <p:spPr>
          <a:xfrm>
            <a:off x="8186884" y="4690872"/>
            <a:ext cx="548700" cy="338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solidFill>
                  <a:schemeClr val="dk2"/>
                </a:solidFill>
                <a:latin typeface="Lora"/>
                <a:ea typeface="Lora"/>
                <a:cs typeface="Lora"/>
                <a:sym typeface="Lora"/>
              </a:rPr>
              <a:t>‹#›</a:t>
            </a:fld>
            <a:endParaRPr sz="1000">
              <a:solidFill>
                <a:schemeClr val="dk2"/>
              </a:solidFill>
              <a:latin typeface="Lora"/>
              <a:ea typeface="Lora"/>
              <a:cs typeface="Lora"/>
              <a:sym typeface="Lora"/>
            </a:endParaRPr>
          </a:p>
        </p:txBody>
      </p:sp>
      <p:sp>
        <p:nvSpPr>
          <p:cNvPr id="133" name="Google Shape;133;p16"/>
          <p:cNvSpPr txBox="1">
            <a:spLocks noGrp="1"/>
          </p:cNvSpPr>
          <p:nvPr>
            <p:ph type="subTitle" idx="7"/>
          </p:nvPr>
        </p:nvSpPr>
        <p:spPr>
          <a:xfrm>
            <a:off x="6336792" y="4690872"/>
            <a:ext cx="1691700" cy="338400"/>
          </a:xfrm>
          <a:prstGeom prst="rect">
            <a:avLst/>
          </a:prstGeom>
        </p:spPr>
        <p:txBody>
          <a:bodyPr spcFirstLastPara="1" wrap="square" lIns="91425" tIns="91425" rIns="91425" bIns="91425" anchor="ctr" anchorCtr="0">
            <a:noAutofit/>
          </a:bodyPr>
          <a:lstStyle>
            <a:lvl1pPr lvl="0" algn="r" rtl="0">
              <a:lnSpc>
                <a:spcPct val="100000"/>
              </a:lnSpc>
              <a:spcBef>
                <a:spcPts val="600"/>
              </a:spcBef>
              <a:spcAft>
                <a:spcPts val="0"/>
              </a:spcAft>
              <a:buSzPts val="1000"/>
              <a:buFont typeface="Lora"/>
              <a:buNone/>
              <a:defRPr sz="1000">
                <a:latin typeface="Lora"/>
                <a:ea typeface="Lora"/>
                <a:cs typeface="Lora"/>
                <a:sym typeface="Lora"/>
              </a:defRPr>
            </a:lvl1pPr>
            <a:lvl2pPr lvl="1" algn="r" rtl="0">
              <a:lnSpc>
                <a:spcPct val="100000"/>
              </a:lnSpc>
              <a:spcBef>
                <a:spcPts val="480"/>
              </a:spcBef>
              <a:spcAft>
                <a:spcPts val="0"/>
              </a:spcAft>
              <a:buSzPts val="1000"/>
              <a:buFont typeface="Lora"/>
              <a:buNone/>
              <a:defRPr sz="1000">
                <a:latin typeface="Lora"/>
                <a:ea typeface="Lora"/>
                <a:cs typeface="Lora"/>
                <a:sym typeface="Lora"/>
              </a:defRPr>
            </a:lvl2pPr>
            <a:lvl3pPr lvl="2" algn="r" rtl="0">
              <a:lnSpc>
                <a:spcPct val="100000"/>
              </a:lnSpc>
              <a:spcBef>
                <a:spcPts val="480"/>
              </a:spcBef>
              <a:spcAft>
                <a:spcPts val="0"/>
              </a:spcAft>
              <a:buSzPts val="1000"/>
              <a:buFont typeface="Lora"/>
              <a:buNone/>
              <a:defRPr sz="1000">
                <a:latin typeface="Lora"/>
                <a:ea typeface="Lora"/>
                <a:cs typeface="Lora"/>
                <a:sym typeface="Lora"/>
              </a:defRPr>
            </a:lvl3pPr>
            <a:lvl4pPr lvl="3" algn="r" rtl="0">
              <a:lnSpc>
                <a:spcPct val="100000"/>
              </a:lnSpc>
              <a:spcBef>
                <a:spcPts val="360"/>
              </a:spcBef>
              <a:spcAft>
                <a:spcPts val="0"/>
              </a:spcAft>
              <a:buSzPts val="1000"/>
              <a:buFont typeface="Lora"/>
              <a:buNone/>
              <a:defRPr sz="1000">
                <a:latin typeface="Lora"/>
                <a:ea typeface="Lora"/>
                <a:cs typeface="Lora"/>
                <a:sym typeface="Lora"/>
              </a:defRPr>
            </a:lvl4pPr>
            <a:lvl5pPr lvl="4" algn="r" rtl="0">
              <a:lnSpc>
                <a:spcPct val="100000"/>
              </a:lnSpc>
              <a:spcBef>
                <a:spcPts val="360"/>
              </a:spcBef>
              <a:spcAft>
                <a:spcPts val="0"/>
              </a:spcAft>
              <a:buSzPts val="1000"/>
              <a:buFont typeface="Lora"/>
              <a:buNone/>
              <a:defRPr sz="1000">
                <a:latin typeface="Lora"/>
                <a:ea typeface="Lora"/>
                <a:cs typeface="Lora"/>
                <a:sym typeface="Lora"/>
              </a:defRPr>
            </a:lvl5pPr>
            <a:lvl6pPr lvl="5" algn="r" rtl="0">
              <a:lnSpc>
                <a:spcPct val="100000"/>
              </a:lnSpc>
              <a:spcBef>
                <a:spcPts val="360"/>
              </a:spcBef>
              <a:spcAft>
                <a:spcPts val="0"/>
              </a:spcAft>
              <a:buSzPts val="1000"/>
              <a:buFont typeface="Lora"/>
              <a:buNone/>
              <a:defRPr sz="1000">
                <a:latin typeface="Lora"/>
                <a:ea typeface="Lora"/>
                <a:cs typeface="Lora"/>
                <a:sym typeface="Lora"/>
              </a:defRPr>
            </a:lvl6pPr>
            <a:lvl7pPr lvl="6" algn="r" rtl="0">
              <a:lnSpc>
                <a:spcPct val="100000"/>
              </a:lnSpc>
              <a:spcBef>
                <a:spcPts val="360"/>
              </a:spcBef>
              <a:spcAft>
                <a:spcPts val="0"/>
              </a:spcAft>
              <a:buSzPts val="1000"/>
              <a:buFont typeface="Lora"/>
              <a:buNone/>
              <a:defRPr sz="1000">
                <a:latin typeface="Lora"/>
                <a:ea typeface="Lora"/>
                <a:cs typeface="Lora"/>
                <a:sym typeface="Lora"/>
              </a:defRPr>
            </a:lvl7pPr>
            <a:lvl8pPr lvl="7" algn="r" rtl="0">
              <a:lnSpc>
                <a:spcPct val="100000"/>
              </a:lnSpc>
              <a:spcBef>
                <a:spcPts val="360"/>
              </a:spcBef>
              <a:spcAft>
                <a:spcPts val="0"/>
              </a:spcAft>
              <a:buSzPts val="1000"/>
              <a:buFont typeface="Lora"/>
              <a:buNone/>
              <a:defRPr sz="1000">
                <a:latin typeface="Lora"/>
                <a:ea typeface="Lora"/>
                <a:cs typeface="Lora"/>
                <a:sym typeface="Lora"/>
              </a:defRPr>
            </a:lvl8pPr>
            <a:lvl9pPr lvl="8" algn="r" rtl="0">
              <a:lnSpc>
                <a:spcPct val="100000"/>
              </a:lnSpc>
              <a:spcBef>
                <a:spcPts val="360"/>
              </a:spcBef>
              <a:spcAft>
                <a:spcPts val="0"/>
              </a:spcAft>
              <a:buSzPts val="1000"/>
              <a:buFont typeface="Lora"/>
              <a:buNone/>
              <a:defRPr sz="1000">
                <a:latin typeface="Lora"/>
                <a:ea typeface="Lora"/>
                <a:cs typeface="Lora"/>
                <a:sym typeface="Lora"/>
              </a:defRPr>
            </a:lvl9pPr>
          </a:lstStyle>
          <a:p>
            <a:endParaRPr/>
          </a:p>
        </p:txBody>
      </p:sp>
      <p:cxnSp>
        <p:nvCxnSpPr>
          <p:cNvPr id="134" name="Google Shape;134;p16"/>
          <p:cNvCxnSpPr/>
          <p:nvPr/>
        </p:nvCxnSpPr>
        <p:spPr>
          <a:xfrm>
            <a:off x="8028137" y="4862564"/>
            <a:ext cx="414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17"/>
          <p:cNvSpPr/>
          <p:nvPr/>
        </p:nvSpPr>
        <p:spPr>
          <a:xfrm>
            <a:off x="0" y="4564562"/>
            <a:ext cx="9144000" cy="579000"/>
          </a:xfrm>
          <a:prstGeom prst="rect">
            <a:avLst/>
          </a:prstGeom>
          <a:solidFill>
            <a:srgbClr val="0944A1"/>
          </a:solidFill>
          <a:ln w="15875" cap="rnd" cmpd="sng">
            <a:solidFill>
              <a:srgbClr val="023046"/>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Century Gothic"/>
              <a:ea typeface="Century Gothic"/>
              <a:cs typeface="Century Gothic"/>
              <a:sym typeface="Century Gothic"/>
            </a:endParaRPr>
          </a:p>
        </p:txBody>
      </p:sp>
      <p:sp>
        <p:nvSpPr>
          <p:cNvPr id="137" name="Google Shape;137;p17"/>
          <p:cNvSpPr txBox="1">
            <a:spLocks noGrp="1"/>
          </p:cNvSpPr>
          <p:nvPr>
            <p:ph type="title"/>
          </p:nvPr>
        </p:nvSpPr>
        <p:spPr>
          <a:xfrm>
            <a:off x="513159" y="255476"/>
            <a:ext cx="7182300" cy="597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9304A"/>
              </a:buClr>
              <a:buSzPts val="2100"/>
              <a:buNone/>
              <a:defRPr b="0" i="0" u="none" strike="noStrike" cap="none">
                <a:solidFill>
                  <a:srgbClr val="09304A"/>
                </a:solidFill>
              </a:defRPr>
            </a:lvl1pPr>
            <a:lvl2pPr marL="0" marR="0" lvl="1" indent="0" algn="l" rtl="0">
              <a:spcBef>
                <a:spcPts val="0"/>
              </a:spcBef>
              <a:spcAft>
                <a:spcPts val="0"/>
              </a:spcAft>
              <a:buClr>
                <a:schemeClr val="lt2"/>
              </a:buClr>
              <a:buSzPts val="2400"/>
              <a:buFont typeface="Arial"/>
              <a:buNone/>
              <a:defRPr sz="1400" b="0" i="0" u="none" strike="noStrike" cap="none">
                <a:solidFill>
                  <a:schemeClr val="lt2"/>
                </a:solidFill>
              </a:defRPr>
            </a:lvl2pPr>
            <a:lvl3pPr marL="0" marR="0" lvl="2" indent="0" algn="l" rtl="0">
              <a:spcBef>
                <a:spcPts val="0"/>
              </a:spcBef>
              <a:spcAft>
                <a:spcPts val="0"/>
              </a:spcAft>
              <a:buClr>
                <a:schemeClr val="lt2"/>
              </a:buClr>
              <a:buSzPts val="2400"/>
              <a:buFont typeface="Arial"/>
              <a:buNone/>
              <a:defRPr sz="1400" b="0" i="0" u="none" strike="noStrike" cap="none">
                <a:solidFill>
                  <a:schemeClr val="lt2"/>
                </a:solidFill>
              </a:defRPr>
            </a:lvl3pPr>
            <a:lvl4pPr marL="0" marR="0" lvl="3" indent="0" algn="l" rtl="0">
              <a:spcBef>
                <a:spcPts val="0"/>
              </a:spcBef>
              <a:spcAft>
                <a:spcPts val="0"/>
              </a:spcAft>
              <a:buClr>
                <a:schemeClr val="lt2"/>
              </a:buClr>
              <a:buSzPts val="2400"/>
              <a:buFont typeface="Arial"/>
              <a:buNone/>
              <a:defRPr sz="1400" b="0" i="0" u="none" strike="noStrike" cap="none">
                <a:solidFill>
                  <a:schemeClr val="lt2"/>
                </a:solidFill>
              </a:defRPr>
            </a:lvl4pPr>
            <a:lvl5pPr marL="0" marR="0" lvl="4" indent="0" algn="l" rtl="0">
              <a:spcBef>
                <a:spcPts val="0"/>
              </a:spcBef>
              <a:spcAft>
                <a:spcPts val="0"/>
              </a:spcAft>
              <a:buClr>
                <a:schemeClr val="lt2"/>
              </a:buClr>
              <a:buSzPts val="2400"/>
              <a:buFont typeface="Arial"/>
              <a:buNone/>
              <a:defRPr sz="1400" b="0" i="0" u="none" strike="noStrike" cap="none">
                <a:solidFill>
                  <a:schemeClr val="lt2"/>
                </a:solidFill>
              </a:defRPr>
            </a:lvl5pPr>
            <a:lvl6pPr marL="0" marR="0" lvl="5" indent="0" algn="l" rtl="0">
              <a:spcBef>
                <a:spcPts val="0"/>
              </a:spcBef>
              <a:spcAft>
                <a:spcPts val="0"/>
              </a:spcAft>
              <a:buClr>
                <a:schemeClr val="lt2"/>
              </a:buClr>
              <a:buSzPts val="2400"/>
              <a:buFont typeface="Arial"/>
              <a:buNone/>
              <a:defRPr sz="1400" b="0" i="0" u="none" strike="noStrike" cap="none">
                <a:solidFill>
                  <a:schemeClr val="lt2"/>
                </a:solidFill>
              </a:defRPr>
            </a:lvl6pPr>
            <a:lvl7pPr marL="0" marR="0" lvl="6" indent="0" algn="l" rtl="0">
              <a:spcBef>
                <a:spcPts val="0"/>
              </a:spcBef>
              <a:spcAft>
                <a:spcPts val="0"/>
              </a:spcAft>
              <a:buClr>
                <a:schemeClr val="lt2"/>
              </a:buClr>
              <a:buSzPts val="2400"/>
              <a:buFont typeface="Arial"/>
              <a:buNone/>
              <a:defRPr sz="1400" b="0" i="0" u="none" strike="noStrike" cap="none">
                <a:solidFill>
                  <a:schemeClr val="lt2"/>
                </a:solidFill>
              </a:defRPr>
            </a:lvl7pPr>
            <a:lvl8pPr marL="0" marR="0" lvl="7" indent="0" algn="l" rtl="0">
              <a:spcBef>
                <a:spcPts val="0"/>
              </a:spcBef>
              <a:spcAft>
                <a:spcPts val="0"/>
              </a:spcAft>
              <a:buClr>
                <a:schemeClr val="lt2"/>
              </a:buClr>
              <a:buSzPts val="2400"/>
              <a:buFont typeface="Arial"/>
              <a:buNone/>
              <a:defRPr sz="1400" b="0" i="0" u="none" strike="noStrike" cap="none">
                <a:solidFill>
                  <a:schemeClr val="lt2"/>
                </a:solidFill>
              </a:defRPr>
            </a:lvl8pPr>
            <a:lvl9pPr marL="0" marR="0" lvl="8" indent="0" algn="l" rtl="0">
              <a:spcBef>
                <a:spcPts val="0"/>
              </a:spcBef>
              <a:spcAft>
                <a:spcPts val="0"/>
              </a:spcAft>
              <a:buClr>
                <a:schemeClr val="lt2"/>
              </a:buClr>
              <a:buSzPts val="2400"/>
              <a:buFont typeface="Arial"/>
              <a:buNone/>
              <a:defRPr sz="1400" b="0" i="0" u="none" strike="noStrike" cap="none">
                <a:solidFill>
                  <a:schemeClr val="lt2"/>
                </a:solidFill>
              </a:defRPr>
            </a:lvl9pPr>
          </a:lstStyle>
          <a:p>
            <a:endParaRPr/>
          </a:p>
        </p:txBody>
      </p:sp>
      <p:sp>
        <p:nvSpPr>
          <p:cNvPr id="138" name="Google Shape;138;p17"/>
          <p:cNvSpPr txBox="1">
            <a:spLocks noGrp="1"/>
          </p:cNvSpPr>
          <p:nvPr>
            <p:ph type="body" idx="1"/>
          </p:nvPr>
        </p:nvSpPr>
        <p:spPr>
          <a:xfrm>
            <a:off x="513158" y="906004"/>
            <a:ext cx="7182300" cy="3648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300"/>
              </a:spcBef>
              <a:spcAft>
                <a:spcPts val="0"/>
              </a:spcAft>
              <a:buClr>
                <a:srgbClr val="021730"/>
              </a:buClr>
              <a:buSzPts val="1800"/>
              <a:buChar char="•"/>
              <a:defRPr sz="1500" i="0" u="none" strike="noStrike" cap="none">
                <a:solidFill>
                  <a:srgbClr val="0F486F"/>
                </a:solidFill>
              </a:defRPr>
            </a:lvl1pPr>
            <a:lvl2pPr marL="914400" marR="0" lvl="1" indent="-317500" algn="l" rtl="0">
              <a:lnSpc>
                <a:spcPct val="100000"/>
              </a:lnSpc>
              <a:spcBef>
                <a:spcPts val="500"/>
              </a:spcBef>
              <a:spcAft>
                <a:spcPts val="0"/>
              </a:spcAft>
              <a:buClr>
                <a:srgbClr val="021730"/>
              </a:buClr>
              <a:buSzPts val="1400"/>
              <a:buChar char="o"/>
              <a:defRPr sz="1400" i="0" u="none" strike="noStrike" cap="none">
                <a:solidFill>
                  <a:srgbClr val="0F486F"/>
                </a:solidFill>
              </a:defRPr>
            </a:lvl2pPr>
            <a:lvl3pPr marL="1371600" marR="0" lvl="2" indent="-285750" algn="l" rtl="0">
              <a:lnSpc>
                <a:spcPct val="100000"/>
              </a:lnSpc>
              <a:spcBef>
                <a:spcPts val="500"/>
              </a:spcBef>
              <a:spcAft>
                <a:spcPts val="0"/>
              </a:spcAft>
              <a:buClr>
                <a:srgbClr val="021730"/>
              </a:buClr>
              <a:buSzPts val="900"/>
              <a:buChar char="o"/>
              <a:defRPr sz="1200" i="0" u="none" strike="noStrike" cap="none">
                <a:solidFill>
                  <a:srgbClr val="0F486F"/>
                </a:solidFill>
              </a:defRPr>
            </a:lvl3pPr>
            <a:lvl4pPr marL="1828800" marR="0" lvl="3" indent="-260350" algn="l" rtl="0">
              <a:lnSpc>
                <a:spcPct val="100000"/>
              </a:lnSpc>
              <a:spcBef>
                <a:spcPts val="500"/>
              </a:spcBef>
              <a:spcAft>
                <a:spcPts val="0"/>
              </a:spcAft>
              <a:buClr>
                <a:srgbClr val="021730"/>
              </a:buClr>
              <a:buSzPts val="500"/>
              <a:buChar char="o"/>
              <a:defRPr sz="1100" i="0" u="none" strike="noStrike" cap="none">
                <a:solidFill>
                  <a:srgbClr val="0F486F"/>
                </a:solidFill>
              </a:defRPr>
            </a:lvl4pPr>
            <a:lvl5pPr marL="2286000" marR="0" lvl="4" indent="-342900" algn="l" rtl="0">
              <a:lnSpc>
                <a:spcPct val="100000"/>
              </a:lnSpc>
              <a:spcBef>
                <a:spcPts val="500"/>
              </a:spcBef>
              <a:spcAft>
                <a:spcPts val="0"/>
              </a:spcAft>
              <a:buClr>
                <a:srgbClr val="021730"/>
              </a:buClr>
              <a:buSzPts val="1800"/>
              <a:buChar char="o"/>
              <a:defRPr sz="1100" i="0" u="none" strike="noStrike" cap="none">
                <a:solidFill>
                  <a:srgbClr val="0F486F"/>
                </a:solidFill>
              </a:defRPr>
            </a:lvl5pPr>
            <a:lvl6pPr marL="2743200" marR="0" lvl="5" indent="-279400" algn="l" rtl="0">
              <a:lnSpc>
                <a:spcPct val="100000"/>
              </a:lnSpc>
              <a:spcBef>
                <a:spcPts val="500"/>
              </a:spcBef>
              <a:spcAft>
                <a:spcPts val="0"/>
              </a:spcAft>
              <a:buClr>
                <a:schemeClr val="lt1"/>
              </a:buClr>
              <a:buSzPts val="800"/>
              <a:buChar char="▶"/>
              <a:defRPr sz="1100" i="0" u="none" strike="noStrike" cap="none">
                <a:solidFill>
                  <a:srgbClr val="0F486F"/>
                </a:solidFill>
              </a:defRPr>
            </a:lvl6pPr>
            <a:lvl7pPr marL="3200400" marR="0" lvl="6" indent="-279400" algn="l" rtl="0">
              <a:lnSpc>
                <a:spcPct val="100000"/>
              </a:lnSpc>
              <a:spcBef>
                <a:spcPts val="500"/>
              </a:spcBef>
              <a:spcAft>
                <a:spcPts val="0"/>
              </a:spcAft>
              <a:buClr>
                <a:schemeClr val="lt1"/>
              </a:buClr>
              <a:buSzPts val="800"/>
              <a:buChar char="▶"/>
              <a:defRPr sz="1100" i="0" u="none" strike="noStrike" cap="none">
                <a:solidFill>
                  <a:srgbClr val="0F486F"/>
                </a:solidFill>
              </a:defRPr>
            </a:lvl7pPr>
            <a:lvl8pPr marL="3657600" marR="0" lvl="7" indent="-279400" algn="l" rtl="0">
              <a:lnSpc>
                <a:spcPct val="100000"/>
              </a:lnSpc>
              <a:spcBef>
                <a:spcPts val="500"/>
              </a:spcBef>
              <a:spcAft>
                <a:spcPts val="0"/>
              </a:spcAft>
              <a:buClr>
                <a:schemeClr val="lt1"/>
              </a:buClr>
              <a:buSzPts val="800"/>
              <a:buChar char="▶"/>
              <a:defRPr sz="1100" i="0" u="none" strike="noStrike" cap="none">
                <a:solidFill>
                  <a:srgbClr val="0F486F"/>
                </a:solidFill>
              </a:defRPr>
            </a:lvl8pPr>
            <a:lvl9pPr marL="4114800" marR="0" lvl="8" indent="-279400" algn="l" rtl="0">
              <a:lnSpc>
                <a:spcPct val="100000"/>
              </a:lnSpc>
              <a:spcBef>
                <a:spcPts val="500"/>
              </a:spcBef>
              <a:spcAft>
                <a:spcPts val="500"/>
              </a:spcAft>
              <a:buClr>
                <a:schemeClr val="lt1"/>
              </a:buClr>
              <a:buSzPts val="800"/>
              <a:buChar char="▶"/>
              <a:defRPr sz="1100" i="0" u="none" strike="noStrike" cap="none">
                <a:solidFill>
                  <a:srgbClr val="0F486F"/>
                </a:solidFill>
              </a:defRPr>
            </a:lvl9pPr>
          </a:lstStyle>
          <a:p>
            <a:endParaRPr/>
          </a:p>
        </p:txBody>
      </p:sp>
      <p:pic>
        <p:nvPicPr>
          <p:cNvPr id="139" name="Google Shape;139;p17"/>
          <p:cNvPicPr preferRelativeResize="0"/>
          <p:nvPr/>
        </p:nvPicPr>
        <p:blipFill rotWithShape="1">
          <a:blip r:embed="rId2">
            <a:alphaModFix/>
          </a:blip>
          <a:srcRect/>
          <a:stretch/>
        </p:blipFill>
        <p:spPr>
          <a:xfrm>
            <a:off x="157831" y="4594852"/>
            <a:ext cx="1834500" cy="518400"/>
          </a:xfrm>
          <a:prstGeom prst="rect">
            <a:avLst/>
          </a:prstGeom>
          <a:noFill/>
          <a:ln>
            <a:noFill/>
          </a:ln>
        </p:spPr>
      </p:pic>
      <p:sp>
        <p:nvSpPr>
          <p:cNvPr id="140" name="Google Shape;140;p17"/>
          <p:cNvSpPr txBox="1"/>
          <p:nvPr/>
        </p:nvSpPr>
        <p:spPr>
          <a:xfrm>
            <a:off x="2744162" y="4703906"/>
            <a:ext cx="6192900" cy="3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lt1"/>
              </a:buClr>
              <a:buFont typeface="Arial"/>
              <a:buNone/>
            </a:pPr>
            <a:r>
              <a:rPr lang="en" sz="1500" b="0" i="0" u="none" strike="noStrike" cap="none">
                <a:solidFill>
                  <a:schemeClr val="lt1"/>
                </a:solidFill>
                <a:latin typeface="Arial"/>
                <a:ea typeface="Arial"/>
                <a:cs typeface="Arial"/>
                <a:sym typeface="Arial"/>
              </a:rPr>
              <a:t>Educational excellence today for a changing tomorrow</a:t>
            </a: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2171700" y="573280"/>
            <a:ext cx="6457800" cy="969600"/>
          </a:xfrm>
          <a:prstGeom prst="rect">
            <a:avLst/>
          </a:prstGeom>
          <a:no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dk1"/>
              </a:buClr>
              <a:buSzPts val="1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3" name="Google Shape;143;p18"/>
          <p:cNvSpPr txBox="1">
            <a:spLocks noGrp="1"/>
          </p:cNvSpPr>
          <p:nvPr>
            <p:ph type="body" idx="1"/>
          </p:nvPr>
        </p:nvSpPr>
        <p:spPr>
          <a:xfrm>
            <a:off x="514350" y="1645920"/>
            <a:ext cx="8115300" cy="30180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4" name="Google Shape;144;p18"/>
          <p:cNvSpPr txBox="1">
            <a:spLocks noGrp="1"/>
          </p:cNvSpPr>
          <p:nvPr>
            <p:ph type="dt" idx="10"/>
          </p:nvPr>
        </p:nvSpPr>
        <p:spPr>
          <a:xfrm>
            <a:off x="6446520" y="4767263"/>
            <a:ext cx="21831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5" name="Google Shape;145;p18"/>
          <p:cNvSpPr txBox="1">
            <a:spLocks noGrp="1"/>
          </p:cNvSpPr>
          <p:nvPr>
            <p:ph type="ftr" idx="11"/>
          </p:nvPr>
        </p:nvSpPr>
        <p:spPr>
          <a:xfrm>
            <a:off x="514350" y="4766884"/>
            <a:ext cx="5829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6" name="Google Shape;146;p18"/>
          <p:cNvSpPr txBox="1">
            <a:spLocks noGrp="1"/>
          </p:cNvSpPr>
          <p:nvPr>
            <p:ph type="sldNum" idx="12"/>
          </p:nvPr>
        </p:nvSpPr>
        <p:spPr>
          <a:xfrm>
            <a:off x="6572250" y="285750"/>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1">
  <p:cSld name="OBJECT_2">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1719471" y="177772"/>
            <a:ext cx="6795900" cy="598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000"/>
              <a:buFont typeface="Libre Franklin"/>
              <a:buNone/>
              <a:defRPr sz="4000" b="0">
                <a:solidFill>
                  <a:schemeClr val="lt1"/>
                </a:solidFill>
                <a:latin typeface="Libre Franklin"/>
                <a:ea typeface="Libre Franklin"/>
                <a:cs typeface="Libre Franklin"/>
                <a:sym typeface="Libre Franklin"/>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49" name="Google Shape;149;p19"/>
          <p:cNvSpPr txBox="1">
            <a:spLocks noGrp="1"/>
          </p:cNvSpPr>
          <p:nvPr>
            <p:ph type="body" idx="1"/>
          </p:nvPr>
        </p:nvSpPr>
        <p:spPr>
          <a:xfrm>
            <a:off x="628650" y="1369219"/>
            <a:ext cx="7886700" cy="3263400"/>
          </a:xfrm>
          <a:prstGeom prst="rect">
            <a:avLst/>
          </a:prstGeom>
          <a:solidFill>
            <a:schemeClr val="lt1"/>
          </a:solidFill>
          <a:ln>
            <a:noFill/>
          </a:ln>
        </p:spPr>
        <p:txBody>
          <a:bodyPr spcFirstLastPara="1" wrap="square" lIns="91425" tIns="45700" rIns="91425" bIns="45700" anchor="t" anchorCtr="0">
            <a:normAutofit/>
          </a:bodyPr>
          <a:lstStyle>
            <a:lvl1pPr marL="457200" lvl="0" indent="-328612" algn="l" rtl="0">
              <a:lnSpc>
                <a:spcPct val="90000"/>
              </a:lnSpc>
              <a:spcBef>
                <a:spcPts val="563"/>
              </a:spcBef>
              <a:spcAft>
                <a:spcPts val="0"/>
              </a:spcAft>
              <a:buClr>
                <a:schemeClr val="dk1"/>
              </a:buClr>
              <a:buSzPts val="1575"/>
              <a:buChar char="➝"/>
              <a:defRPr>
                <a:solidFill>
                  <a:schemeClr val="dk1"/>
                </a:solidFill>
                <a:latin typeface="Libre Franklin"/>
                <a:ea typeface="Libre Franklin"/>
                <a:cs typeface="Libre Franklin"/>
                <a:sym typeface="Libre Franklin"/>
              </a:defRPr>
            </a:lvl1pPr>
            <a:lvl2pPr marL="914400" lvl="1" indent="-314325" algn="l" rtl="0">
              <a:lnSpc>
                <a:spcPct val="90000"/>
              </a:lnSpc>
              <a:spcBef>
                <a:spcPts val="281"/>
              </a:spcBef>
              <a:spcAft>
                <a:spcPts val="0"/>
              </a:spcAft>
              <a:buClr>
                <a:schemeClr val="dk1"/>
              </a:buClr>
              <a:buSzPts val="1350"/>
              <a:buChar char="⇾"/>
              <a:defRPr>
                <a:solidFill>
                  <a:schemeClr val="dk1"/>
                </a:solidFill>
                <a:latin typeface="Libre Franklin"/>
                <a:ea typeface="Libre Franklin"/>
                <a:cs typeface="Libre Franklin"/>
                <a:sym typeface="Libre Franklin"/>
              </a:defRPr>
            </a:lvl2pPr>
            <a:lvl3pPr marL="1371600" lvl="2" indent="-300037" algn="l" rtl="0">
              <a:lnSpc>
                <a:spcPct val="90000"/>
              </a:lnSpc>
              <a:spcBef>
                <a:spcPts val="281"/>
              </a:spcBef>
              <a:spcAft>
                <a:spcPts val="0"/>
              </a:spcAft>
              <a:buClr>
                <a:schemeClr val="dk1"/>
              </a:buClr>
              <a:buSzPts val="1125"/>
              <a:buChar char="￫"/>
              <a:defRPr>
                <a:solidFill>
                  <a:schemeClr val="dk1"/>
                </a:solidFill>
                <a:latin typeface="Libre Franklin"/>
                <a:ea typeface="Libre Franklin"/>
                <a:cs typeface="Libre Franklin"/>
                <a:sym typeface="Libre Franklin"/>
              </a:defRPr>
            </a:lvl3pPr>
            <a:lvl4pPr marL="1828800" lvl="3" indent="-292925" algn="l" rtl="0">
              <a:lnSpc>
                <a:spcPct val="90000"/>
              </a:lnSpc>
              <a:spcBef>
                <a:spcPts val="281"/>
              </a:spcBef>
              <a:spcAft>
                <a:spcPts val="0"/>
              </a:spcAft>
              <a:buClr>
                <a:schemeClr val="dk1"/>
              </a:buClr>
              <a:buSzPts val="1013"/>
              <a:buChar char="￫"/>
              <a:defRPr>
                <a:solidFill>
                  <a:schemeClr val="dk1"/>
                </a:solidFill>
                <a:latin typeface="Libre Franklin"/>
                <a:ea typeface="Libre Franklin"/>
                <a:cs typeface="Libre Franklin"/>
                <a:sym typeface="Libre Franklin"/>
              </a:defRPr>
            </a:lvl4pPr>
            <a:lvl5pPr marL="2286000" lvl="4" indent="-292925" algn="l" rtl="0">
              <a:lnSpc>
                <a:spcPct val="90000"/>
              </a:lnSpc>
              <a:spcBef>
                <a:spcPts val="281"/>
              </a:spcBef>
              <a:spcAft>
                <a:spcPts val="0"/>
              </a:spcAft>
              <a:buClr>
                <a:schemeClr val="dk1"/>
              </a:buClr>
              <a:buSzPts val="1013"/>
              <a:buChar char="￫"/>
              <a:defRPr>
                <a:solidFill>
                  <a:schemeClr val="dk1"/>
                </a:solidFill>
                <a:latin typeface="Libre Franklin"/>
                <a:ea typeface="Libre Franklin"/>
                <a:cs typeface="Libre Franklin"/>
                <a:sym typeface="Libre Franklin"/>
              </a:defRPr>
            </a:lvl5pPr>
            <a:lvl6pPr marL="2743200" lvl="5" indent="-342900" algn="l" rtl="0">
              <a:lnSpc>
                <a:spcPct val="90000"/>
              </a:lnSpc>
              <a:spcBef>
                <a:spcPts val="281"/>
              </a:spcBef>
              <a:spcAft>
                <a:spcPts val="0"/>
              </a:spcAft>
              <a:buClr>
                <a:schemeClr val="dk1"/>
              </a:buClr>
              <a:buSzPts val="1800"/>
              <a:buChar char="￫"/>
              <a:defRPr/>
            </a:lvl6pPr>
            <a:lvl7pPr marL="3200400" lvl="6" indent="-342900" algn="l" rtl="0">
              <a:lnSpc>
                <a:spcPct val="90000"/>
              </a:lnSpc>
              <a:spcBef>
                <a:spcPts val="281"/>
              </a:spcBef>
              <a:spcAft>
                <a:spcPts val="0"/>
              </a:spcAft>
              <a:buClr>
                <a:schemeClr val="dk1"/>
              </a:buClr>
              <a:buSzPts val="1800"/>
              <a:buChar char="￫"/>
              <a:defRPr/>
            </a:lvl7pPr>
            <a:lvl8pPr marL="3657600" lvl="7" indent="-342900" algn="l" rtl="0">
              <a:lnSpc>
                <a:spcPct val="90000"/>
              </a:lnSpc>
              <a:spcBef>
                <a:spcPts val="281"/>
              </a:spcBef>
              <a:spcAft>
                <a:spcPts val="0"/>
              </a:spcAft>
              <a:buClr>
                <a:schemeClr val="dk1"/>
              </a:buClr>
              <a:buSzPts val="1800"/>
              <a:buChar char="￫"/>
              <a:defRPr/>
            </a:lvl8pPr>
            <a:lvl9pPr marL="4114800" lvl="8" indent="-342900" algn="l" rtl="0">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150"/>
        <p:cNvGrpSpPr/>
        <p:nvPr/>
      </p:nvGrpSpPr>
      <p:grpSpPr>
        <a:xfrm>
          <a:off x="0" y="0"/>
          <a:ext cx="0" cy="0"/>
          <a:chOff x="0" y="0"/>
          <a:chExt cx="0" cy="0"/>
        </a:xfrm>
      </p:grpSpPr>
      <p:sp>
        <p:nvSpPr>
          <p:cNvPr id="151" name="Google Shape;151;p2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2" name="Google Shape;152;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3" name="Google Shape;15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7"/>
        <p:cNvGrpSpPr/>
        <p:nvPr/>
      </p:nvGrpSpPr>
      <p:grpSpPr>
        <a:xfrm>
          <a:off x="0" y="0"/>
          <a:ext cx="0" cy="0"/>
          <a:chOff x="0" y="0"/>
          <a:chExt cx="0" cy="0"/>
        </a:xfrm>
      </p:grpSpPr>
      <p:sp>
        <p:nvSpPr>
          <p:cNvPr id="18" name="Google Shape;18;p3"/>
          <p:cNvSpPr/>
          <p:nvPr/>
        </p:nvSpPr>
        <p:spPr>
          <a:xfrm>
            <a:off x="24692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22915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2074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19620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2908100" y="-125"/>
            <a:ext cx="6243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ctrTitle"/>
          </p:nvPr>
        </p:nvSpPr>
        <p:spPr>
          <a:xfrm>
            <a:off x="3451475" y="2045250"/>
            <a:ext cx="5154300" cy="690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b="0">
                <a:solidFill>
                  <a:schemeClr val="lt1"/>
                </a:solidFill>
              </a:defRPr>
            </a:lvl1pPr>
            <a:lvl2pPr lvl="1" rtl="0">
              <a:spcBef>
                <a:spcPts val="0"/>
              </a:spcBef>
              <a:spcAft>
                <a:spcPts val="0"/>
              </a:spcAft>
              <a:buClr>
                <a:schemeClr val="lt1"/>
              </a:buClr>
              <a:buSzPts val="3600"/>
              <a:buNone/>
              <a:defRPr sz="3600" b="0">
                <a:solidFill>
                  <a:schemeClr val="lt1"/>
                </a:solidFill>
              </a:defRPr>
            </a:lvl2pPr>
            <a:lvl3pPr lvl="2" rtl="0">
              <a:spcBef>
                <a:spcPts val="0"/>
              </a:spcBef>
              <a:spcAft>
                <a:spcPts val="0"/>
              </a:spcAft>
              <a:buClr>
                <a:schemeClr val="lt1"/>
              </a:buClr>
              <a:buSzPts val="3600"/>
              <a:buNone/>
              <a:defRPr sz="3600" b="0">
                <a:solidFill>
                  <a:schemeClr val="lt1"/>
                </a:solidFill>
              </a:defRPr>
            </a:lvl3pPr>
            <a:lvl4pPr lvl="3" rtl="0">
              <a:spcBef>
                <a:spcPts val="0"/>
              </a:spcBef>
              <a:spcAft>
                <a:spcPts val="0"/>
              </a:spcAft>
              <a:buClr>
                <a:schemeClr val="lt1"/>
              </a:buClr>
              <a:buSzPts val="3600"/>
              <a:buNone/>
              <a:defRPr sz="3600" b="0">
                <a:solidFill>
                  <a:schemeClr val="lt1"/>
                </a:solidFill>
              </a:defRPr>
            </a:lvl4pPr>
            <a:lvl5pPr lvl="4" rtl="0">
              <a:spcBef>
                <a:spcPts val="0"/>
              </a:spcBef>
              <a:spcAft>
                <a:spcPts val="0"/>
              </a:spcAft>
              <a:buClr>
                <a:schemeClr val="lt1"/>
              </a:buClr>
              <a:buSzPts val="3600"/>
              <a:buNone/>
              <a:defRPr sz="3600" b="0">
                <a:solidFill>
                  <a:schemeClr val="lt1"/>
                </a:solidFill>
              </a:defRPr>
            </a:lvl5pPr>
            <a:lvl6pPr lvl="5" rtl="0">
              <a:spcBef>
                <a:spcPts val="0"/>
              </a:spcBef>
              <a:spcAft>
                <a:spcPts val="0"/>
              </a:spcAft>
              <a:buClr>
                <a:schemeClr val="lt1"/>
              </a:buClr>
              <a:buSzPts val="3600"/>
              <a:buNone/>
              <a:defRPr sz="3600" b="0">
                <a:solidFill>
                  <a:schemeClr val="lt1"/>
                </a:solidFill>
              </a:defRPr>
            </a:lvl6pPr>
            <a:lvl7pPr lvl="6" rtl="0">
              <a:spcBef>
                <a:spcPts val="0"/>
              </a:spcBef>
              <a:spcAft>
                <a:spcPts val="0"/>
              </a:spcAft>
              <a:buClr>
                <a:schemeClr val="lt1"/>
              </a:buClr>
              <a:buSzPts val="3600"/>
              <a:buNone/>
              <a:defRPr sz="3600" b="0">
                <a:solidFill>
                  <a:schemeClr val="lt1"/>
                </a:solidFill>
              </a:defRPr>
            </a:lvl7pPr>
            <a:lvl8pPr lvl="7" rtl="0">
              <a:spcBef>
                <a:spcPts val="0"/>
              </a:spcBef>
              <a:spcAft>
                <a:spcPts val="0"/>
              </a:spcAft>
              <a:buClr>
                <a:schemeClr val="lt1"/>
              </a:buClr>
              <a:buSzPts val="3600"/>
              <a:buNone/>
              <a:defRPr sz="3600" b="0">
                <a:solidFill>
                  <a:schemeClr val="lt1"/>
                </a:solidFill>
              </a:defRPr>
            </a:lvl8pPr>
            <a:lvl9pPr lvl="8" rtl="0">
              <a:spcBef>
                <a:spcPts val="0"/>
              </a:spcBef>
              <a:spcAft>
                <a:spcPts val="0"/>
              </a:spcAft>
              <a:buClr>
                <a:schemeClr val="lt1"/>
              </a:buClr>
              <a:buSzPts val="3600"/>
              <a:buNone/>
              <a:defRPr sz="3600" b="0">
                <a:solidFill>
                  <a:schemeClr val="lt1"/>
                </a:solidFill>
              </a:defRPr>
            </a:lvl9pPr>
          </a:lstStyle>
          <a:p>
            <a:endParaRPr/>
          </a:p>
        </p:txBody>
      </p:sp>
      <p:sp>
        <p:nvSpPr>
          <p:cNvPr id="24" name="Google Shape;24;p3"/>
          <p:cNvSpPr txBox="1">
            <a:spLocks noGrp="1"/>
          </p:cNvSpPr>
          <p:nvPr>
            <p:ph type="subTitle" idx="1"/>
          </p:nvPr>
        </p:nvSpPr>
        <p:spPr>
          <a:xfrm>
            <a:off x="3451475" y="2680575"/>
            <a:ext cx="5154300" cy="43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solidFill>
                  <a:schemeClr val="accent3"/>
                </a:solidFill>
              </a:defRPr>
            </a:lvl1pPr>
            <a:lvl2pPr lvl="1" rtl="0">
              <a:spcBef>
                <a:spcPts val="0"/>
              </a:spcBef>
              <a:spcAft>
                <a:spcPts val="0"/>
              </a:spcAft>
              <a:buSzPts val="1400"/>
              <a:buNone/>
              <a:defRPr sz="1400">
                <a:solidFill>
                  <a:schemeClr val="accent3"/>
                </a:solidFill>
              </a:defRPr>
            </a:lvl2pPr>
            <a:lvl3pPr lvl="2" rtl="0">
              <a:spcBef>
                <a:spcPts val="0"/>
              </a:spcBef>
              <a:spcAft>
                <a:spcPts val="0"/>
              </a:spcAft>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5" name="Google Shape;25;p3"/>
          <p:cNvSpPr txBox="1">
            <a:spLocks noGrp="1"/>
          </p:cNvSpPr>
          <p:nvPr>
            <p:ph type="sldNum" idx="12"/>
          </p:nvPr>
        </p:nvSpPr>
        <p:spPr>
          <a:xfrm>
            <a:off x="8529584" y="4749851"/>
            <a:ext cx="548700" cy="393600"/>
          </a:xfrm>
          <a:prstGeom prst="rect">
            <a:avLst/>
          </a:prstGeom>
        </p:spPr>
        <p:txBody>
          <a:bodyPr spcFirstLastPara="1" wrap="square" lIns="91425" tIns="91425" rIns="91425" bIns="91425" anchor="ctr" anchorCtr="0">
            <a:noAutofit/>
          </a:bodyPr>
          <a:lstStyle>
            <a:lvl1pPr lvl="0" rtl="0">
              <a:buNone/>
              <a:defRPr>
                <a:latin typeface="Droid Serif"/>
                <a:ea typeface="Droid Serif"/>
                <a:cs typeface="Droid Serif"/>
                <a:sym typeface="Droid Serif"/>
              </a:defRPr>
            </a:lvl1pPr>
            <a:lvl2pPr lvl="1" rtl="0">
              <a:buNone/>
              <a:defRPr>
                <a:latin typeface="Droid Serif"/>
                <a:ea typeface="Droid Serif"/>
                <a:cs typeface="Droid Serif"/>
                <a:sym typeface="Droid Serif"/>
              </a:defRPr>
            </a:lvl2pPr>
            <a:lvl3pPr lvl="2" rtl="0">
              <a:buNone/>
              <a:defRPr>
                <a:latin typeface="Droid Serif"/>
                <a:ea typeface="Droid Serif"/>
                <a:cs typeface="Droid Serif"/>
                <a:sym typeface="Droid Serif"/>
              </a:defRPr>
            </a:lvl3pPr>
            <a:lvl4pPr lvl="3" rtl="0">
              <a:buNone/>
              <a:defRPr>
                <a:latin typeface="Droid Serif"/>
                <a:ea typeface="Droid Serif"/>
                <a:cs typeface="Droid Serif"/>
                <a:sym typeface="Droid Serif"/>
              </a:defRPr>
            </a:lvl4pPr>
            <a:lvl5pPr lvl="4" rtl="0">
              <a:buNone/>
              <a:defRPr>
                <a:latin typeface="Droid Serif"/>
                <a:ea typeface="Droid Serif"/>
                <a:cs typeface="Droid Serif"/>
                <a:sym typeface="Droid Serif"/>
              </a:defRPr>
            </a:lvl5pPr>
            <a:lvl6pPr lvl="5" rtl="0">
              <a:buNone/>
              <a:defRPr>
                <a:latin typeface="Droid Serif"/>
                <a:ea typeface="Droid Serif"/>
                <a:cs typeface="Droid Serif"/>
                <a:sym typeface="Droid Serif"/>
              </a:defRPr>
            </a:lvl6pPr>
            <a:lvl7pPr lvl="6" rtl="0">
              <a:buNone/>
              <a:defRPr>
                <a:latin typeface="Droid Serif"/>
                <a:ea typeface="Droid Serif"/>
                <a:cs typeface="Droid Serif"/>
                <a:sym typeface="Droid Serif"/>
              </a:defRPr>
            </a:lvl7pPr>
            <a:lvl8pPr lvl="7" rtl="0">
              <a:buNone/>
              <a:defRPr>
                <a:latin typeface="Droid Serif"/>
                <a:ea typeface="Droid Serif"/>
                <a:cs typeface="Droid Serif"/>
                <a:sym typeface="Droid Serif"/>
              </a:defRPr>
            </a:lvl8pPr>
            <a:lvl9pPr lvl="8" rtl="0">
              <a:buNone/>
              <a:defRPr>
                <a:latin typeface="Droid Serif"/>
                <a:ea typeface="Droid Serif"/>
                <a:cs typeface="Droid Serif"/>
                <a:sym typeface="Droid Serif"/>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4"/>
          <p:cNvSpPr/>
          <p:nvPr/>
        </p:nvSpPr>
        <p:spPr>
          <a:xfrm rot="-5400000">
            <a:off x="200" y="877900"/>
            <a:ext cx="658200" cy="6591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body" idx="1"/>
          </p:nvPr>
        </p:nvSpPr>
        <p:spPr>
          <a:xfrm>
            <a:off x="796550" y="395650"/>
            <a:ext cx="4486200" cy="2916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Font typeface="Droid Serif"/>
              <a:buChar char="➝"/>
              <a:defRPr sz="2400" i="1">
                <a:latin typeface="Droid Serif"/>
                <a:ea typeface="Droid Serif"/>
                <a:cs typeface="Droid Serif"/>
                <a:sym typeface="Droid Serif"/>
              </a:defRPr>
            </a:lvl1pPr>
            <a:lvl2pPr marL="914400" lvl="1" indent="-342900" rtl="0">
              <a:spcBef>
                <a:spcPts val="0"/>
              </a:spcBef>
              <a:spcAft>
                <a:spcPts val="0"/>
              </a:spcAft>
              <a:buSzPts val="1800"/>
              <a:buChar char="⇾"/>
              <a:defRPr i="1"/>
            </a:lvl2pPr>
            <a:lvl3pPr marL="1371600" lvl="2" indent="-342900" rtl="0">
              <a:spcBef>
                <a:spcPts val="0"/>
              </a:spcBef>
              <a:spcAft>
                <a:spcPts val="0"/>
              </a:spcAft>
              <a:buSzPts val="1800"/>
              <a:buChar char="￫"/>
              <a:defRPr i="1"/>
            </a:lvl3pPr>
            <a:lvl4pPr marL="1828800" lvl="3" indent="-342900" rtl="0">
              <a:spcBef>
                <a:spcPts val="0"/>
              </a:spcBef>
              <a:spcAft>
                <a:spcPts val="0"/>
              </a:spcAft>
              <a:buSzPts val="1800"/>
              <a:buChar char="￫"/>
              <a:defRPr i="1"/>
            </a:lvl4pPr>
            <a:lvl5pPr marL="2286000" lvl="4" indent="-342900" rtl="0">
              <a:spcBef>
                <a:spcPts val="0"/>
              </a:spcBef>
              <a:spcAft>
                <a:spcPts val="0"/>
              </a:spcAft>
              <a:buSzPts val="1800"/>
              <a:buChar char="￫"/>
              <a:defRPr i="1"/>
            </a:lvl5pPr>
            <a:lvl6pPr marL="2743200" lvl="5" indent="-342900" rtl="0">
              <a:spcBef>
                <a:spcPts val="0"/>
              </a:spcBef>
              <a:spcAft>
                <a:spcPts val="0"/>
              </a:spcAft>
              <a:buSzPts val="1800"/>
              <a:buChar char="￫"/>
              <a:defRPr i="1"/>
            </a:lvl6pPr>
            <a:lvl7pPr marL="3200400" lvl="6" indent="-342900" rtl="0">
              <a:spcBef>
                <a:spcPts val="0"/>
              </a:spcBef>
              <a:spcAft>
                <a:spcPts val="0"/>
              </a:spcAft>
              <a:buSzPts val="1800"/>
              <a:buChar char="￫"/>
              <a:defRPr i="1"/>
            </a:lvl7pPr>
            <a:lvl8pPr marL="3657600" lvl="7" indent="-342900" rtl="0">
              <a:spcBef>
                <a:spcPts val="0"/>
              </a:spcBef>
              <a:spcAft>
                <a:spcPts val="0"/>
              </a:spcAft>
              <a:buSzPts val="1800"/>
              <a:buChar char="￫"/>
              <a:defRPr i="1"/>
            </a:lvl8pPr>
            <a:lvl9pPr marL="4114800" lvl="8" indent="-342900">
              <a:spcBef>
                <a:spcPts val="0"/>
              </a:spcBef>
              <a:spcAft>
                <a:spcPts val="0"/>
              </a:spcAft>
              <a:buSzPts val="1800"/>
              <a:buChar char="￫"/>
              <a:defRPr i="1"/>
            </a:lvl9pPr>
          </a:lstStyle>
          <a:p>
            <a:endParaRPr/>
          </a:p>
        </p:txBody>
      </p:sp>
      <p:sp>
        <p:nvSpPr>
          <p:cNvPr id="34" name="Google Shape;34;p4"/>
          <p:cNvSpPr txBox="1"/>
          <p:nvPr/>
        </p:nvSpPr>
        <p:spPr>
          <a:xfrm>
            <a:off x="0" y="785283"/>
            <a:ext cx="6591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FFFF"/>
                </a:solidFill>
                <a:latin typeface="Pontano Sans"/>
                <a:ea typeface="Pontano Sans"/>
                <a:cs typeface="Pontano Sans"/>
                <a:sym typeface="Pontano Sans"/>
              </a:rPr>
              <a:t>“</a:t>
            </a:r>
            <a:endParaRPr sz="7200" b="1">
              <a:solidFill>
                <a:srgbClr val="FFFFFF"/>
              </a:solidFill>
              <a:latin typeface="Pontano Sans"/>
              <a:ea typeface="Pontano Sans"/>
              <a:cs typeface="Pontano Sans"/>
              <a:sym typeface="Pontano Sans"/>
            </a:endParaRPr>
          </a:p>
        </p:txBody>
      </p:sp>
      <p:sp>
        <p:nvSpPr>
          <p:cNvPr id="35" name="Google Shape;35;p4"/>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atin typeface="Droid Serif"/>
                <a:ea typeface="Droid Serif"/>
                <a:cs typeface="Droid Serif"/>
                <a:sym typeface="Droid Serif"/>
              </a:defRPr>
            </a:lvl1pPr>
            <a:lvl2pPr lvl="1">
              <a:buNone/>
              <a:defRPr>
                <a:latin typeface="Droid Serif"/>
                <a:ea typeface="Droid Serif"/>
                <a:cs typeface="Droid Serif"/>
                <a:sym typeface="Droid Serif"/>
              </a:defRPr>
            </a:lvl2pPr>
            <a:lvl3pPr lvl="2">
              <a:buNone/>
              <a:defRPr>
                <a:latin typeface="Droid Serif"/>
                <a:ea typeface="Droid Serif"/>
                <a:cs typeface="Droid Serif"/>
                <a:sym typeface="Droid Serif"/>
              </a:defRPr>
            </a:lvl3pPr>
            <a:lvl4pPr lvl="3">
              <a:buNone/>
              <a:defRPr>
                <a:latin typeface="Droid Serif"/>
                <a:ea typeface="Droid Serif"/>
                <a:cs typeface="Droid Serif"/>
                <a:sym typeface="Droid Serif"/>
              </a:defRPr>
            </a:lvl4pPr>
            <a:lvl5pPr lvl="4">
              <a:buNone/>
              <a:defRPr>
                <a:latin typeface="Droid Serif"/>
                <a:ea typeface="Droid Serif"/>
                <a:cs typeface="Droid Serif"/>
                <a:sym typeface="Droid Serif"/>
              </a:defRPr>
            </a:lvl5pPr>
            <a:lvl6pPr lvl="5">
              <a:buNone/>
              <a:defRPr>
                <a:latin typeface="Droid Serif"/>
                <a:ea typeface="Droid Serif"/>
                <a:cs typeface="Droid Serif"/>
                <a:sym typeface="Droid Serif"/>
              </a:defRPr>
            </a:lvl6pPr>
            <a:lvl7pPr lvl="6">
              <a:buNone/>
              <a:defRPr>
                <a:latin typeface="Droid Serif"/>
                <a:ea typeface="Droid Serif"/>
                <a:cs typeface="Droid Serif"/>
                <a:sym typeface="Droid Serif"/>
              </a:defRPr>
            </a:lvl7pPr>
            <a:lvl8pPr lvl="7">
              <a:buNone/>
              <a:defRPr>
                <a:latin typeface="Droid Serif"/>
                <a:ea typeface="Droid Serif"/>
                <a:cs typeface="Droid Serif"/>
                <a:sym typeface="Droid Serif"/>
              </a:defRPr>
            </a:lvl8pPr>
            <a:lvl9pPr lvl="8">
              <a:buNone/>
              <a:defRPr>
                <a:latin typeface="Droid Serif"/>
                <a:ea typeface="Droid Serif"/>
                <a:cs typeface="Droid Serif"/>
                <a:sym typeface="Droid Serif"/>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6"/>
        <p:cNvGrpSpPr/>
        <p:nvPr/>
      </p:nvGrpSpPr>
      <p:grpSpPr>
        <a:xfrm>
          <a:off x="0" y="0"/>
          <a:ext cx="0" cy="0"/>
          <a:chOff x="0" y="0"/>
          <a:chExt cx="0" cy="0"/>
        </a:xfrm>
      </p:grpSpPr>
      <p:sp>
        <p:nvSpPr>
          <p:cNvPr id="37" name="Google Shape;37;p5"/>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4" name="Google Shape;44;p5"/>
          <p:cNvSpPr txBox="1">
            <a:spLocks noGrp="1"/>
          </p:cNvSpPr>
          <p:nvPr>
            <p:ph type="body" idx="1"/>
          </p:nvPr>
        </p:nvSpPr>
        <p:spPr>
          <a:xfrm>
            <a:off x="457200" y="1406944"/>
            <a:ext cx="5301300" cy="3161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5" name="Google Shape;45;p5"/>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6"/>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457200" y="1409500"/>
            <a:ext cx="2573100" cy="33342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5" name="Google Shape;55;p6"/>
          <p:cNvSpPr txBox="1">
            <a:spLocks noGrp="1"/>
          </p:cNvSpPr>
          <p:nvPr>
            <p:ph type="body" idx="2"/>
          </p:nvPr>
        </p:nvSpPr>
        <p:spPr>
          <a:xfrm>
            <a:off x="3185326" y="1409500"/>
            <a:ext cx="2573100" cy="33342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6" name="Google Shape;56;p6"/>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7"/>
        <p:cNvGrpSpPr/>
        <p:nvPr/>
      </p:nvGrpSpPr>
      <p:grpSpPr>
        <a:xfrm>
          <a:off x="0" y="0"/>
          <a:ext cx="0" cy="0"/>
          <a:chOff x="0" y="0"/>
          <a:chExt cx="0" cy="0"/>
        </a:xfrm>
      </p:grpSpPr>
      <p:sp>
        <p:nvSpPr>
          <p:cNvPr id="58" name="Google Shape;58;p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5" name="Google Shape;65;p7"/>
          <p:cNvSpPr txBox="1">
            <a:spLocks noGrp="1"/>
          </p:cNvSpPr>
          <p:nvPr>
            <p:ph type="body" idx="1"/>
          </p:nvPr>
        </p:nvSpPr>
        <p:spPr>
          <a:xfrm>
            <a:off x="457200" y="1409500"/>
            <a:ext cx="1708800" cy="3362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6" name="Google Shape;66;p7"/>
          <p:cNvSpPr txBox="1">
            <a:spLocks noGrp="1"/>
          </p:cNvSpPr>
          <p:nvPr>
            <p:ph type="body" idx="2"/>
          </p:nvPr>
        </p:nvSpPr>
        <p:spPr>
          <a:xfrm>
            <a:off x="2253487" y="1409500"/>
            <a:ext cx="1708800" cy="3362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7" name="Google Shape;67;p7"/>
          <p:cNvSpPr txBox="1">
            <a:spLocks noGrp="1"/>
          </p:cNvSpPr>
          <p:nvPr>
            <p:ph type="body" idx="3"/>
          </p:nvPr>
        </p:nvSpPr>
        <p:spPr>
          <a:xfrm>
            <a:off x="4049775" y="1409500"/>
            <a:ext cx="1708800" cy="3362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8" name="Google Shape;68;p7"/>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8"/>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7" name="Google Shape;77;p8"/>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compact">
  <p:cSld name="TITLE_ONLY_2">
    <p:spTree>
      <p:nvGrpSpPr>
        <p:cNvPr id="1" name="Shape 78"/>
        <p:cNvGrpSpPr/>
        <p:nvPr/>
      </p:nvGrpSpPr>
      <p:grpSpPr>
        <a:xfrm>
          <a:off x="0" y="0"/>
          <a:ext cx="0" cy="0"/>
          <a:chOff x="0" y="0"/>
          <a:chExt cx="0" cy="0"/>
        </a:xfrm>
      </p:grpSpPr>
      <p:sp>
        <p:nvSpPr>
          <p:cNvPr id="79" name="Google Shape;79;p9"/>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5" name="Google Shape;85;p9"/>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alf image">
  <p:cSld name="TITLE_ONLY_1">
    <p:spTree>
      <p:nvGrpSpPr>
        <p:cNvPr id="1" name="Shape 86"/>
        <p:cNvGrpSpPr/>
        <p:nvPr/>
      </p:nvGrpSpPr>
      <p:grpSpPr>
        <a:xfrm>
          <a:off x="0" y="0"/>
          <a:ext cx="0" cy="0"/>
          <a:chOff x="0" y="0"/>
          <a:chExt cx="0" cy="0"/>
        </a:xfrm>
      </p:grpSpPr>
      <p:sp>
        <p:nvSpPr>
          <p:cNvPr id="87" name="Google Shape;87;p10"/>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0"/>
          <p:cNvGrpSpPr/>
          <p:nvPr/>
        </p:nvGrpSpPr>
        <p:grpSpPr>
          <a:xfrm rot="10800000" flipH="1">
            <a:off x="4095344" y="-125"/>
            <a:ext cx="953312" cy="5143625"/>
            <a:chOff x="1962000" y="-125"/>
            <a:chExt cx="953312" cy="5143625"/>
          </a:xfrm>
        </p:grpSpPr>
        <p:sp>
          <p:nvSpPr>
            <p:cNvPr id="89" name="Google Shape;89;p10"/>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0"/>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txBox="1">
            <a:spLocks noGrp="1"/>
          </p:cNvSpPr>
          <p:nvPr>
            <p:ph type="title"/>
          </p:nvPr>
        </p:nvSpPr>
        <p:spPr>
          <a:xfrm>
            <a:off x="457200" y="751550"/>
            <a:ext cx="3142200" cy="727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95" name="Google Shape;95;p10"/>
          <p:cNvSpPr txBox="1">
            <a:spLocks noGrp="1"/>
          </p:cNvSpPr>
          <p:nvPr>
            <p:ph type="sldNum" idx="12"/>
          </p:nvPr>
        </p:nvSpPr>
        <p:spPr>
          <a:xfrm>
            <a:off x="844305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10"/>
          <p:cNvSpPr txBox="1">
            <a:spLocks noGrp="1"/>
          </p:cNvSpPr>
          <p:nvPr>
            <p:ph type="body" idx="1"/>
          </p:nvPr>
        </p:nvSpPr>
        <p:spPr>
          <a:xfrm>
            <a:off x="457200" y="1725427"/>
            <a:ext cx="3142200" cy="2650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63300"/>
            <a:ext cx="5301300" cy="727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1pPr>
            <a:lvl2pPr lvl="1">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2pPr>
            <a:lvl3pPr lvl="2">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3pPr>
            <a:lvl4pPr lvl="3">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4pPr>
            <a:lvl5pPr lvl="4">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5pPr>
            <a:lvl6pPr lvl="5">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6pPr>
            <a:lvl7pPr lvl="6">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7pPr>
            <a:lvl8pPr lvl="7">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8pPr>
            <a:lvl9pPr lvl="8">
              <a:spcBef>
                <a:spcPts val="0"/>
              </a:spcBef>
              <a:spcAft>
                <a:spcPts val="0"/>
              </a:spcAft>
              <a:buClr>
                <a:schemeClr val="dk1"/>
              </a:buClr>
              <a:buSzPts val="2400"/>
              <a:buFont typeface="Droid Serif"/>
              <a:buNone/>
              <a:defRPr sz="2400" b="1">
                <a:solidFill>
                  <a:schemeClr val="dk1"/>
                </a:solidFill>
                <a:latin typeface="Droid Serif"/>
                <a:ea typeface="Droid Serif"/>
                <a:cs typeface="Droid Serif"/>
                <a:sym typeface="Droid Serif"/>
              </a:defRPr>
            </a:lvl9pPr>
          </a:lstStyle>
          <a:p>
            <a:endParaRPr/>
          </a:p>
        </p:txBody>
      </p:sp>
      <p:sp>
        <p:nvSpPr>
          <p:cNvPr id="7" name="Google Shape;7;p1"/>
          <p:cNvSpPr txBox="1">
            <a:spLocks noGrp="1"/>
          </p:cNvSpPr>
          <p:nvPr>
            <p:ph type="body" idx="1"/>
          </p:nvPr>
        </p:nvSpPr>
        <p:spPr>
          <a:xfrm>
            <a:off x="457200" y="1406944"/>
            <a:ext cx="5301300" cy="31614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3"/>
              </a:buClr>
              <a:buSzPts val="1800"/>
              <a:buFont typeface="Pontano Sans"/>
              <a:buChar char="➝"/>
              <a:defRPr sz="1800">
                <a:solidFill>
                  <a:schemeClr val="dk1"/>
                </a:solidFill>
                <a:latin typeface="Pontano Sans"/>
                <a:ea typeface="Pontano Sans"/>
                <a:cs typeface="Pontano Sans"/>
                <a:sym typeface="Pontano Sans"/>
              </a:defRPr>
            </a:lvl1pPr>
            <a:lvl2pPr marL="914400" lvl="1" indent="-342900">
              <a:spcBef>
                <a:spcPts val="0"/>
              </a:spcBef>
              <a:spcAft>
                <a:spcPts val="0"/>
              </a:spcAft>
              <a:buClr>
                <a:schemeClr val="accent3"/>
              </a:buClr>
              <a:buSzPts val="1800"/>
              <a:buFont typeface="Pontano Sans"/>
              <a:buChar char="⇾"/>
              <a:defRPr sz="1800">
                <a:solidFill>
                  <a:schemeClr val="dk1"/>
                </a:solidFill>
                <a:latin typeface="Pontano Sans"/>
                <a:ea typeface="Pontano Sans"/>
                <a:cs typeface="Pontano Sans"/>
                <a:sym typeface="Pontano Sans"/>
              </a:defRPr>
            </a:lvl2pPr>
            <a:lvl3pPr marL="1371600" lvl="2" indent="-342900">
              <a:spcBef>
                <a:spcPts val="0"/>
              </a:spcBef>
              <a:spcAft>
                <a:spcPts val="0"/>
              </a:spcAft>
              <a:buClr>
                <a:schemeClr val="accent3"/>
              </a:buClr>
              <a:buSzPts val="1800"/>
              <a:buFont typeface="Pontano Sans"/>
              <a:buChar char="￫"/>
              <a:defRPr sz="1800">
                <a:solidFill>
                  <a:schemeClr val="dk1"/>
                </a:solidFill>
                <a:latin typeface="Pontano Sans"/>
                <a:ea typeface="Pontano Sans"/>
                <a:cs typeface="Pontano Sans"/>
                <a:sym typeface="Pontano Sans"/>
              </a:defRPr>
            </a:lvl3pPr>
            <a:lvl4pPr marL="1828800" lvl="3" indent="-342900">
              <a:spcBef>
                <a:spcPts val="0"/>
              </a:spcBef>
              <a:spcAft>
                <a:spcPts val="0"/>
              </a:spcAft>
              <a:buClr>
                <a:schemeClr val="dk1"/>
              </a:buClr>
              <a:buSzPts val="1800"/>
              <a:buFont typeface="Pontano Sans"/>
              <a:buChar char="￫"/>
              <a:defRPr sz="1800">
                <a:solidFill>
                  <a:schemeClr val="dk1"/>
                </a:solidFill>
                <a:latin typeface="Pontano Sans"/>
                <a:ea typeface="Pontano Sans"/>
                <a:cs typeface="Pontano Sans"/>
                <a:sym typeface="Pontano Sans"/>
              </a:defRPr>
            </a:lvl4pPr>
            <a:lvl5pPr marL="2286000" lvl="4" indent="-342900">
              <a:spcBef>
                <a:spcPts val="0"/>
              </a:spcBef>
              <a:spcAft>
                <a:spcPts val="0"/>
              </a:spcAft>
              <a:buClr>
                <a:schemeClr val="dk1"/>
              </a:buClr>
              <a:buSzPts val="1800"/>
              <a:buFont typeface="Pontano Sans"/>
              <a:buChar char="￫"/>
              <a:defRPr sz="1800">
                <a:solidFill>
                  <a:schemeClr val="dk1"/>
                </a:solidFill>
                <a:latin typeface="Pontano Sans"/>
                <a:ea typeface="Pontano Sans"/>
                <a:cs typeface="Pontano Sans"/>
                <a:sym typeface="Pontano Sans"/>
              </a:defRPr>
            </a:lvl5pPr>
            <a:lvl6pPr marL="2743200" lvl="5" indent="-342900">
              <a:spcBef>
                <a:spcPts val="0"/>
              </a:spcBef>
              <a:spcAft>
                <a:spcPts val="0"/>
              </a:spcAft>
              <a:buClr>
                <a:schemeClr val="dk1"/>
              </a:buClr>
              <a:buSzPts val="1800"/>
              <a:buFont typeface="Pontano Sans"/>
              <a:buChar char="￫"/>
              <a:defRPr sz="1800">
                <a:solidFill>
                  <a:schemeClr val="dk1"/>
                </a:solidFill>
                <a:latin typeface="Pontano Sans"/>
                <a:ea typeface="Pontano Sans"/>
                <a:cs typeface="Pontano Sans"/>
                <a:sym typeface="Pontano Sans"/>
              </a:defRPr>
            </a:lvl6pPr>
            <a:lvl7pPr marL="3200400" lvl="6" indent="-342900">
              <a:spcBef>
                <a:spcPts val="0"/>
              </a:spcBef>
              <a:spcAft>
                <a:spcPts val="0"/>
              </a:spcAft>
              <a:buClr>
                <a:schemeClr val="dk1"/>
              </a:buClr>
              <a:buSzPts val="1800"/>
              <a:buFont typeface="Pontano Sans"/>
              <a:buChar char="￫"/>
              <a:defRPr sz="1800">
                <a:solidFill>
                  <a:schemeClr val="dk1"/>
                </a:solidFill>
                <a:latin typeface="Pontano Sans"/>
                <a:ea typeface="Pontano Sans"/>
                <a:cs typeface="Pontano Sans"/>
                <a:sym typeface="Pontano Sans"/>
              </a:defRPr>
            </a:lvl7pPr>
            <a:lvl8pPr marL="3657600" lvl="7" indent="-342900">
              <a:spcBef>
                <a:spcPts val="0"/>
              </a:spcBef>
              <a:spcAft>
                <a:spcPts val="0"/>
              </a:spcAft>
              <a:buClr>
                <a:schemeClr val="dk1"/>
              </a:buClr>
              <a:buSzPts val="1800"/>
              <a:buFont typeface="Pontano Sans"/>
              <a:buChar char="￫"/>
              <a:defRPr sz="1800">
                <a:solidFill>
                  <a:schemeClr val="dk1"/>
                </a:solidFill>
                <a:latin typeface="Pontano Sans"/>
                <a:ea typeface="Pontano Sans"/>
                <a:cs typeface="Pontano Sans"/>
                <a:sym typeface="Pontano Sans"/>
              </a:defRPr>
            </a:lvl8pPr>
            <a:lvl9pPr marL="4114800" lvl="8" indent="-342900">
              <a:spcBef>
                <a:spcPts val="0"/>
              </a:spcBef>
              <a:spcAft>
                <a:spcPts val="0"/>
              </a:spcAft>
              <a:buClr>
                <a:schemeClr val="dk1"/>
              </a:buClr>
              <a:buSzPts val="1800"/>
              <a:buFont typeface="Pontano Sans"/>
              <a:buChar char="￫"/>
              <a:defRPr sz="1800">
                <a:solidFill>
                  <a:schemeClr val="dk1"/>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56062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accent3"/>
                </a:solidFill>
                <a:latin typeface="Pontano Sans"/>
                <a:ea typeface="Pontano Sans"/>
                <a:cs typeface="Pontano Sans"/>
                <a:sym typeface="Pontano Sans"/>
              </a:defRPr>
            </a:lvl1pPr>
            <a:lvl2pPr lvl="1" algn="r">
              <a:buNone/>
              <a:defRPr sz="1200">
                <a:solidFill>
                  <a:schemeClr val="accent3"/>
                </a:solidFill>
                <a:latin typeface="Pontano Sans"/>
                <a:ea typeface="Pontano Sans"/>
                <a:cs typeface="Pontano Sans"/>
                <a:sym typeface="Pontano Sans"/>
              </a:defRPr>
            </a:lvl2pPr>
            <a:lvl3pPr lvl="2" algn="r">
              <a:buNone/>
              <a:defRPr sz="1200">
                <a:solidFill>
                  <a:schemeClr val="accent3"/>
                </a:solidFill>
                <a:latin typeface="Pontano Sans"/>
                <a:ea typeface="Pontano Sans"/>
                <a:cs typeface="Pontano Sans"/>
                <a:sym typeface="Pontano Sans"/>
              </a:defRPr>
            </a:lvl3pPr>
            <a:lvl4pPr lvl="3" algn="r">
              <a:buNone/>
              <a:defRPr sz="1200">
                <a:solidFill>
                  <a:schemeClr val="accent3"/>
                </a:solidFill>
                <a:latin typeface="Pontano Sans"/>
                <a:ea typeface="Pontano Sans"/>
                <a:cs typeface="Pontano Sans"/>
                <a:sym typeface="Pontano Sans"/>
              </a:defRPr>
            </a:lvl4pPr>
            <a:lvl5pPr lvl="4" algn="r">
              <a:buNone/>
              <a:defRPr sz="1200">
                <a:solidFill>
                  <a:schemeClr val="accent3"/>
                </a:solidFill>
                <a:latin typeface="Pontano Sans"/>
                <a:ea typeface="Pontano Sans"/>
                <a:cs typeface="Pontano Sans"/>
                <a:sym typeface="Pontano Sans"/>
              </a:defRPr>
            </a:lvl5pPr>
            <a:lvl6pPr lvl="5" algn="r">
              <a:buNone/>
              <a:defRPr sz="1200">
                <a:solidFill>
                  <a:schemeClr val="accent3"/>
                </a:solidFill>
                <a:latin typeface="Pontano Sans"/>
                <a:ea typeface="Pontano Sans"/>
                <a:cs typeface="Pontano Sans"/>
                <a:sym typeface="Pontano Sans"/>
              </a:defRPr>
            </a:lvl6pPr>
            <a:lvl7pPr lvl="6" algn="r">
              <a:buNone/>
              <a:defRPr sz="1200">
                <a:solidFill>
                  <a:schemeClr val="accent3"/>
                </a:solidFill>
                <a:latin typeface="Pontano Sans"/>
                <a:ea typeface="Pontano Sans"/>
                <a:cs typeface="Pontano Sans"/>
                <a:sym typeface="Pontano Sans"/>
              </a:defRPr>
            </a:lvl7pPr>
            <a:lvl8pPr lvl="7" algn="r">
              <a:buNone/>
              <a:defRPr sz="1200">
                <a:solidFill>
                  <a:schemeClr val="accent3"/>
                </a:solidFill>
                <a:latin typeface="Pontano Sans"/>
                <a:ea typeface="Pontano Sans"/>
                <a:cs typeface="Pontano Sans"/>
                <a:sym typeface="Pontano Sans"/>
              </a:defRPr>
            </a:lvl8pPr>
            <a:lvl9pPr lvl="8" algn="r">
              <a:buNone/>
              <a:defRPr sz="1200">
                <a:solidFill>
                  <a:schemeClr val="accent3"/>
                </a:solidFill>
                <a:latin typeface="Pontano Sans"/>
                <a:ea typeface="Pontano Sans"/>
                <a:cs typeface="Pontano Sans"/>
                <a:sym typeface="Pontan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hyperlink" Target="https://www.researchgate.net/publication/299437499_Consideration_of_Base_Rates_Within_Universal_Screening_for_Behavioral_and_Emotional_Risk_A_Novel_Procedural_Framework"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mailto:sonia.songui@capital.k12.de.us"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hyperlink" Target="mailto:robertsn@udel.edu" TargetMode="External"/><Relationship Id="rId4" Type="http://schemas.openxmlformats.org/officeDocument/2006/relationships/hyperlink" Target="mailto:christina.mackerchar@colonial.k12.de.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idx="4294967295"/>
          </p:nvPr>
        </p:nvSpPr>
        <p:spPr>
          <a:xfrm>
            <a:off x="894600" y="1616250"/>
            <a:ext cx="7354800" cy="727800"/>
          </a:xfrm>
          <a:prstGeom prst="rect">
            <a:avLst/>
          </a:prstGeom>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1F3864"/>
              </a:buClr>
              <a:buSzPts val="4050"/>
              <a:buFont typeface="Arial"/>
              <a:buNone/>
            </a:pPr>
            <a:r>
              <a:rPr lang="en" sz="3550" b="0">
                <a:solidFill>
                  <a:srgbClr val="1F3864"/>
                </a:solidFill>
              </a:rPr>
              <a:t>Moving from Exploration to Implementation of a Universal SEB Screener</a:t>
            </a:r>
            <a:endParaRPr/>
          </a:p>
        </p:txBody>
      </p:sp>
      <p:sp>
        <p:nvSpPr>
          <p:cNvPr id="159" name="Google Shape;159;p2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160" name="Google Shape;160;p21"/>
          <p:cNvSpPr txBox="1"/>
          <p:nvPr/>
        </p:nvSpPr>
        <p:spPr>
          <a:xfrm>
            <a:off x="1504800" y="2654875"/>
            <a:ext cx="6134400" cy="749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1833">
                <a:solidFill>
                  <a:srgbClr val="1F3864"/>
                </a:solidFill>
                <a:latin typeface="Pontano Sans"/>
                <a:ea typeface="Pontano Sans"/>
                <a:cs typeface="Pontano Sans"/>
                <a:sym typeface="Pontano Sans"/>
              </a:rPr>
              <a:t>Sonia Songui, LPCMH; Capital School District</a:t>
            </a:r>
            <a:endParaRPr sz="1833">
              <a:solidFill>
                <a:srgbClr val="1F3864"/>
              </a:solidFill>
              <a:latin typeface="Pontano Sans"/>
              <a:ea typeface="Pontano Sans"/>
              <a:cs typeface="Pontano Sans"/>
              <a:sym typeface="Pontano Sans"/>
            </a:endParaRPr>
          </a:p>
          <a:p>
            <a:pPr marL="0" lvl="0" indent="0" algn="ctr" rtl="0">
              <a:lnSpc>
                <a:spcPct val="90000"/>
              </a:lnSpc>
              <a:spcBef>
                <a:spcPts val="0"/>
              </a:spcBef>
              <a:spcAft>
                <a:spcPts val="0"/>
              </a:spcAft>
              <a:buNone/>
            </a:pPr>
            <a:r>
              <a:rPr lang="en" sz="1833">
                <a:solidFill>
                  <a:srgbClr val="1F3864"/>
                </a:solidFill>
                <a:latin typeface="Pontano Sans"/>
                <a:ea typeface="Pontano Sans"/>
                <a:cs typeface="Pontano Sans"/>
                <a:sym typeface="Pontano Sans"/>
              </a:rPr>
              <a:t>Christina MacKerchar, Ed.S., NCSP; Colonial School District</a:t>
            </a:r>
            <a:endParaRPr/>
          </a:p>
        </p:txBody>
      </p:sp>
      <p:sp>
        <p:nvSpPr>
          <p:cNvPr id="161" name="Google Shape;161;p21"/>
          <p:cNvSpPr/>
          <p:nvPr/>
        </p:nvSpPr>
        <p:spPr>
          <a:xfrm>
            <a:off x="2711397" y="3559675"/>
            <a:ext cx="3721200" cy="12696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1F4E79"/>
              </a:buClr>
              <a:buSzPts val="2100"/>
              <a:buFont typeface="Arial"/>
              <a:buNone/>
            </a:pPr>
            <a:r>
              <a:rPr lang="en" sz="2100" b="1">
                <a:solidFill>
                  <a:srgbClr val="1F4E79"/>
                </a:solidFill>
                <a:latin typeface="Pontano Sans"/>
                <a:ea typeface="Pontano Sans"/>
                <a:cs typeface="Pontano Sans"/>
                <a:sym typeface="Pontano Sans"/>
              </a:rPr>
              <a:t>SEBW Conference</a:t>
            </a:r>
            <a:endParaRPr sz="1100">
              <a:latin typeface="Pontano Sans"/>
              <a:ea typeface="Pontano Sans"/>
              <a:cs typeface="Pontano Sans"/>
              <a:sym typeface="Pontano Sans"/>
            </a:endParaRPr>
          </a:p>
          <a:p>
            <a:pPr marL="0" marR="0" lvl="0" indent="0" algn="ctr" rtl="0">
              <a:lnSpc>
                <a:spcPct val="100000"/>
              </a:lnSpc>
              <a:spcBef>
                <a:spcPts val="0"/>
              </a:spcBef>
              <a:spcAft>
                <a:spcPts val="0"/>
              </a:spcAft>
              <a:buClr>
                <a:srgbClr val="1F4E79"/>
              </a:buClr>
              <a:buSzPts val="1500"/>
              <a:buFont typeface="Arial"/>
              <a:buNone/>
            </a:pPr>
            <a:r>
              <a:rPr lang="en" sz="1500">
                <a:solidFill>
                  <a:srgbClr val="1F4E79"/>
                </a:solidFill>
                <a:latin typeface="Pontano Sans"/>
                <a:ea typeface="Pontano Sans"/>
                <a:cs typeface="Pontano Sans"/>
                <a:sym typeface="Pontano Sans"/>
              </a:rPr>
              <a:t>August 9, 2023</a:t>
            </a:r>
            <a:endParaRPr sz="1500" i="0" u="none" strike="noStrike" cap="none">
              <a:solidFill>
                <a:schemeClr val="dk1"/>
              </a:solidFill>
              <a:latin typeface="Pontano Sans"/>
              <a:ea typeface="Pontano Sans"/>
              <a:cs typeface="Pontano Sans"/>
              <a:sym typeface="Pontan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200" y="180125"/>
            <a:ext cx="8229600" cy="60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Stages of Implementation </a:t>
            </a:r>
            <a:r>
              <a:rPr lang="en" sz="2400"/>
              <a:t>(Fixsen et al., 2005)</a:t>
            </a:r>
            <a:endParaRPr sz="2400"/>
          </a:p>
        </p:txBody>
      </p:sp>
      <p:graphicFrame>
        <p:nvGraphicFramePr>
          <p:cNvPr id="228" name="Google Shape;228;p30"/>
          <p:cNvGraphicFramePr/>
          <p:nvPr/>
        </p:nvGraphicFramePr>
        <p:xfrm>
          <a:off x="273175" y="729025"/>
          <a:ext cx="8565750" cy="4227760"/>
        </p:xfrm>
        <a:graphic>
          <a:graphicData uri="http://schemas.openxmlformats.org/drawingml/2006/table">
            <a:tbl>
              <a:tblPr firstCol="1" bandRow="1">
                <a:noFill/>
                <a:tableStyleId>{4D06EBE8-B5F9-4800-94EA-324F30601EA1}</a:tableStyleId>
              </a:tblPr>
              <a:tblGrid>
                <a:gridCol w="1593450">
                  <a:extLst>
                    <a:ext uri="{9D8B030D-6E8A-4147-A177-3AD203B41FA5}">
                      <a16:colId xmlns:a16="http://schemas.microsoft.com/office/drawing/2014/main" val="20000"/>
                    </a:ext>
                  </a:extLst>
                </a:gridCol>
                <a:gridCol w="6972300">
                  <a:extLst>
                    <a:ext uri="{9D8B030D-6E8A-4147-A177-3AD203B41FA5}">
                      <a16:colId xmlns:a16="http://schemas.microsoft.com/office/drawing/2014/main" val="20001"/>
                    </a:ext>
                  </a:extLst>
                </a:gridCol>
              </a:tblGrid>
              <a:tr h="301500">
                <a:tc>
                  <a:txBody>
                    <a:bodyPr/>
                    <a:lstStyle/>
                    <a:p>
                      <a:pPr marL="0" marR="0" lvl="0" indent="0" algn="l" rtl="0">
                        <a:spcBef>
                          <a:spcPts val="0"/>
                        </a:spcBef>
                        <a:spcAft>
                          <a:spcPts val="0"/>
                        </a:spcAft>
                        <a:buNone/>
                      </a:pPr>
                      <a:r>
                        <a:rPr lang="en" sz="1600"/>
                        <a:t>Stage</a:t>
                      </a:r>
                      <a:endParaRPr sz="1600" u="none" strike="noStrike" cap="none"/>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1538F"/>
                    </a:solidFill>
                  </a:tcPr>
                </a:tc>
                <a:tc>
                  <a:txBody>
                    <a:bodyPr/>
                    <a:lstStyle/>
                    <a:p>
                      <a:pPr marL="0" marR="0" lvl="0" indent="0" algn="l" rtl="0">
                        <a:spcBef>
                          <a:spcPts val="0"/>
                        </a:spcBef>
                        <a:spcAft>
                          <a:spcPts val="0"/>
                        </a:spcAft>
                        <a:buNone/>
                      </a:pPr>
                      <a:r>
                        <a:rPr lang="en" sz="1600" b="1">
                          <a:solidFill>
                            <a:schemeClr val="lt1"/>
                          </a:solidFill>
                        </a:rPr>
                        <a:t>Implementation Activities</a:t>
                      </a:r>
                      <a:endParaRPr sz="1600" b="1" u="none" strike="noStrike" cap="none">
                        <a:solidFill>
                          <a:schemeClr val="lt1"/>
                        </a:solidFill>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1538F"/>
                    </a:solidFill>
                  </a:tcPr>
                </a:tc>
                <a:extLst>
                  <a:ext uri="{0D108BD9-81ED-4DB2-BD59-A6C34878D82A}">
                    <a16:rowId xmlns:a16="http://schemas.microsoft.com/office/drawing/2014/main" val="10000"/>
                  </a:ext>
                </a:extLst>
              </a:tr>
              <a:tr h="731525">
                <a:tc>
                  <a:txBody>
                    <a:bodyPr/>
                    <a:lstStyle/>
                    <a:p>
                      <a:pPr marL="0" marR="0" lvl="0" indent="0" algn="l" rtl="0">
                        <a:spcBef>
                          <a:spcPts val="0"/>
                        </a:spcBef>
                        <a:spcAft>
                          <a:spcPts val="0"/>
                        </a:spcAft>
                        <a:buNone/>
                      </a:pPr>
                      <a:r>
                        <a:rPr lang="en" sz="1600" u="none" strike="noStrike" cap="none"/>
                        <a:t>Exploration  </a:t>
                      </a:r>
                      <a:br>
                        <a:rPr lang="en" sz="1600" u="none" strike="noStrike" cap="none"/>
                      </a:br>
                      <a:r>
                        <a:rPr lang="en" sz="1600" u="none" strike="noStrike" cap="none"/>
                        <a:t>(select)</a:t>
                      </a:r>
                      <a:endParaRPr sz="1600" u="none" strike="noStrike" cap="none">
                        <a:latin typeface="Times New Roman"/>
                        <a:ea typeface="Times New Roman"/>
                        <a:cs typeface="Times New Roman"/>
                        <a:sym typeface="Times New Roman"/>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1538F"/>
                    </a:solidFill>
                  </a:tcPr>
                </a:tc>
                <a:tc>
                  <a:txBody>
                    <a:bodyPr/>
                    <a:lstStyle/>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Develop a leadership team responsible for implementation, with a shared understanding and vision for SEB screening</a:t>
                      </a:r>
                      <a:endParaRPr sz="1600">
                        <a:latin typeface="Pontano Sans"/>
                        <a:ea typeface="Pontano Sans"/>
                        <a:cs typeface="Pontano Sans"/>
                        <a:sym typeface="Pontano Sans"/>
                      </a:endParaRPr>
                    </a:p>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Complete tool selection process</a:t>
                      </a:r>
                      <a:endParaRPr sz="1600">
                        <a:latin typeface="Pontano Sans"/>
                        <a:ea typeface="Pontano Sans"/>
                        <a:cs typeface="Pontano Sans"/>
                        <a:sym typeface="Pontano Sans"/>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75350">
                <a:tc>
                  <a:txBody>
                    <a:bodyPr/>
                    <a:lstStyle/>
                    <a:p>
                      <a:pPr marL="0" marR="0" lvl="0" indent="0" algn="l" rtl="0">
                        <a:spcBef>
                          <a:spcPts val="0"/>
                        </a:spcBef>
                        <a:spcAft>
                          <a:spcPts val="0"/>
                        </a:spcAft>
                        <a:buNone/>
                      </a:pPr>
                      <a:r>
                        <a:rPr lang="en" sz="1600" u="none" strike="noStrike" cap="none"/>
                        <a:t>Installation</a:t>
                      </a:r>
                      <a:endParaRPr sz="1600" u="none" strike="noStrike" cap="none"/>
                    </a:p>
                    <a:p>
                      <a:pPr marL="0" marR="0" lvl="0" indent="0" algn="l" rtl="0">
                        <a:spcBef>
                          <a:spcPts val="0"/>
                        </a:spcBef>
                        <a:spcAft>
                          <a:spcPts val="0"/>
                        </a:spcAft>
                        <a:buNone/>
                      </a:pPr>
                      <a:r>
                        <a:rPr lang="en" sz="1600"/>
                        <a:t>(prepare)</a:t>
                      </a:r>
                      <a:endParaRPr sz="1600"/>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1538F"/>
                    </a:solidFill>
                  </a:tcPr>
                </a:tc>
                <a:tc>
                  <a:txBody>
                    <a:bodyPr/>
                    <a:lstStyle/>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Determine readiness criteria for pilot sites</a:t>
                      </a:r>
                      <a:endParaRPr sz="1600">
                        <a:latin typeface="Pontano Sans"/>
                        <a:ea typeface="Pontano Sans"/>
                        <a:cs typeface="Pontano Sans"/>
                        <a:sym typeface="Pontano Sans"/>
                      </a:endParaRPr>
                    </a:p>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Create district protocols for pilot sites (e.g., consent, introducing the screener)</a:t>
                      </a:r>
                      <a:endParaRPr sz="1600">
                        <a:latin typeface="Pontano Sans"/>
                        <a:ea typeface="Pontano Sans"/>
                        <a:cs typeface="Pontano Sans"/>
                        <a:sym typeface="Pontano Sans"/>
                      </a:endParaRPr>
                    </a:p>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Organize/prepare school team(s) to follow protocols for screener use</a:t>
                      </a:r>
                      <a:endParaRPr sz="1600">
                        <a:latin typeface="Pontano Sans"/>
                        <a:ea typeface="Pontano Sans"/>
                        <a:cs typeface="Pontano Sans"/>
                        <a:sym typeface="Pontano Sans"/>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801150">
                <a:tc>
                  <a:txBody>
                    <a:bodyPr/>
                    <a:lstStyle/>
                    <a:p>
                      <a:pPr marL="0" marR="0" lvl="0" indent="0" algn="l" rtl="0">
                        <a:spcBef>
                          <a:spcPts val="0"/>
                        </a:spcBef>
                        <a:spcAft>
                          <a:spcPts val="0"/>
                        </a:spcAft>
                        <a:buNone/>
                      </a:pPr>
                      <a:r>
                        <a:rPr lang="en" sz="1600" u="none" strike="noStrike" cap="none"/>
                        <a:t>Initial Implementation</a:t>
                      </a:r>
                      <a:endParaRPr sz="1600" u="none" strike="noStrike" cap="none"/>
                    </a:p>
                    <a:p>
                      <a:pPr marL="0" marR="0" lvl="0" indent="0" algn="l" rtl="0">
                        <a:spcBef>
                          <a:spcPts val="0"/>
                        </a:spcBef>
                        <a:spcAft>
                          <a:spcPts val="0"/>
                        </a:spcAft>
                        <a:buNone/>
                      </a:pPr>
                      <a:r>
                        <a:rPr lang="en" sz="1600"/>
                        <a:t>(start small)</a:t>
                      </a:r>
                      <a:endParaRPr sz="1600"/>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1538F"/>
                    </a:solidFill>
                  </a:tcPr>
                </a:tc>
                <a:tc>
                  <a:txBody>
                    <a:bodyPr/>
                    <a:lstStyle/>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Coach school team(s) through screener administration and follow up</a:t>
                      </a:r>
                      <a:endParaRPr sz="1600">
                        <a:latin typeface="Pontano Sans"/>
                        <a:ea typeface="Pontano Sans"/>
                        <a:cs typeface="Pontano Sans"/>
                        <a:sym typeface="Pontano Sans"/>
                      </a:endParaRPr>
                    </a:p>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Evaluate effectiveness of district protocols and screener</a:t>
                      </a:r>
                      <a:endParaRPr sz="1600">
                        <a:latin typeface="Pontano Sans"/>
                        <a:ea typeface="Pontano Sans"/>
                        <a:cs typeface="Pontano Sans"/>
                        <a:sym typeface="Pontano Sans"/>
                      </a:endParaRPr>
                    </a:p>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Make adjustments and expand to other implementation sites</a:t>
                      </a:r>
                      <a:endParaRPr sz="1600">
                        <a:latin typeface="Pontano Sans"/>
                        <a:ea typeface="Pontano Sans"/>
                        <a:cs typeface="Pontano Sans"/>
                        <a:sym typeface="Pontano Sans"/>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731525">
                <a:tc>
                  <a:txBody>
                    <a:bodyPr/>
                    <a:lstStyle/>
                    <a:p>
                      <a:pPr marL="0" marR="0" lvl="0" indent="0" algn="l" rtl="0">
                        <a:spcBef>
                          <a:spcPts val="0"/>
                        </a:spcBef>
                        <a:spcAft>
                          <a:spcPts val="0"/>
                        </a:spcAft>
                        <a:buNone/>
                      </a:pPr>
                      <a:r>
                        <a:rPr lang="en" sz="1600" u="none" strike="noStrike" cap="none"/>
                        <a:t>Full Implementation (</a:t>
                      </a:r>
                      <a:r>
                        <a:rPr lang="en" sz="1600"/>
                        <a:t>way of work</a:t>
                      </a:r>
                      <a:r>
                        <a:rPr lang="en" sz="1600" u="none" strike="noStrike" cap="none"/>
                        <a:t>)</a:t>
                      </a:r>
                      <a:endParaRPr sz="1600" u="none" strike="noStrike" cap="none">
                        <a:latin typeface="Times New Roman"/>
                        <a:ea typeface="Times New Roman"/>
                        <a:cs typeface="Times New Roman"/>
                        <a:sym typeface="Times New Roman"/>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1538F"/>
                    </a:solidFill>
                  </a:tcPr>
                </a:tc>
                <a:tc>
                  <a:txBody>
                    <a:bodyPr/>
                    <a:lstStyle/>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Routine coaching and professional learning </a:t>
                      </a:r>
                      <a:endParaRPr sz="1600">
                        <a:latin typeface="Pontano Sans"/>
                        <a:ea typeface="Pontano Sans"/>
                        <a:cs typeface="Pontano Sans"/>
                        <a:sym typeface="Pontano Sans"/>
                      </a:endParaRPr>
                    </a:p>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Routine use of screener data for decision making across all levels</a:t>
                      </a:r>
                      <a:endParaRPr sz="1600">
                        <a:latin typeface="Pontano Sans"/>
                        <a:ea typeface="Pontano Sans"/>
                        <a:cs typeface="Pontano Sans"/>
                        <a:sym typeface="Pontano Sans"/>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686700">
                <a:tc>
                  <a:txBody>
                    <a:bodyPr/>
                    <a:lstStyle/>
                    <a:p>
                      <a:pPr marL="0" marR="0" lvl="0" indent="0" algn="l" rtl="0">
                        <a:spcBef>
                          <a:spcPts val="0"/>
                        </a:spcBef>
                        <a:spcAft>
                          <a:spcPts val="0"/>
                        </a:spcAft>
                        <a:buNone/>
                      </a:pPr>
                      <a:r>
                        <a:rPr lang="en" sz="1600" u="none" strike="noStrike" cap="none"/>
                        <a:t>Sustainability</a:t>
                      </a:r>
                      <a:endParaRPr sz="1600" u="none" strike="noStrike" cap="none"/>
                    </a:p>
                    <a:p>
                      <a:pPr marL="0" marR="0" lvl="0" indent="0" algn="l" rtl="0">
                        <a:spcBef>
                          <a:spcPts val="0"/>
                        </a:spcBef>
                        <a:spcAft>
                          <a:spcPts val="0"/>
                        </a:spcAft>
                        <a:buNone/>
                      </a:pPr>
                      <a:r>
                        <a:rPr lang="en" sz="1600"/>
                        <a:t>(adjust)</a:t>
                      </a:r>
                      <a:endParaRPr sz="1600"/>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31538F"/>
                    </a:solidFill>
                  </a:tcPr>
                </a:tc>
                <a:tc>
                  <a:txBody>
                    <a:bodyPr/>
                    <a:lstStyle/>
                    <a:p>
                      <a:pPr marL="457200" lvl="0" indent="-330200" algn="l" rtl="0">
                        <a:spcBef>
                          <a:spcPts val="0"/>
                        </a:spcBef>
                        <a:spcAft>
                          <a:spcPts val="0"/>
                        </a:spcAft>
                        <a:buSzPts val="1600"/>
                        <a:buFont typeface="Pontano Sans"/>
                        <a:buChar char="-"/>
                      </a:pPr>
                      <a:r>
                        <a:rPr lang="en" sz="1600">
                          <a:latin typeface="Pontano Sans"/>
                          <a:ea typeface="Pontano Sans"/>
                          <a:cs typeface="Pontano Sans"/>
                          <a:sym typeface="Pontano Sans"/>
                        </a:rPr>
                        <a:t>Make ongoing adjustments to sustain implementation and positive outcomes</a:t>
                      </a:r>
                      <a:endParaRPr sz="1600">
                        <a:latin typeface="Pontano Sans"/>
                        <a:ea typeface="Pontano Sans"/>
                        <a:cs typeface="Pontano Sans"/>
                        <a:sym typeface="Pontano Sans"/>
                      </a:endParaRPr>
                    </a:p>
                  </a:txBody>
                  <a:tcPr marL="44025" marR="4402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29" name="Google Shape;229;p30"/>
          <p:cNvSpPr txBox="1">
            <a:spLocks noGrp="1"/>
          </p:cNvSpPr>
          <p:nvPr>
            <p:ph type="sldNum" idx="12"/>
          </p:nvPr>
        </p:nvSpPr>
        <p:spPr>
          <a:xfrm>
            <a:off x="6767900" y="4647650"/>
            <a:ext cx="21336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31538F"/>
                </a:solidFill>
              </a:rPr>
              <a:t>10</a:t>
            </a:fld>
            <a:endParaRPr>
              <a:solidFill>
                <a:srgbClr val="31538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513150" y="125800"/>
            <a:ext cx="71823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Capital School District </a:t>
            </a:r>
            <a:endParaRPr b="1">
              <a:solidFill>
                <a:schemeClr val="dk1"/>
              </a:solidFill>
            </a:endParaRPr>
          </a:p>
        </p:txBody>
      </p:sp>
      <p:sp>
        <p:nvSpPr>
          <p:cNvPr id="235" name="Google Shape;235;p31"/>
          <p:cNvSpPr txBox="1">
            <a:spLocks noGrp="1"/>
          </p:cNvSpPr>
          <p:nvPr>
            <p:ph type="body" idx="1"/>
          </p:nvPr>
        </p:nvSpPr>
        <p:spPr>
          <a:xfrm>
            <a:off x="108950" y="919075"/>
            <a:ext cx="3967800" cy="2769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300"/>
              </a:spcBef>
              <a:spcAft>
                <a:spcPts val="0"/>
              </a:spcAft>
              <a:buClr>
                <a:schemeClr val="dk1"/>
              </a:buClr>
              <a:buSzPts val="1800"/>
              <a:buChar char="•"/>
            </a:pPr>
            <a:r>
              <a:rPr lang="en" sz="1800">
                <a:solidFill>
                  <a:schemeClr val="dk1"/>
                </a:solidFill>
              </a:rPr>
              <a:t>Located in Dover, Delaware (State Capital)</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12 Schools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6,278 Students in grades Pk-12</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Minority Enrollment: 71%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Students with Disabilities: 23%</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ELA Proficiency: 33%</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Math Proficiency: 33%</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Graduation Rate: 84%</a:t>
            </a:r>
            <a:endParaRPr sz="1800">
              <a:solidFill>
                <a:schemeClr val="dk1"/>
              </a:solidFill>
            </a:endParaRPr>
          </a:p>
          <a:p>
            <a:pPr marL="0" lvl="0" indent="0" algn="l" rtl="0">
              <a:spcBef>
                <a:spcPts val="500"/>
              </a:spcBef>
              <a:spcAft>
                <a:spcPts val="0"/>
              </a:spcAft>
              <a:buNone/>
            </a:pPr>
            <a:endParaRPr sz="1300"/>
          </a:p>
          <a:p>
            <a:pPr marL="0" lvl="0" indent="0" algn="l" rtl="0">
              <a:spcBef>
                <a:spcPts val="500"/>
              </a:spcBef>
              <a:spcAft>
                <a:spcPts val="500"/>
              </a:spcAft>
              <a:buClr>
                <a:schemeClr val="dk1"/>
              </a:buClr>
              <a:buSzPts val="1100"/>
              <a:buFont typeface="Arial"/>
              <a:buNone/>
            </a:pPr>
            <a:endParaRPr/>
          </a:p>
        </p:txBody>
      </p:sp>
      <p:pic>
        <p:nvPicPr>
          <p:cNvPr id="236" name="Google Shape;236;p31" descr="Photograph of Dover High School" title="Dover High School"/>
          <p:cNvPicPr preferRelativeResize="0"/>
          <p:nvPr/>
        </p:nvPicPr>
        <p:blipFill>
          <a:blip r:embed="rId3">
            <a:alphaModFix/>
          </a:blip>
          <a:stretch>
            <a:fillRect/>
          </a:stretch>
        </p:blipFill>
        <p:spPr>
          <a:xfrm>
            <a:off x="4243050" y="2371370"/>
            <a:ext cx="3534450" cy="1995625"/>
          </a:xfrm>
          <a:prstGeom prst="rect">
            <a:avLst/>
          </a:prstGeom>
          <a:noFill/>
          <a:ln w="9525" cap="flat" cmpd="sng">
            <a:solidFill>
              <a:schemeClr val="dk2"/>
            </a:solidFill>
            <a:prstDash val="solid"/>
            <a:round/>
            <a:headEnd type="none" w="sm" len="sm"/>
            <a:tailEnd type="none" w="sm" len="sm"/>
          </a:ln>
        </p:spPr>
      </p:pic>
      <p:pic>
        <p:nvPicPr>
          <p:cNvPr id="237" name="Google Shape;237;p31" descr="Photograph of a group of people posed standing in two rows, smiling."/>
          <p:cNvPicPr preferRelativeResize="0"/>
          <p:nvPr/>
        </p:nvPicPr>
        <p:blipFill>
          <a:blip r:embed="rId4">
            <a:alphaModFix/>
          </a:blip>
          <a:stretch>
            <a:fillRect/>
          </a:stretch>
        </p:blipFill>
        <p:spPr>
          <a:xfrm rot="1">
            <a:off x="5167325" y="764752"/>
            <a:ext cx="3267050" cy="1404849"/>
          </a:xfrm>
          <a:prstGeom prst="rect">
            <a:avLst/>
          </a:prstGeom>
          <a:noFill/>
          <a:ln w="9525" cap="flat" cmpd="sng">
            <a:solidFill>
              <a:schemeClr val="dk2"/>
            </a:solidFill>
            <a:prstDash val="solid"/>
            <a:round/>
            <a:headEnd type="none" w="sm" len="sm"/>
            <a:tailEnd type="none" w="sm" len="sm"/>
          </a:ln>
        </p:spPr>
      </p:pic>
      <p:pic>
        <p:nvPicPr>
          <p:cNvPr id="238" name="Google Shape;238;p31" descr="Photo of a group of graduates in their regalia. One of the graduates is smiling at the camera."/>
          <p:cNvPicPr preferRelativeResize="0"/>
          <p:nvPr/>
        </p:nvPicPr>
        <p:blipFill>
          <a:blip r:embed="rId5">
            <a:alphaModFix/>
          </a:blip>
          <a:stretch>
            <a:fillRect/>
          </a:stretch>
        </p:blipFill>
        <p:spPr>
          <a:xfrm>
            <a:off x="6453975" y="1842000"/>
            <a:ext cx="2276425" cy="16789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2171700" y="573280"/>
            <a:ext cx="6457800" cy="969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a:t>Exploration</a:t>
            </a:r>
            <a:endParaRPr/>
          </a:p>
        </p:txBody>
      </p:sp>
      <p:sp>
        <p:nvSpPr>
          <p:cNvPr id="244" name="Google Shape;244;p32"/>
          <p:cNvSpPr txBox="1">
            <a:spLocks noGrp="1"/>
          </p:cNvSpPr>
          <p:nvPr>
            <p:ph type="body" idx="1"/>
          </p:nvPr>
        </p:nvSpPr>
        <p:spPr>
          <a:xfrm>
            <a:off x="514350" y="1645920"/>
            <a:ext cx="8115300" cy="30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45" name="Google Shape;245;p32" descr="A dirt road with trees and flowers on a hill."/>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6" name="Google Shape;246;p32"/>
          <p:cNvSpPr txBox="1"/>
          <p:nvPr/>
        </p:nvSpPr>
        <p:spPr>
          <a:xfrm>
            <a:off x="364900" y="3048450"/>
            <a:ext cx="67794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b="1">
                <a:solidFill>
                  <a:schemeClr val="lt1"/>
                </a:solidFill>
                <a:latin typeface="Merriweather"/>
                <a:ea typeface="Merriweather"/>
                <a:cs typeface="Merriweather"/>
                <a:sym typeface="Merriweather"/>
              </a:rPr>
              <a:t>Exploration</a:t>
            </a:r>
            <a:endParaRPr sz="4100" b="1">
              <a:solidFill>
                <a:schemeClr val="lt1"/>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Assemble a Team</a:t>
            </a:r>
            <a:endParaRPr/>
          </a:p>
        </p:txBody>
      </p:sp>
      <p:sp>
        <p:nvSpPr>
          <p:cNvPr id="252" name="Google Shape;252;p33"/>
          <p:cNvSpPr txBox="1">
            <a:spLocks noGrp="1"/>
          </p:cNvSpPr>
          <p:nvPr>
            <p:ph type="body" idx="4294967295"/>
          </p:nvPr>
        </p:nvSpPr>
        <p:spPr>
          <a:xfrm>
            <a:off x="547175" y="1291100"/>
            <a:ext cx="7239300" cy="5196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t>District Level Team:</a:t>
            </a:r>
            <a:endParaRPr/>
          </a:p>
          <a:p>
            <a:pPr marL="457200" lvl="0" indent="-342900" algn="l" rtl="0">
              <a:lnSpc>
                <a:spcPct val="115000"/>
              </a:lnSpc>
              <a:spcBef>
                <a:spcPts val="600"/>
              </a:spcBef>
              <a:spcAft>
                <a:spcPts val="0"/>
              </a:spcAft>
              <a:buSzPts val="1800"/>
              <a:buChar char="➝"/>
            </a:pPr>
            <a:r>
              <a:rPr lang="en"/>
              <a:t>District Administrators</a:t>
            </a:r>
            <a:endParaRPr/>
          </a:p>
          <a:p>
            <a:pPr marL="457200" lvl="0" indent="-342900" algn="l" rtl="0">
              <a:lnSpc>
                <a:spcPct val="115000"/>
              </a:lnSpc>
              <a:spcBef>
                <a:spcPts val="0"/>
              </a:spcBef>
              <a:spcAft>
                <a:spcPts val="0"/>
              </a:spcAft>
              <a:buSzPts val="1800"/>
              <a:buChar char="➝"/>
            </a:pPr>
            <a:r>
              <a:rPr lang="en"/>
              <a:t>SAMHSA Project Aware Team</a:t>
            </a:r>
            <a:endParaRPr/>
          </a:p>
          <a:p>
            <a:pPr marL="457200" lvl="0" indent="-342900" algn="l" rtl="0">
              <a:lnSpc>
                <a:spcPct val="115000"/>
              </a:lnSpc>
              <a:spcBef>
                <a:spcPts val="0"/>
              </a:spcBef>
              <a:spcAft>
                <a:spcPts val="0"/>
              </a:spcAft>
              <a:buSzPts val="1800"/>
              <a:buChar char="➝"/>
            </a:pPr>
            <a:r>
              <a:rPr lang="en"/>
              <a:t>SAMHSA Technical Assistance Support Partners</a:t>
            </a:r>
            <a:br>
              <a:rPr lang="en"/>
            </a:br>
            <a:endParaRPr/>
          </a:p>
          <a:p>
            <a:pPr marL="0" lvl="0" indent="0" algn="l" rtl="0">
              <a:lnSpc>
                <a:spcPct val="115000"/>
              </a:lnSpc>
              <a:spcBef>
                <a:spcPts val="600"/>
              </a:spcBef>
              <a:spcAft>
                <a:spcPts val="0"/>
              </a:spcAft>
              <a:buNone/>
            </a:pPr>
            <a:r>
              <a:rPr lang="en"/>
              <a:t>School Level Team:</a:t>
            </a:r>
            <a:endParaRPr/>
          </a:p>
          <a:p>
            <a:pPr marL="457200" lvl="0" indent="-342900" algn="l" rtl="0">
              <a:lnSpc>
                <a:spcPct val="115000"/>
              </a:lnSpc>
              <a:spcBef>
                <a:spcPts val="600"/>
              </a:spcBef>
              <a:spcAft>
                <a:spcPts val="0"/>
              </a:spcAft>
              <a:buSzPts val="1800"/>
              <a:buChar char="➝"/>
            </a:pPr>
            <a:r>
              <a:rPr lang="en"/>
              <a:t>School Administrator(s)</a:t>
            </a:r>
            <a:endParaRPr/>
          </a:p>
          <a:p>
            <a:pPr marL="457200" lvl="0" indent="-342900" algn="l" rtl="0">
              <a:lnSpc>
                <a:spcPct val="115000"/>
              </a:lnSpc>
              <a:spcBef>
                <a:spcPts val="0"/>
              </a:spcBef>
              <a:spcAft>
                <a:spcPts val="0"/>
              </a:spcAft>
              <a:buSzPts val="1800"/>
              <a:buChar char="➝"/>
            </a:pPr>
            <a:r>
              <a:rPr lang="en"/>
              <a:t>School staff with knowledge and training in mental health</a:t>
            </a:r>
            <a:endParaRPr/>
          </a:p>
          <a:p>
            <a:pPr marL="457200" lvl="0" indent="-342900" algn="l" rtl="0">
              <a:lnSpc>
                <a:spcPct val="115000"/>
              </a:lnSpc>
              <a:spcBef>
                <a:spcPts val="0"/>
              </a:spcBef>
              <a:spcAft>
                <a:spcPts val="0"/>
              </a:spcAft>
              <a:buSzPts val="1800"/>
              <a:buChar char="➝"/>
            </a:pPr>
            <a:r>
              <a:rPr lang="en"/>
              <a:t>School-based community providers</a:t>
            </a:r>
            <a:endParaRPr/>
          </a:p>
          <a:p>
            <a:pPr marL="457200" lvl="0" indent="-342900" algn="l" rtl="0">
              <a:lnSpc>
                <a:spcPct val="115000"/>
              </a:lnSpc>
              <a:spcBef>
                <a:spcPts val="0"/>
              </a:spcBef>
              <a:spcAft>
                <a:spcPts val="0"/>
              </a:spcAft>
              <a:buSzPts val="1800"/>
              <a:buChar char="➝"/>
            </a:pPr>
            <a:r>
              <a:rPr lang="en"/>
              <a:t>Students, family members, community members (as appropriate)</a:t>
            </a:r>
            <a:endParaRPr/>
          </a:p>
          <a:p>
            <a:pPr marL="0" lvl="0" indent="0" algn="l" rtl="0">
              <a:lnSpc>
                <a:spcPct val="115000"/>
              </a:lnSpc>
              <a:spcBef>
                <a:spcPts val="600"/>
              </a:spcBef>
              <a:spcAft>
                <a:spcPts val="0"/>
              </a:spcAft>
              <a:buNone/>
            </a:pPr>
            <a:endParaRPr/>
          </a:p>
          <a:p>
            <a:pPr marL="0" lvl="0" indent="0" algn="l" rtl="0">
              <a:spcBef>
                <a:spcPts val="600"/>
              </a:spcBef>
              <a:spcAft>
                <a:spcPts val="0"/>
              </a:spcAft>
              <a:buClr>
                <a:schemeClr val="dk1"/>
              </a:buClr>
              <a:buSzPts val="1100"/>
              <a:buFont typeface="Arial"/>
              <a:buNone/>
            </a:pPr>
            <a:endParaRPr/>
          </a:p>
          <a:p>
            <a:pPr marL="0" lvl="0" indent="0" algn="l" rtl="0">
              <a:spcBef>
                <a:spcPts val="600"/>
              </a:spcBef>
              <a:spcAft>
                <a:spcPts val="0"/>
              </a:spcAft>
              <a:buClr>
                <a:schemeClr val="dk1"/>
              </a:buClr>
              <a:buSzPts val="1100"/>
              <a:buFont typeface="Arial"/>
              <a:buNone/>
            </a:pPr>
            <a:endParaRPr/>
          </a:p>
        </p:txBody>
      </p:sp>
      <p:sp>
        <p:nvSpPr>
          <p:cNvPr id="253" name="Google Shape;253;p3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 of the Team</a:t>
            </a:r>
            <a:endParaRPr/>
          </a:p>
        </p:txBody>
      </p:sp>
      <p:sp>
        <p:nvSpPr>
          <p:cNvPr id="259" name="Google Shape;259;p34"/>
          <p:cNvSpPr txBox="1">
            <a:spLocks noGrp="1"/>
          </p:cNvSpPr>
          <p:nvPr>
            <p:ph type="body" idx="4294967295"/>
          </p:nvPr>
        </p:nvSpPr>
        <p:spPr>
          <a:xfrm>
            <a:off x="514350" y="1645920"/>
            <a:ext cx="8115300" cy="3018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Planning the screening process</a:t>
            </a:r>
            <a:endParaRPr/>
          </a:p>
          <a:p>
            <a:pPr marL="457200" lvl="0" indent="-342900" algn="l" rtl="0">
              <a:lnSpc>
                <a:spcPct val="115000"/>
              </a:lnSpc>
              <a:spcBef>
                <a:spcPts val="0"/>
              </a:spcBef>
              <a:spcAft>
                <a:spcPts val="0"/>
              </a:spcAft>
              <a:buSzPts val="1800"/>
              <a:buChar char="➝"/>
            </a:pPr>
            <a:r>
              <a:rPr lang="en"/>
              <a:t>Administering screening measures</a:t>
            </a:r>
            <a:endParaRPr/>
          </a:p>
          <a:p>
            <a:pPr marL="457200" lvl="0" indent="-342900" algn="l" rtl="0">
              <a:lnSpc>
                <a:spcPct val="115000"/>
              </a:lnSpc>
              <a:spcBef>
                <a:spcPts val="0"/>
              </a:spcBef>
              <a:spcAft>
                <a:spcPts val="0"/>
              </a:spcAft>
              <a:buSzPts val="1800"/>
              <a:buChar char="➝"/>
            </a:pPr>
            <a:r>
              <a:rPr lang="en"/>
              <a:t>Reviewing data to identify students at imminent risk</a:t>
            </a:r>
            <a:endParaRPr/>
          </a:p>
          <a:p>
            <a:pPr marL="457200" lvl="0" indent="-342900" algn="l" rtl="0">
              <a:lnSpc>
                <a:spcPct val="115000"/>
              </a:lnSpc>
              <a:spcBef>
                <a:spcPts val="0"/>
              </a:spcBef>
              <a:spcAft>
                <a:spcPts val="0"/>
              </a:spcAft>
              <a:buSzPts val="1800"/>
              <a:buChar char="➝"/>
            </a:pPr>
            <a:r>
              <a:rPr lang="en"/>
              <a:t>Coordinating follow up supports as needed</a:t>
            </a:r>
            <a:endParaRPr/>
          </a:p>
          <a:p>
            <a:pPr marL="0" lvl="0" indent="0" algn="l" rtl="0">
              <a:spcBef>
                <a:spcPts val="600"/>
              </a:spcBef>
              <a:spcAft>
                <a:spcPts val="0"/>
              </a:spcAft>
              <a:buNone/>
            </a:pPr>
            <a:endParaRPr/>
          </a:p>
        </p:txBody>
      </p:sp>
      <p:sp>
        <p:nvSpPr>
          <p:cNvPr id="260" name="Google Shape;260;p34"/>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5"/>
          <p:cNvSpPr txBox="1">
            <a:spLocks noGrp="1"/>
          </p:cNvSpPr>
          <p:nvPr>
            <p:ph type="title" idx="4294967295"/>
          </p:nvPr>
        </p:nvSpPr>
        <p:spPr>
          <a:xfrm>
            <a:off x="466725" y="158475"/>
            <a:ext cx="5301300" cy="56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Review Data to Clarify Needs</a:t>
            </a:r>
            <a:endParaRPr/>
          </a:p>
        </p:txBody>
      </p:sp>
      <p:sp>
        <p:nvSpPr>
          <p:cNvPr id="266" name="Google Shape;266;p35"/>
          <p:cNvSpPr txBox="1">
            <a:spLocks noGrp="1"/>
          </p:cNvSpPr>
          <p:nvPr>
            <p:ph type="body" idx="4294967295"/>
          </p:nvPr>
        </p:nvSpPr>
        <p:spPr>
          <a:xfrm>
            <a:off x="623200" y="625300"/>
            <a:ext cx="7491300" cy="28239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b="1"/>
              <a:t>Questions to consider:</a:t>
            </a:r>
            <a:endParaRPr b="1"/>
          </a:p>
          <a:p>
            <a:pPr marL="457200" lvl="0" indent="-342900" algn="l" rtl="0">
              <a:lnSpc>
                <a:spcPct val="115000"/>
              </a:lnSpc>
              <a:spcBef>
                <a:spcPts val="0"/>
              </a:spcBef>
              <a:spcAft>
                <a:spcPts val="0"/>
              </a:spcAft>
              <a:buSzPts val="1800"/>
              <a:buChar char="➝"/>
            </a:pPr>
            <a:r>
              <a:rPr lang="en"/>
              <a:t>What data do we have access to?</a:t>
            </a:r>
            <a:endParaRPr/>
          </a:p>
          <a:p>
            <a:pPr marL="457200" lvl="0" indent="-342900" algn="l" rtl="0">
              <a:lnSpc>
                <a:spcPct val="115000"/>
              </a:lnSpc>
              <a:spcBef>
                <a:spcPts val="0"/>
              </a:spcBef>
              <a:spcAft>
                <a:spcPts val="0"/>
              </a:spcAft>
              <a:buSzPts val="1800"/>
              <a:buChar char="➝"/>
            </a:pPr>
            <a:r>
              <a:rPr lang="en"/>
              <a:t>What data do we need?</a:t>
            </a:r>
            <a:endParaRPr/>
          </a:p>
          <a:p>
            <a:pPr marL="457200" lvl="0" indent="-342900" algn="l" rtl="0">
              <a:lnSpc>
                <a:spcPct val="115000"/>
              </a:lnSpc>
              <a:spcBef>
                <a:spcPts val="0"/>
              </a:spcBef>
              <a:spcAft>
                <a:spcPts val="0"/>
              </a:spcAft>
              <a:buSzPts val="1800"/>
              <a:buChar char="➝"/>
            </a:pPr>
            <a:r>
              <a:rPr lang="en"/>
              <a:t>What do we know?</a:t>
            </a:r>
            <a:endParaRPr/>
          </a:p>
          <a:p>
            <a:pPr marL="457200" lvl="0" indent="-342900" algn="l" rtl="0">
              <a:lnSpc>
                <a:spcPct val="115000"/>
              </a:lnSpc>
              <a:spcBef>
                <a:spcPts val="0"/>
              </a:spcBef>
              <a:spcAft>
                <a:spcPts val="0"/>
              </a:spcAft>
              <a:buSzPts val="1800"/>
              <a:buChar char="➝"/>
            </a:pPr>
            <a:r>
              <a:rPr lang="en"/>
              <a:t>What don’t we know?</a:t>
            </a:r>
            <a:endParaRPr/>
          </a:p>
          <a:p>
            <a:pPr marL="457200" lvl="0" indent="-342900" algn="l" rtl="0">
              <a:lnSpc>
                <a:spcPct val="115000"/>
              </a:lnSpc>
              <a:spcBef>
                <a:spcPts val="0"/>
              </a:spcBef>
              <a:spcAft>
                <a:spcPts val="0"/>
              </a:spcAft>
              <a:buSzPts val="1800"/>
              <a:buChar char="➝"/>
            </a:pPr>
            <a:r>
              <a:rPr lang="en"/>
              <a:t>What groups do we want to know more about?</a:t>
            </a:r>
            <a:endParaRPr/>
          </a:p>
          <a:p>
            <a:pPr marL="0" lvl="0" indent="0" algn="l" rtl="0">
              <a:lnSpc>
                <a:spcPct val="115000"/>
              </a:lnSpc>
              <a:spcBef>
                <a:spcPts val="600"/>
              </a:spcBef>
              <a:spcAft>
                <a:spcPts val="0"/>
              </a:spcAft>
              <a:buNone/>
            </a:pPr>
            <a:r>
              <a:rPr lang="en" b="1"/>
              <a:t>Data Sources:</a:t>
            </a:r>
            <a:endParaRPr b="1"/>
          </a:p>
          <a:p>
            <a:pPr marL="457200" lvl="0" indent="-342900" algn="l" rtl="0">
              <a:lnSpc>
                <a:spcPct val="115000"/>
              </a:lnSpc>
              <a:spcBef>
                <a:spcPts val="600"/>
              </a:spcBef>
              <a:spcAft>
                <a:spcPts val="0"/>
              </a:spcAft>
              <a:buSzPts val="1800"/>
              <a:buChar char="➝"/>
            </a:pPr>
            <a:r>
              <a:rPr lang="en"/>
              <a:t>Attendance</a:t>
            </a:r>
            <a:endParaRPr/>
          </a:p>
          <a:p>
            <a:pPr marL="457200" lvl="0" indent="-342900" algn="l" rtl="0">
              <a:lnSpc>
                <a:spcPct val="115000"/>
              </a:lnSpc>
              <a:spcBef>
                <a:spcPts val="0"/>
              </a:spcBef>
              <a:spcAft>
                <a:spcPts val="0"/>
              </a:spcAft>
              <a:buSzPts val="1800"/>
              <a:buChar char="➝"/>
            </a:pPr>
            <a:r>
              <a:rPr lang="en"/>
              <a:t>Office Discipline Referrals (ODRs)</a:t>
            </a:r>
            <a:endParaRPr/>
          </a:p>
          <a:p>
            <a:pPr marL="457200" lvl="0" indent="-342900" algn="l" rtl="0">
              <a:lnSpc>
                <a:spcPct val="115000"/>
              </a:lnSpc>
              <a:spcBef>
                <a:spcPts val="0"/>
              </a:spcBef>
              <a:spcAft>
                <a:spcPts val="0"/>
              </a:spcAft>
              <a:buSzPts val="1800"/>
              <a:buChar char="➝"/>
            </a:pPr>
            <a:r>
              <a:rPr lang="en"/>
              <a:t>Grades/GPA</a:t>
            </a:r>
            <a:endParaRPr/>
          </a:p>
          <a:p>
            <a:pPr marL="457200" lvl="0" indent="-342900" algn="l" rtl="0">
              <a:lnSpc>
                <a:spcPct val="115000"/>
              </a:lnSpc>
              <a:spcBef>
                <a:spcPts val="0"/>
              </a:spcBef>
              <a:spcAft>
                <a:spcPts val="0"/>
              </a:spcAft>
              <a:buSzPts val="1800"/>
              <a:buChar char="➝"/>
            </a:pPr>
            <a:r>
              <a:rPr lang="en"/>
              <a:t>Nurse Visits</a:t>
            </a:r>
            <a:endParaRPr/>
          </a:p>
          <a:p>
            <a:pPr marL="457200" lvl="0" indent="-342900" algn="l" rtl="0">
              <a:lnSpc>
                <a:spcPct val="115000"/>
              </a:lnSpc>
              <a:spcBef>
                <a:spcPts val="0"/>
              </a:spcBef>
              <a:spcAft>
                <a:spcPts val="0"/>
              </a:spcAft>
              <a:buSzPts val="1800"/>
              <a:buChar char="➝"/>
            </a:pPr>
            <a:r>
              <a:rPr lang="en"/>
              <a:t>Counselor Visits</a:t>
            </a:r>
            <a:endParaRPr/>
          </a:p>
          <a:p>
            <a:pPr marL="457200" lvl="0" indent="-342900" algn="l" rtl="0">
              <a:lnSpc>
                <a:spcPct val="115000"/>
              </a:lnSpc>
              <a:spcBef>
                <a:spcPts val="0"/>
              </a:spcBef>
              <a:spcAft>
                <a:spcPts val="0"/>
              </a:spcAft>
              <a:buSzPts val="1800"/>
              <a:buChar char="➝"/>
            </a:pPr>
            <a:r>
              <a:rPr lang="en"/>
              <a:t>Referrals (Teacher/Caregiver)</a:t>
            </a:r>
            <a:endParaRPr/>
          </a:p>
          <a:p>
            <a:pPr marL="0" lvl="0" indent="0" algn="l" rtl="0">
              <a:lnSpc>
                <a:spcPct val="100000"/>
              </a:lnSpc>
              <a:spcBef>
                <a:spcPts val="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67" name="Google Shape;267;p35"/>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Cultural Considerations</a:t>
            </a:r>
            <a:endParaRPr/>
          </a:p>
        </p:txBody>
      </p:sp>
      <p:sp>
        <p:nvSpPr>
          <p:cNvPr id="273" name="Google Shape;273;p36"/>
          <p:cNvSpPr txBox="1">
            <a:spLocks noGrp="1"/>
          </p:cNvSpPr>
          <p:nvPr>
            <p:ph type="body" idx="4294967295"/>
          </p:nvPr>
        </p:nvSpPr>
        <p:spPr>
          <a:xfrm>
            <a:off x="457200" y="1406950"/>
            <a:ext cx="7161900" cy="3161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solidFill>
                  <a:schemeClr val="dk1"/>
                </a:solidFill>
              </a:rPr>
              <a:t>Complex stress related to poverty, immigration, and language barriers</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Cultural beliefs about mental health and how concerns should be addressed</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Access or barriers to services for </a:t>
            </a:r>
            <a:r>
              <a:rPr lang="en"/>
              <a:t>hi</a:t>
            </a:r>
            <a:r>
              <a:rPr lang="en">
                <a:solidFill>
                  <a:schemeClr val="dk1"/>
                </a:solidFill>
              </a:rPr>
              <a:t>storically marginalized groups </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Preferred </a:t>
            </a:r>
            <a:r>
              <a:rPr lang="en"/>
              <a:t>a</a:t>
            </a:r>
            <a:r>
              <a:rPr lang="en">
                <a:solidFill>
                  <a:schemeClr val="dk1"/>
                </a:solidFill>
              </a:rPr>
              <a:t>ssessment </a:t>
            </a:r>
            <a:r>
              <a:rPr lang="en"/>
              <a:t>p</a:t>
            </a:r>
            <a:r>
              <a:rPr lang="en">
                <a:solidFill>
                  <a:schemeClr val="dk1"/>
                </a:solidFill>
              </a:rPr>
              <a:t>rocesses </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Accessibility to culturally and linguistically diverse populations</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Tool’s predictive effectiveness for the school’s target population</a:t>
            </a:r>
            <a:endParaRPr>
              <a:solidFill>
                <a:schemeClr val="dk1"/>
              </a:solidFill>
            </a:endParaRPr>
          </a:p>
        </p:txBody>
      </p:sp>
      <p:sp>
        <p:nvSpPr>
          <p:cNvPr id="274" name="Google Shape;274;p36"/>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Establishing Shared goals</a:t>
            </a:r>
            <a:endParaRPr/>
          </a:p>
        </p:txBody>
      </p:sp>
      <p:sp>
        <p:nvSpPr>
          <p:cNvPr id="280" name="Google Shape;280;p37"/>
          <p:cNvSpPr txBox="1">
            <a:spLocks noGrp="1"/>
          </p:cNvSpPr>
          <p:nvPr>
            <p:ph type="body" idx="4294967295"/>
          </p:nvPr>
        </p:nvSpPr>
        <p:spPr>
          <a:xfrm>
            <a:off x="514350" y="1645920"/>
            <a:ext cx="8115300" cy="3018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Clarify goals of Screening</a:t>
            </a:r>
            <a:br>
              <a:rPr lang="en"/>
            </a:br>
            <a:endParaRPr sz="800"/>
          </a:p>
          <a:p>
            <a:pPr marL="457200" lvl="0" indent="-342900" algn="l" rtl="0">
              <a:lnSpc>
                <a:spcPct val="115000"/>
              </a:lnSpc>
              <a:spcBef>
                <a:spcPts val="600"/>
              </a:spcBef>
              <a:spcAft>
                <a:spcPts val="0"/>
              </a:spcAft>
              <a:buSzPts val="1800"/>
              <a:buChar char="➝"/>
            </a:pPr>
            <a:r>
              <a:rPr lang="en"/>
              <a:t>Cultural considerations</a:t>
            </a:r>
            <a:endParaRPr/>
          </a:p>
          <a:p>
            <a:pPr marL="457200" lvl="0" indent="-342900" algn="l" rtl="0">
              <a:lnSpc>
                <a:spcPct val="115000"/>
              </a:lnSpc>
              <a:spcBef>
                <a:spcPts val="0"/>
              </a:spcBef>
              <a:spcAft>
                <a:spcPts val="0"/>
              </a:spcAft>
              <a:buSzPts val="1800"/>
              <a:buChar char="➝"/>
            </a:pPr>
            <a:r>
              <a:rPr lang="en"/>
              <a:t>Strength based</a:t>
            </a:r>
            <a:endParaRPr/>
          </a:p>
          <a:p>
            <a:pPr marL="457200" lvl="0" indent="-342900" algn="l" rtl="0">
              <a:lnSpc>
                <a:spcPct val="115000"/>
              </a:lnSpc>
              <a:spcBef>
                <a:spcPts val="0"/>
              </a:spcBef>
              <a:spcAft>
                <a:spcPts val="0"/>
              </a:spcAft>
              <a:buSzPts val="1800"/>
              <a:buChar char="➝"/>
            </a:pPr>
            <a:r>
              <a:rPr lang="en"/>
              <a:t>Internalizing</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81" name="Google Shape;281;p37"/>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Buy-In</a:t>
            </a:r>
            <a:endParaRPr/>
          </a:p>
        </p:txBody>
      </p:sp>
      <p:sp>
        <p:nvSpPr>
          <p:cNvPr id="287" name="Google Shape;287;p38"/>
          <p:cNvSpPr txBox="1">
            <a:spLocks noGrp="1"/>
          </p:cNvSpPr>
          <p:nvPr>
            <p:ph type="body" idx="4294967295"/>
          </p:nvPr>
        </p:nvSpPr>
        <p:spPr>
          <a:xfrm>
            <a:off x="564075" y="1454475"/>
            <a:ext cx="7422000" cy="301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rPr>
              <a:t>Provide information and gather feedback from several groups at various points regarding:</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Benefits of Screening</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Communicate screening process and procedures (implementation, scoring, referral process)</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Challenges and Concerns related to screening</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Consent and privacy considerations</a:t>
            </a:r>
            <a:endParaRPr>
              <a:solidFill>
                <a:schemeClr val="dk1"/>
              </a:solidFill>
            </a:endParaRPr>
          </a:p>
          <a:p>
            <a:pPr marL="457200" lvl="0" indent="-342900" algn="l" rtl="0">
              <a:lnSpc>
                <a:spcPct val="115000"/>
              </a:lnSpc>
              <a:spcBef>
                <a:spcPts val="0"/>
              </a:spcBef>
              <a:spcAft>
                <a:spcPts val="0"/>
              </a:spcAft>
              <a:buSzPts val="1800"/>
              <a:buChar char="➝"/>
            </a:pPr>
            <a:r>
              <a:rPr lang="en">
                <a:solidFill>
                  <a:schemeClr val="dk1"/>
                </a:solidFill>
              </a:rPr>
              <a:t>Solicit volunteers </a:t>
            </a:r>
            <a:endParaRPr>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288" name="Google Shape;288;p38"/>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9"/>
          <p:cNvSpPr txBox="1">
            <a:spLocks noGrp="1"/>
          </p:cNvSpPr>
          <p:nvPr>
            <p:ph type="title"/>
          </p:nvPr>
        </p:nvSpPr>
        <p:spPr>
          <a:xfrm>
            <a:off x="2171700" y="573280"/>
            <a:ext cx="6457800" cy="969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a:t>Readiness</a:t>
            </a:r>
            <a:endParaRPr/>
          </a:p>
        </p:txBody>
      </p:sp>
      <p:sp>
        <p:nvSpPr>
          <p:cNvPr id="294" name="Google Shape;294;p39"/>
          <p:cNvSpPr txBox="1">
            <a:spLocks noGrp="1"/>
          </p:cNvSpPr>
          <p:nvPr>
            <p:ph type="body" idx="1"/>
          </p:nvPr>
        </p:nvSpPr>
        <p:spPr>
          <a:xfrm>
            <a:off x="514350" y="1645920"/>
            <a:ext cx="8115300" cy="30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95" name="Google Shape;295;p39"/>
          <p:cNvPicPr preferRelativeResize="0"/>
          <p:nvPr/>
        </p:nvPicPr>
        <p:blipFill>
          <a:blip r:embed="rId3">
            <a:alphaModFix/>
          </a:blip>
          <a:stretch>
            <a:fillRect/>
          </a:stretch>
        </p:blipFill>
        <p:spPr>
          <a:xfrm>
            <a:off x="716493" y="0"/>
            <a:ext cx="7711012" cy="5143499"/>
          </a:xfrm>
          <a:prstGeom prst="rect">
            <a:avLst/>
          </a:prstGeom>
          <a:noFill/>
          <a:ln>
            <a:noFill/>
          </a:ln>
        </p:spPr>
      </p:pic>
      <p:pic>
        <p:nvPicPr>
          <p:cNvPr id="296" name="Google Shape;296;p39" descr="A group of women's track and field athletes on their mark, prepared to start the race. "/>
          <p:cNvPicPr preferRelativeResize="0"/>
          <p:nvPr/>
        </p:nvPicPr>
        <p:blipFill>
          <a:blip r:embed="rId4">
            <a:alphaModFix/>
          </a:blip>
          <a:stretch>
            <a:fillRect/>
          </a:stretch>
        </p:blipFill>
        <p:spPr>
          <a:xfrm>
            <a:off x="0" y="0"/>
            <a:ext cx="9144000" cy="5143501"/>
          </a:xfrm>
          <a:prstGeom prst="rect">
            <a:avLst/>
          </a:prstGeom>
          <a:noFill/>
          <a:ln>
            <a:noFill/>
          </a:ln>
        </p:spPr>
      </p:pic>
      <p:sp>
        <p:nvSpPr>
          <p:cNvPr id="297" name="Google Shape;297;p39"/>
          <p:cNvSpPr txBox="1"/>
          <p:nvPr/>
        </p:nvSpPr>
        <p:spPr>
          <a:xfrm>
            <a:off x="765050" y="573275"/>
            <a:ext cx="67794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chemeClr val="lt1"/>
                </a:solidFill>
                <a:latin typeface="Merriweather"/>
                <a:ea typeface="Merriweather"/>
                <a:cs typeface="Merriweather"/>
                <a:sym typeface="Merriweather"/>
              </a:rPr>
              <a:t>Readiness</a:t>
            </a:r>
            <a:endParaRPr sz="3500" b="1">
              <a:solidFill>
                <a:schemeClr val="lt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457200" y="127875"/>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Session Objectives</a:t>
            </a:r>
            <a:endParaRPr/>
          </a:p>
        </p:txBody>
      </p:sp>
      <p:sp>
        <p:nvSpPr>
          <p:cNvPr id="167" name="Google Shape;167;p22"/>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68" name="Google Shape;168;p22"/>
          <p:cNvSpPr txBox="1">
            <a:spLocks noGrp="1"/>
          </p:cNvSpPr>
          <p:nvPr>
            <p:ph type="body" idx="4294967295"/>
          </p:nvPr>
        </p:nvSpPr>
        <p:spPr>
          <a:xfrm>
            <a:off x="457200" y="991050"/>
            <a:ext cx="7393800" cy="31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end of the session participants will:</a:t>
            </a:r>
            <a:br>
              <a:rPr lang="en"/>
            </a:br>
            <a:endParaRPr/>
          </a:p>
          <a:p>
            <a:pPr marL="457200" lvl="0" indent="-342900" algn="l" rtl="0">
              <a:spcBef>
                <a:spcPts val="0"/>
              </a:spcBef>
              <a:spcAft>
                <a:spcPts val="0"/>
              </a:spcAft>
              <a:buClr>
                <a:schemeClr val="dk1"/>
              </a:buClr>
              <a:buSzPts val="1800"/>
              <a:buFont typeface="Pontano Sans"/>
              <a:buAutoNum type="arabicPeriod"/>
            </a:pPr>
            <a:r>
              <a:rPr lang="en"/>
              <a:t>Understand screening within the context of MTSS </a:t>
            </a:r>
            <a:endParaRPr/>
          </a:p>
          <a:p>
            <a:pPr marL="457200" lvl="0" indent="0" algn="l" rtl="0">
              <a:spcBef>
                <a:spcPts val="0"/>
              </a:spcBef>
              <a:spcAft>
                <a:spcPts val="0"/>
              </a:spcAft>
              <a:buNone/>
            </a:pPr>
            <a:endParaRPr/>
          </a:p>
          <a:p>
            <a:pPr marL="457200" lvl="0" indent="-342900" algn="l" rtl="0">
              <a:spcBef>
                <a:spcPts val="0"/>
              </a:spcBef>
              <a:spcAft>
                <a:spcPts val="0"/>
              </a:spcAft>
              <a:buClr>
                <a:schemeClr val="dk1"/>
              </a:buClr>
              <a:buSzPts val="1800"/>
              <a:buFont typeface="Pontano Sans"/>
              <a:buAutoNum type="arabicPeriod"/>
            </a:pPr>
            <a:r>
              <a:rPr lang="en"/>
              <a:t>Understand how to utilize the principles of implementation science to identify and implement a tool that fills a gap in their district’s screening process.</a:t>
            </a:r>
            <a:endParaRPr/>
          </a:p>
          <a:p>
            <a:pPr marL="457200" lvl="0" indent="0" algn="l" rtl="0">
              <a:spcBef>
                <a:spcPts val="0"/>
              </a:spcBef>
              <a:spcAft>
                <a:spcPts val="0"/>
              </a:spcAft>
              <a:buNone/>
            </a:pPr>
            <a:endParaRPr/>
          </a:p>
          <a:p>
            <a:pPr marL="457200" lvl="0" indent="-342900" algn="l" rtl="0">
              <a:spcBef>
                <a:spcPts val="0"/>
              </a:spcBef>
              <a:spcAft>
                <a:spcPts val="0"/>
              </a:spcAft>
              <a:buClr>
                <a:schemeClr val="dk1"/>
              </a:buClr>
              <a:buSzPts val="1800"/>
              <a:buFont typeface="Pontano Sans"/>
              <a:buAutoNum type="arabicPeriod"/>
            </a:pPr>
            <a:r>
              <a:rPr lang="en"/>
              <a:t>Understand the importance of an SEB screening evaluation process to ensure adherence to fidelity measures</a:t>
            </a:r>
            <a:br>
              <a:rPr lang="en"/>
            </a:br>
            <a:endParaRPr/>
          </a:p>
          <a:p>
            <a:pPr marL="457200" lvl="0" indent="-342900" algn="l" rtl="0">
              <a:spcBef>
                <a:spcPts val="0"/>
              </a:spcBef>
              <a:spcAft>
                <a:spcPts val="0"/>
              </a:spcAft>
              <a:buClr>
                <a:schemeClr val="dk1"/>
              </a:buClr>
              <a:buSzPts val="1800"/>
              <a:buFont typeface="Pontano Sans"/>
              <a:buAutoNum type="arabicPeriod"/>
            </a:pPr>
            <a:r>
              <a:rPr lang="en"/>
              <a:t>Learn how to build district-wide capacity and sustainability following a small universal screening pilot</a:t>
            </a: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solidFill>
                <a:srgbClr val="595959"/>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SEB Screener Selection</a:t>
            </a:r>
            <a:endParaRPr/>
          </a:p>
        </p:txBody>
      </p:sp>
      <p:sp>
        <p:nvSpPr>
          <p:cNvPr id="303" name="Google Shape;303;p40"/>
          <p:cNvSpPr txBox="1">
            <a:spLocks noGrp="1"/>
          </p:cNvSpPr>
          <p:nvPr>
            <p:ph type="body" idx="4294967295"/>
          </p:nvPr>
        </p:nvSpPr>
        <p:spPr>
          <a:xfrm>
            <a:off x="514350" y="1645920"/>
            <a:ext cx="8115300" cy="3018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Population</a:t>
            </a:r>
            <a:endParaRPr/>
          </a:p>
          <a:p>
            <a:pPr marL="457200" lvl="0" indent="-342900" algn="l" rtl="0">
              <a:lnSpc>
                <a:spcPct val="115000"/>
              </a:lnSpc>
              <a:spcBef>
                <a:spcPts val="0"/>
              </a:spcBef>
              <a:spcAft>
                <a:spcPts val="0"/>
              </a:spcAft>
              <a:buSzPts val="1800"/>
              <a:buChar char="➝"/>
            </a:pPr>
            <a:r>
              <a:rPr lang="en"/>
              <a:t>Feasibility and Usability</a:t>
            </a:r>
            <a:endParaRPr/>
          </a:p>
          <a:p>
            <a:pPr marL="457200" lvl="0" indent="-342900" algn="l" rtl="0">
              <a:lnSpc>
                <a:spcPct val="115000"/>
              </a:lnSpc>
              <a:spcBef>
                <a:spcPts val="0"/>
              </a:spcBef>
              <a:spcAft>
                <a:spcPts val="0"/>
              </a:spcAft>
              <a:buSzPts val="1800"/>
              <a:buChar char="➝"/>
            </a:pPr>
            <a:r>
              <a:rPr lang="en"/>
              <a:t>Time</a:t>
            </a:r>
            <a:endParaRPr/>
          </a:p>
          <a:p>
            <a:pPr marL="457200" lvl="0" indent="-342900" algn="l" rtl="0">
              <a:lnSpc>
                <a:spcPct val="115000"/>
              </a:lnSpc>
              <a:spcBef>
                <a:spcPts val="0"/>
              </a:spcBef>
              <a:spcAft>
                <a:spcPts val="0"/>
              </a:spcAft>
              <a:buSzPts val="1800"/>
              <a:buChar char="➝"/>
            </a:pPr>
            <a:r>
              <a:rPr lang="en"/>
              <a:t>Psychometric Evidence</a:t>
            </a:r>
            <a:endParaRPr/>
          </a:p>
          <a:p>
            <a:pPr marL="0" lvl="0" indent="0" algn="l" rtl="0">
              <a:spcBef>
                <a:spcPts val="600"/>
              </a:spcBef>
              <a:spcAft>
                <a:spcPts val="0"/>
              </a:spcAft>
              <a:buNone/>
            </a:pPr>
            <a:endParaRPr/>
          </a:p>
        </p:txBody>
      </p:sp>
      <p:sp>
        <p:nvSpPr>
          <p:cNvPr id="304" name="Google Shape;304;p40"/>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1" descr="Diagram of the hexagon tool."/>
          <p:cNvPicPr preferRelativeResize="0"/>
          <p:nvPr/>
        </p:nvPicPr>
        <p:blipFill>
          <a:blip r:embed="rId3">
            <a:alphaModFix/>
          </a:blip>
          <a:stretch>
            <a:fillRect/>
          </a:stretch>
        </p:blipFill>
        <p:spPr>
          <a:xfrm>
            <a:off x="1167035" y="0"/>
            <a:ext cx="6809930" cy="5143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title"/>
          </p:nvPr>
        </p:nvSpPr>
        <p:spPr>
          <a:xfrm>
            <a:off x="2171700" y="573280"/>
            <a:ext cx="6457800" cy="969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r>
              <a:rPr lang="en"/>
              <a:t>Adoption</a:t>
            </a:r>
            <a:endParaRPr/>
          </a:p>
        </p:txBody>
      </p:sp>
      <p:sp>
        <p:nvSpPr>
          <p:cNvPr id="315" name="Google Shape;315;p42"/>
          <p:cNvSpPr txBox="1">
            <a:spLocks noGrp="1"/>
          </p:cNvSpPr>
          <p:nvPr>
            <p:ph type="body" idx="1"/>
          </p:nvPr>
        </p:nvSpPr>
        <p:spPr>
          <a:xfrm>
            <a:off x="514350" y="1645920"/>
            <a:ext cx="8115300" cy="301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316" name="Google Shape;316;p42" descr="A group of hands placing round wooden circles on a yellow surface"/>
          <p:cNvPicPr preferRelativeResize="0"/>
          <p:nvPr/>
        </p:nvPicPr>
        <p:blipFill>
          <a:blip r:embed="rId3">
            <a:alphaModFix/>
          </a:blip>
          <a:stretch>
            <a:fillRect/>
          </a:stretch>
        </p:blipFill>
        <p:spPr>
          <a:xfrm>
            <a:off x="0" y="1003"/>
            <a:ext cx="9144000" cy="514149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3"/>
          <p:cNvPicPr preferRelativeResize="0"/>
          <p:nvPr/>
        </p:nvPicPr>
        <p:blipFill>
          <a:blip r:embed="rId3">
            <a:alphaModFix/>
          </a:blip>
          <a:stretch>
            <a:fillRect/>
          </a:stretch>
        </p:blipFill>
        <p:spPr>
          <a:xfrm>
            <a:off x="1909775" y="68400"/>
            <a:ext cx="4572000" cy="1568000"/>
          </a:xfrm>
          <a:prstGeom prst="rect">
            <a:avLst/>
          </a:prstGeom>
          <a:noFill/>
          <a:ln>
            <a:noFill/>
          </a:ln>
        </p:spPr>
      </p:pic>
      <p:pic>
        <p:nvPicPr>
          <p:cNvPr id="322" name="Google Shape;322;p43" descr="Screenshot of easily interpreted data in pyramids and tables. " title="UA Status Overview Progress Demographic"/>
          <p:cNvPicPr preferRelativeResize="0"/>
          <p:nvPr/>
        </p:nvPicPr>
        <p:blipFill>
          <a:blip r:embed="rId4">
            <a:alphaModFix/>
          </a:blip>
          <a:stretch>
            <a:fillRect/>
          </a:stretch>
        </p:blipFill>
        <p:spPr>
          <a:xfrm>
            <a:off x="627225" y="1841100"/>
            <a:ext cx="3255050" cy="2443675"/>
          </a:xfrm>
          <a:prstGeom prst="rect">
            <a:avLst/>
          </a:prstGeom>
          <a:noFill/>
          <a:ln w="9525" cap="flat" cmpd="sng">
            <a:solidFill>
              <a:schemeClr val="dk2"/>
            </a:solidFill>
            <a:prstDash val="solid"/>
            <a:round/>
            <a:headEnd type="none" w="sm" len="sm"/>
            <a:tailEnd type="none" w="sm" len="sm"/>
          </a:ln>
        </p:spPr>
      </p:pic>
      <p:pic>
        <p:nvPicPr>
          <p:cNvPr id="323" name="Google Shape;323;p43" descr="Screenshot of an example report with an item score legend and behavioral concern scales"/>
          <p:cNvPicPr preferRelativeResize="0"/>
          <p:nvPr/>
        </p:nvPicPr>
        <p:blipFill>
          <a:blip r:embed="rId5">
            <a:alphaModFix/>
          </a:blip>
          <a:stretch>
            <a:fillRect/>
          </a:stretch>
        </p:blipFill>
        <p:spPr>
          <a:xfrm>
            <a:off x="4610100" y="1841088"/>
            <a:ext cx="2889825" cy="2527950"/>
          </a:xfrm>
          <a:prstGeom prst="rect">
            <a:avLst/>
          </a:prstGeom>
          <a:noFill/>
          <a:ln w="9525" cap="flat" cmpd="sng">
            <a:solidFill>
              <a:schemeClr val="dk2"/>
            </a:solidFill>
            <a:prstDash val="solid"/>
            <a:round/>
            <a:headEnd type="none" w="sm" len="sm"/>
            <a:tailEnd type="none" w="sm" len="sm"/>
          </a:ln>
        </p:spPr>
      </p:pic>
      <p:sp>
        <p:nvSpPr>
          <p:cNvPr id="324" name="Google Shape;324;p4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Training</a:t>
            </a:r>
            <a:endParaRPr/>
          </a:p>
        </p:txBody>
      </p:sp>
      <p:sp>
        <p:nvSpPr>
          <p:cNvPr id="330" name="Google Shape;330;p44"/>
          <p:cNvSpPr txBox="1">
            <a:spLocks noGrp="1"/>
          </p:cNvSpPr>
          <p:nvPr>
            <p:ph type="body" idx="4294967295"/>
          </p:nvPr>
        </p:nvSpPr>
        <p:spPr>
          <a:xfrm>
            <a:off x="457200" y="1685398"/>
            <a:ext cx="5301300" cy="17727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Training screeners in the use of the tool</a:t>
            </a:r>
            <a:endParaRPr/>
          </a:p>
          <a:p>
            <a:pPr marL="457200" lvl="0" indent="-342900" algn="l" rtl="0">
              <a:lnSpc>
                <a:spcPct val="115000"/>
              </a:lnSpc>
              <a:spcBef>
                <a:spcPts val="0"/>
              </a:spcBef>
              <a:spcAft>
                <a:spcPts val="0"/>
              </a:spcAft>
              <a:buSzPts val="1800"/>
              <a:buChar char="➝"/>
            </a:pPr>
            <a:r>
              <a:rPr lang="en"/>
              <a:t>How to use data</a:t>
            </a:r>
            <a:endParaRPr/>
          </a:p>
          <a:p>
            <a:pPr marL="457200" lvl="0" indent="-342900" algn="l" rtl="0">
              <a:lnSpc>
                <a:spcPct val="115000"/>
              </a:lnSpc>
              <a:spcBef>
                <a:spcPts val="0"/>
              </a:spcBef>
              <a:spcAft>
                <a:spcPts val="0"/>
              </a:spcAft>
              <a:buSzPts val="1800"/>
              <a:buChar char="➝"/>
            </a:pPr>
            <a:r>
              <a:rPr lang="en"/>
              <a:t>Preparing students and families</a:t>
            </a:r>
            <a:endParaRPr/>
          </a:p>
          <a:p>
            <a:pPr marL="457200" lvl="0" indent="0" algn="l" rtl="0">
              <a:spcBef>
                <a:spcPts val="600"/>
              </a:spcBef>
              <a:spcAft>
                <a:spcPts val="0"/>
              </a:spcAft>
              <a:buNone/>
            </a:pPr>
            <a:endParaRPr/>
          </a:p>
        </p:txBody>
      </p:sp>
      <p:sp>
        <p:nvSpPr>
          <p:cNvPr id="331" name="Google Shape;331;p44"/>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457200" y="563300"/>
            <a:ext cx="68532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Determining Target Group and Timing</a:t>
            </a:r>
            <a:endParaRPr/>
          </a:p>
        </p:txBody>
      </p:sp>
      <p:sp>
        <p:nvSpPr>
          <p:cNvPr id="337" name="Google Shape;337;p45"/>
          <p:cNvSpPr txBox="1">
            <a:spLocks noGrp="1"/>
          </p:cNvSpPr>
          <p:nvPr>
            <p:ph type="body" idx="4294967295"/>
          </p:nvPr>
        </p:nvSpPr>
        <p:spPr>
          <a:xfrm>
            <a:off x="621625" y="1921999"/>
            <a:ext cx="5301300" cy="939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Who should we screen?</a:t>
            </a:r>
            <a:endParaRPr/>
          </a:p>
          <a:p>
            <a:pPr marL="457200" lvl="0" indent="-342900" algn="l" rtl="0">
              <a:lnSpc>
                <a:spcPct val="115000"/>
              </a:lnSpc>
              <a:spcBef>
                <a:spcPts val="0"/>
              </a:spcBef>
              <a:spcAft>
                <a:spcPts val="0"/>
              </a:spcAft>
              <a:buSzPts val="1800"/>
              <a:buChar char="➝"/>
            </a:pPr>
            <a:r>
              <a:rPr lang="en"/>
              <a:t>When and how often should we screen?</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38" name="Google Shape;338;p45"/>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Determine Choice of Informant</a:t>
            </a:r>
            <a:endParaRPr/>
          </a:p>
        </p:txBody>
      </p:sp>
      <p:sp>
        <p:nvSpPr>
          <p:cNvPr id="344" name="Google Shape;344;p46"/>
          <p:cNvSpPr txBox="1">
            <a:spLocks noGrp="1"/>
          </p:cNvSpPr>
          <p:nvPr>
            <p:ph type="body" idx="4294967295"/>
          </p:nvPr>
        </p:nvSpPr>
        <p:spPr>
          <a:xfrm>
            <a:off x="498000" y="1527075"/>
            <a:ext cx="6097800" cy="31614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t>Consider who is able to provide the most valuable data</a:t>
            </a:r>
            <a:endParaRPr/>
          </a:p>
          <a:p>
            <a:pPr marL="457200" lvl="0" indent="-342900" algn="l" rtl="0">
              <a:lnSpc>
                <a:spcPct val="115000"/>
              </a:lnSpc>
              <a:spcBef>
                <a:spcPts val="600"/>
              </a:spcBef>
              <a:spcAft>
                <a:spcPts val="0"/>
              </a:spcAft>
              <a:buSzPts val="1800"/>
              <a:buChar char="➝"/>
            </a:pPr>
            <a:r>
              <a:rPr lang="en"/>
              <a:t>Student</a:t>
            </a:r>
            <a:endParaRPr/>
          </a:p>
          <a:p>
            <a:pPr marL="457200" lvl="0" indent="-342900" algn="l" rtl="0">
              <a:lnSpc>
                <a:spcPct val="115000"/>
              </a:lnSpc>
              <a:spcBef>
                <a:spcPts val="0"/>
              </a:spcBef>
              <a:spcAft>
                <a:spcPts val="0"/>
              </a:spcAft>
              <a:buSzPts val="1800"/>
              <a:buChar char="➝"/>
            </a:pPr>
            <a:r>
              <a:rPr lang="en"/>
              <a:t>Teacher</a:t>
            </a:r>
            <a:endParaRPr/>
          </a:p>
          <a:p>
            <a:pPr marL="457200" lvl="0" indent="-342900" algn="l" rtl="0">
              <a:lnSpc>
                <a:spcPct val="115000"/>
              </a:lnSpc>
              <a:spcBef>
                <a:spcPts val="0"/>
              </a:spcBef>
              <a:spcAft>
                <a:spcPts val="0"/>
              </a:spcAft>
              <a:buSzPts val="1800"/>
              <a:buChar char="➝"/>
            </a:pPr>
            <a:r>
              <a:rPr lang="en"/>
              <a:t>Parent</a:t>
            </a:r>
            <a:endParaRPr/>
          </a:p>
          <a:p>
            <a:pPr marL="0" lvl="0" indent="0" algn="l" rtl="0">
              <a:lnSpc>
                <a:spcPct val="115000"/>
              </a:lnSpc>
              <a:spcBef>
                <a:spcPts val="600"/>
              </a:spcBef>
              <a:spcAft>
                <a:spcPts val="0"/>
              </a:spcAft>
              <a:buNone/>
            </a:pPr>
            <a:endParaRPr/>
          </a:p>
        </p:txBody>
      </p:sp>
      <p:sp>
        <p:nvSpPr>
          <p:cNvPr id="345" name="Google Shape;345;p46"/>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Student Assent</a:t>
            </a:r>
            <a:endParaRPr/>
          </a:p>
        </p:txBody>
      </p:sp>
      <p:sp>
        <p:nvSpPr>
          <p:cNvPr id="351" name="Google Shape;351;p47"/>
          <p:cNvSpPr txBox="1">
            <a:spLocks noGrp="1"/>
          </p:cNvSpPr>
          <p:nvPr>
            <p:ph type="body" idx="4294967295"/>
          </p:nvPr>
        </p:nvSpPr>
        <p:spPr>
          <a:xfrm>
            <a:off x="499925" y="1443925"/>
            <a:ext cx="7239300" cy="1410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Gain students’ voluntary assent for participation in screening</a:t>
            </a:r>
            <a:endParaRPr/>
          </a:p>
          <a:p>
            <a:pPr marL="457200" lvl="0" indent="-342900" algn="l" rtl="0">
              <a:lnSpc>
                <a:spcPct val="115000"/>
              </a:lnSpc>
              <a:spcBef>
                <a:spcPts val="0"/>
              </a:spcBef>
              <a:spcAft>
                <a:spcPts val="0"/>
              </a:spcAft>
              <a:buSzPts val="1800"/>
              <a:buChar char="➝"/>
            </a:pPr>
            <a:r>
              <a:rPr lang="en"/>
              <a:t>Provide education so that students can make an informed decision</a:t>
            </a:r>
            <a:endParaRPr/>
          </a:p>
          <a:p>
            <a:pPr marL="457200" lvl="0" indent="-342900" algn="l" rtl="0">
              <a:lnSpc>
                <a:spcPct val="115000"/>
              </a:lnSpc>
              <a:spcBef>
                <a:spcPts val="0"/>
              </a:spcBef>
              <a:spcAft>
                <a:spcPts val="0"/>
              </a:spcAft>
              <a:buSzPts val="1800"/>
              <a:buChar char="➝"/>
            </a:pPr>
            <a:r>
              <a:rPr lang="en"/>
              <a:t>Communicate that there is not disciplinary or academic consequences for choosing not to participate</a:t>
            </a:r>
            <a:endParaRPr/>
          </a:p>
        </p:txBody>
      </p:sp>
      <p:sp>
        <p:nvSpPr>
          <p:cNvPr id="352" name="Google Shape;352;p47"/>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386700" y="161925"/>
            <a:ext cx="8229600" cy="342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Type of Consent:  Active vs. Passive</a:t>
            </a:r>
            <a:endParaRPr/>
          </a:p>
        </p:txBody>
      </p:sp>
      <p:graphicFrame>
        <p:nvGraphicFramePr>
          <p:cNvPr id="358" name="Google Shape;358;p48"/>
          <p:cNvGraphicFramePr/>
          <p:nvPr/>
        </p:nvGraphicFramePr>
        <p:xfrm>
          <a:off x="462900" y="663725"/>
          <a:ext cx="8399825" cy="4032370"/>
        </p:xfrm>
        <a:graphic>
          <a:graphicData uri="http://schemas.openxmlformats.org/drawingml/2006/table">
            <a:tbl>
              <a:tblPr>
                <a:noFill/>
                <a:tableStyleId>{ABFBB8CF-44E6-49A3-9880-FF0828DAB4CB}</a:tableStyleId>
              </a:tblPr>
              <a:tblGrid>
                <a:gridCol w="1139075">
                  <a:extLst>
                    <a:ext uri="{9D8B030D-6E8A-4147-A177-3AD203B41FA5}">
                      <a16:colId xmlns:a16="http://schemas.microsoft.com/office/drawing/2014/main" val="20000"/>
                    </a:ext>
                  </a:extLst>
                </a:gridCol>
                <a:gridCol w="2022675">
                  <a:extLst>
                    <a:ext uri="{9D8B030D-6E8A-4147-A177-3AD203B41FA5}">
                      <a16:colId xmlns:a16="http://schemas.microsoft.com/office/drawing/2014/main" val="20001"/>
                    </a:ext>
                  </a:extLst>
                </a:gridCol>
                <a:gridCol w="2502300">
                  <a:extLst>
                    <a:ext uri="{9D8B030D-6E8A-4147-A177-3AD203B41FA5}">
                      <a16:colId xmlns:a16="http://schemas.microsoft.com/office/drawing/2014/main" val="20002"/>
                    </a:ext>
                  </a:extLst>
                </a:gridCol>
                <a:gridCol w="2735775">
                  <a:extLst>
                    <a:ext uri="{9D8B030D-6E8A-4147-A177-3AD203B41FA5}">
                      <a16:colId xmlns:a16="http://schemas.microsoft.com/office/drawing/2014/main" val="20003"/>
                    </a:ext>
                  </a:extLst>
                </a:gridCol>
              </a:tblGrid>
              <a:tr h="412400">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Type </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Definition</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Strengths</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Limitations</a:t>
                      </a:r>
                      <a:endParaRPr sz="1800">
                        <a:solidFill>
                          <a:schemeClr val="dk1"/>
                        </a:solidFill>
                        <a:latin typeface="Pontano Sans"/>
                        <a:ea typeface="Pontano Sans"/>
                        <a:cs typeface="Pontano Sans"/>
                        <a:sym typeface="Pontano Sans"/>
                      </a:endParaRPr>
                    </a:p>
                  </a:txBody>
                  <a:tcPr marL="91425" marR="91425" marT="91425" marB="91425"/>
                </a:tc>
                <a:extLst>
                  <a:ext uri="{0D108BD9-81ED-4DB2-BD59-A6C34878D82A}">
                    <a16:rowId xmlns:a16="http://schemas.microsoft.com/office/drawing/2014/main" val="10000"/>
                  </a:ext>
                </a:extLst>
              </a:tr>
              <a:tr h="2103100">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Active Consent</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Student may only participate with written parental consent</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342900" lvl="0" indent="-342900" algn="l" rtl="0">
                        <a:spcBef>
                          <a:spcPts val="0"/>
                        </a:spcBef>
                        <a:spcAft>
                          <a:spcPts val="0"/>
                        </a:spcAft>
                        <a:buClr>
                          <a:schemeClr val="dk1"/>
                        </a:buClr>
                        <a:buSzPts val="1800"/>
                        <a:buFont typeface="Pontano Sans"/>
                        <a:buChar char="●"/>
                      </a:pPr>
                      <a:r>
                        <a:rPr lang="en" sz="1800">
                          <a:solidFill>
                            <a:schemeClr val="dk1"/>
                          </a:solidFill>
                          <a:latin typeface="Pontano Sans"/>
                          <a:ea typeface="Pontano Sans"/>
                          <a:cs typeface="Pontano Sans"/>
                          <a:sym typeface="Pontano Sans"/>
                        </a:rPr>
                        <a:t>Ensures consent is informed</a:t>
                      </a:r>
                      <a:endParaRPr sz="1800">
                        <a:solidFill>
                          <a:schemeClr val="dk1"/>
                        </a:solidFill>
                        <a:latin typeface="Pontano Sans"/>
                        <a:ea typeface="Pontano Sans"/>
                        <a:cs typeface="Pontano Sans"/>
                        <a:sym typeface="Pontano Sans"/>
                      </a:endParaRPr>
                    </a:p>
                    <a:p>
                      <a:pPr marL="342900" lvl="0" indent="-342900" algn="l" rtl="0">
                        <a:spcBef>
                          <a:spcPts val="0"/>
                        </a:spcBef>
                        <a:spcAft>
                          <a:spcPts val="0"/>
                        </a:spcAft>
                        <a:buClr>
                          <a:schemeClr val="dk1"/>
                        </a:buClr>
                        <a:buSzPts val="1800"/>
                        <a:buFont typeface="Pontano Sans"/>
                        <a:buChar char="●"/>
                      </a:pPr>
                      <a:r>
                        <a:rPr lang="en" sz="1800">
                          <a:solidFill>
                            <a:schemeClr val="dk1"/>
                          </a:solidFill>
                          <a:latin typeface="Pontano Sans"/>
                          <a:ea typeface="Pontano Sans"/>
                          <a:cs typeface="Pontano Sans"/>
                          <a:sym typeface="Pontano Sans"/>
                        </a:rPr>
                        <a:t>Often aligns with district protocols</a:t>
                      </a:r>
                      <a:endParaRPr sz="1800">
                        <a:solidFill>
                          <a:schemeClr val="dk1"/>
                        </a:solidFill>
                        <a:latin typeface="Pontano Sans"/>
                        <a:ea typeface="Pontano Sans"/>
                        <a:cs typeface="Pontano Sans"/>
                        <a:sym typeface="Pontano Sans"/>
                      </a:endParaRPr>
                    </a:p>
                    <a:p>
                      <a:pPr marL="342900" lvl="0" indent="-342900" algn="l" rtl="0">
                        <a:spcBef>
                          <a:spcPts val="0"/>
                        </a:spcBef>
                        <a:spcAft>
                          <a:spcPts val="0"/>
                        </a:spcAft>
                        <a:buClr>
                          <a:schemeClr val="dk1"/>
                        </a:buClr>
                        <a:buSzPts val="1800"/>
                        <a:buFont typeface="Pontano Sans"/>
                        <a:buChar char="●"/>
                      </a:pPr>
                      <a:r>
                        <a:rPr lang="en" sz="1800">
                          <a:solidFill>
                            <a:schemeClr val="dk1"/>
                          </a:solidFill>
                          <a:latin typeface="Pontano Sans"/>
                          <a:ea typeface="Pontano Sans"/>
                          <a:cs typeface="Pontano Sans"/>
                          <a:sym typeface="Pontano Sans"/>
                        </a:rPr>
                        <a:t>Establishes trust between schools and families</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457200" lvl="0" indent="-342900" algn="l" rtl="0">
                        <a:spcBef>
                          <a:spcPts val="0"/>
                        </a:spcBef>
                        <a:spcAft>
                          <a:spcPts val="0"/>
                        </a:spcAft>
                        <a:buClr>
                          <a:schemeClr val="dk1"/>
                        </a:buClr>
                        <a:buSzPts val="1800"/>
                        <a:buFont typeface="Pontano Sans"/>
                        <a:buChar char="●"/>
                      </a:pPr>
                      <a:r>
                        <a:rPr lang="en" sz="1800">
                          <a:solidFill>
                            <a:schemeClr val="dk1"/>
                          </a:solidFill>
                          <a:latin typeface="Pontano Sans"/>
                          <a:ea typeface="Pontano Sans"/>
                          <a:cs typeface="Pontano Sans"/>
                          <a:sym typeface="Pontano Sans"/>
                        </a:rPr>
                        <a:t>May prevent access to minority or marginalized students</a:t>
                      </a:r>
                      <a:endParaRPr sz="1800">
                        <a:solidFill>
                          <a:schemeClr val="dk1"/>
                        </a:solidFill>
                        <a:latin typeface="Pontano Sans"/>
                        <a:ea typeface="Pontano Sans"/>
                        <a:cs typeface="Pontano Sans"/>
                        <a:sym typeface="Pontano Sans"/>
                      </a:endParaRPr>
                    </a:p>
                    <a:p>
                      <a:pPr marL="457200" lvl="0" indent="-342900" algn="l" rtl="0">
                        <a:spcBef>
                          <a:spcPts val="0"/>
                        </a:spcBef>
                        <a:spcAft>
                          <a:spcPts val="0"/>
                        </a:spcAft>
                        <a:buClr>
                          <a:schemeClr val="dk1"/>
                        </a:buClr>
                        <a:buSzPts val="1800"/>
                        <a:buFont typeface="Pontano Sans"/>
                        <a:buChar char="●"/>
                      </a:pPr>
                      <a:r>
                        <a:rPr lang="en" sz="1800">
                          <a:solidFill>
                            <a:schemeClr val="dk1"/>
                          </a:solidFill>
                          <a:latin typeface="Pontano Sans"/>
                          <a:ea typeface="Pontano Sans"/>
                          <a:cs typeface="Pontano Sans"/>
                          <a:sym typeface="Pontano Sans"/>
                        </a:rPr>
                        <a:t>Overall participation decreases </a:t>
                      </a:r>
                      <a:endParaRPr sz="1800">
                        <a:solidFill>
                          <a:schemeClr val="dk1"/>
                        </a:solidFill>
                        <a:latin typeface="Pontano Sans"/>
                        <a:ea typeface="Pontano Sans"/>
                        <a:cs typeface="Pontano Sans"/>
                        <a:sym typeface="Pontano Sans"/>
                      </a:endParaRPr>
                    </a:p>
                  </a:txBody>
                  <a:tcPr marL="91425" marR="91425" marT="91425" marB="91425"/>
                </a:tc>
                <a:extLst>
                  <a:ext uri="{0D108BD9-81ED-4DB2-BD59-A6C34878D82A}">
                    <a16:rowId xmlns:a16="http://schemas.microsoft.com/office/drawing/2014/main" val="10001"/>
                  </a:ext>
                </a:extLst>
              </a:tr>
              <a:tr h="1472100">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Passive Consent</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Pontano Sans"/>
                          <a:ea typeface="Pontano Sans"/>
                          <a:cs typeface="Pontano Sans"/>
                          <a:sym typeface="Pontano Sans"/>
                        </a:rPr>
                        <a:t>Parent or guardian’s nonon response serves as consent </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342900" lvl="0" indent="-342900" algn="l" rtl="0">
                        <a:spcBef>
                          <a:spcPts val="0"/>
                        </a:spcBef>
                        <a:spcAft>
                          <a:spcPts val="0"/>
                        </a:spcAft>
                        <a:buClr>
                          <a:schemeClr val="dk1"/>
                        </a:buClr>
                        <a:buSzPts val="1800"/>
                        <a:buFont typeface="Pontano Sans"/>
                        <a:buChar char="●"/>
                      </a:pPr>
                      <a:r>
                        <a:rPr lang="en" sz="1800">
                          <a:solidFill>
                            <a:schemeClr val="dk1"/>
                          </a:solidFill>
                          <a:latin typeface="Pontano Sans"/>
                          <a:ea typeface="Pontano Sans"/>
                          <a:cs typeface="Pontano Sans"/>
                          <a:sym typeface="Pontano Sans"/>
                        </a:rPr>
                        <a:t>Allows access to greatest number of students (on average 79%-100%)</a:t>
                      </a:r>
                      <a:endParaRPr sz="1800">
                        <a:solidFill>
                          <a:schemeClr val="dk1"/>
                        </a:solidFill>
                        <a:latin typeface="Pontano Sans"/>
                        <a:ea typeface="Pontano Sans"/>
                        <a:cs typeface="Pontano Sans"/>
                        <a:sym typeface="Pontano Sans"/>
                      </a:endParaRPr>
                    </a:p>
                  </a:txBody>
                  <a:tcPr marL="91425" marR="91425" marT="91425" marB="91425"/>
                </a:tc>
                <a:tc>
                  <a:txBody>
                    <a:bodyPr/>
                    <a:lstStyle/>
                    <a:p>
                      <a:pPr marL="457200" lvl="0" indent="-342900" algn="l" rtl="0">
                        <a:spcBef>
                          <a:spcPts val="0"/>
                        </a:spcBef>
                        <a:spcAft>
                          <a:spcPts val="0"/>
                        </a:spcAft>
                        <a:buClr>
                          <a:schemeClr val="dk1"/>
                        </a:buClr>
                        <a:buSzPts val="1800"/>
                        <a:buFont typeface="Pontano Sans"/>
                        <a:buChar char="●"/>
                      </a:pPr>
                      <a:r>
                        <a:rPr lang="en" sz="1800">
                          <a:solidFill>
                            <a:schemeClr val="dk1"/>
                          </a:solidFill>
                          <a:latin typeface="Pontano Sans"/>
                          <a:ea typeface="Pontano Sans"/>
                          <a:cs typeface="Pontano Sans"/>
                          <a:sym typeface="Pontano Sans"/>
                        </a:rPr>
                        <a:t>Gate 2 screening requires active consent</a:t>
                      </a:r>
                      <a:endParaRPr sz="1800">
                        <a:solidFill>
                          <a:schemeClr val="dk1"/>
                        </a:solidFill>
                        <a:latin typeface="Pontano Sans"/>
                        <a:ea typeface="Pontano Sans"/>
                        <a:cs typeface="Pontano Sans"/>
                        <a:sym typeface="Pontano Sans"/>
                      </a:endParaRPr>
                    </a:p>
                  </a:txBody>
                  <a:tcPr marL="91425" marR="91425" marT="91425" marB="91425"/>
                </a:tc>
                <a:extLst>
                  <a:ext uri="{0D108BD9-81ED-4DB2-BD59-A6C34878D82A}">
                    <a16:rowId xmlns:a16="http://schemas.microsoft.com/office/drawing/2014/main" val="10002"/>
                  </a:ext>
                </a:extLst>
              </a:tr>
            </a:tbl>
          </a:graphicData>
        </a:graphic>
      </p:graphicFrame>
      <p:sp>
        <p:nvSpPr>
          <p:cNvPr id="359" name="Google Shape;359;p48"/>
          <p:cNvSpPr txBox="1"/>
          <p:nvPr/>
        </p:nvSpPr>
        <p:spPr>
          <a:xfrm>
            <a:off x="6349025" y="4778450"/>
            <a:ext cx="2513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solidFill>
                  <a:schemeClr val="dk1"/>
                </a:solidFill>
              </a:rPr>
              <a:t>National Center for School Mental Health</a:t>
            </a:r>
            <a:endParaRPr sz="1000" i="1">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9"/>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Team Reflection</a:t>
            </a:r>
            <a:endParaRPr/>
          </a:p>
        </p:txBody>
      </p:sp>
      <p:pic>
        <p:nvPicPr>
          <p:cNvPr id="365" name="Google Shape;365;p49" descr="A group of people sitting at a table with a lightbulb above them "/>
          <p:cNvPicPr preferRelativeResize="0"/>
          <p:nvPr/>
        </p:nvPicPr>
        <p:blipFill>
          <a:blip r:embed="rId3">
            <a:alphaModFix/>
          </a:blip>
          <a:stretch>
            <a:fillRect/>
          </a:stretch>
        </p:blipFill>
        <p:spPr>
          <a:xfrm>
            <a:off x="595325" y="1369775"/>
            <a:ext cx="6582075" cy="3340350"/>
          </a:xfrm>
          <a:prstGeom prst="rect">
            <a:avLst/>
          </a:prstGeom>
          <a:noFill/>
          <a:ln>
            <a:noFill/>
          </a:ln>
        </p:spPr>
      </p:pic>
      <p:sp>
        <p:nvSpPr>
          <p:cNvPr id="366" name="Google Shape;366;p49"/>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Session Materials</a:t>
            </a:r>
            <a:endParaRPr/>
          </a:p>
        </p:txBody>
      </p:sp>
      <p:sp>
        <p:nvSpPr>
          <p:cNvPr id="174" name="Google Shape;174;p23"/>
          <p:cNvSpPr txBox="1">
            <a:spLocks noGrp="1"/>
          </p:cNvSpPr>
          <p:nvPr>
            <p:ph type="body" idx="4294967295"/>
          </p:nvPr>
        </p:nvSpPr>
        <p:spPr>
          <a:xfrm>
            <a:off x="457200" y="1406950"/>
            <a:ext cx="4657500" cy="16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300"/>
          </a:p>
          <a:p>
            <a:pPr marL="0" lvl="0" indent="0" algn="l" rtl="0">
              <a:spcBef>
                <a:spcPts val="0"/>
              </a:spcBef>
              <a:spcAft>
                <a:spcPts val="0"/>
              </a:spcAft>
              <a:buNone/>
            </a:pPr>
            <a:r>
              <a:rPr lang="en"/>
              <a:t>Scan here to access presentation slides and additional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https://www.delawarepbs.org/2023-social-emotional-and-behavioral-wellbeing-conference/</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175" name="Google Shape;175;p2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76" name="Google Shape;176;p23"/>
          <p:cNvPicPr preferRelativeResize="0"/>
          <p:nvPr/>
        </p:nvPicPr>
        <p:blipFill>
          <a:blip r:embed="rId3">
            <a:alphaModFix/>
          </a:blip>
          <a:stretch>
            <a:fillRect/>
          </a:stretch>
        </p:blipFill>
        <p:spPr>
          <a:xfrm>
            <a:off x="5528025" y="2446075"/>
            <a:ext cx="2295100" cy="23543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0"/>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Team Reflection</a:t>
            </a:r>
            <a:endParaRPr/>
          </a:p>
        </p:txBody>
      </p:sp>
      <p:sp>
        <p:nvSpPr>
          <p:cNvPr id="372" name="Google Shape;372;p50"/>
          <p:cNvSpPr txBox="1">
            <a:spLocks noGrp="1"/>
          </p:cNvSpPr>
          <p:nvPr>
            <p:ph type="body" idx="4294967295"/>
          </p:nvPr>
        </p:nvSpPr>
        <p:spPr>
          <a:xfrm>
            <a:off x="457200" y="1406950"/>
            <a:ext cx="7053300" cy="31614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Ensure teams are prepared for process by building capacity, expertise and fluency with tool and the use of data to inform decision making.</a:t>
            </a:r>
            <a:endParaRPr/>
          </a:p>
          <a:p>
            <a:pPr marL="457200" lvl="0" indent="0" algn="l" rtl="0">
              <a:spcBef>
                <a:spcPts val="600"/>
              </a:spcBef>
              <a:spcAft>
                <a:spcPts val="0"/>
              </a:spcAft>
              <a:buNone/>
            </a:pPr>
            <a:endParaRPr/>
          </a:p>
          <a:p>
            <a:pPr marL="457200" lvl="0" indent="-342900" algn="l" rtl="0">
              <a:spcBef>
                <a:spcPts val="600"/>
              </a:spcBef>
              <a:spcAft>
                <a:spcPts val="0"/>
              </a:spcAft>
              <a:buSzPts val="1800"/>
              <a:buChar char="➝"/>
            </a:pPr>
            <a:r>
              <a:rPr lang="en"/>
              <a:t>It’s imperative to set data rules so teams are ready to respond to screening results.</a:t>
            </a:r>
            <a:endParaRPr/>
          </a:p>
          <a:p>
            <a:pPr marL="457200" lvl="0" indent="0" algn="l" rtl="0">
              <a:spcBef>
                <a:spcPts val="600"/>
              </a:spcBef>
              <a:spcAft>
                <a:spcPts val="0"/>
              </a:spcAft>
              <a:buNone/>
            </a:pPr>
            <a:endParaRPr/>
          </a:p>
          <a:p>
            <a:pPr marL="457200" lvl="0" indent="-342900" algn="l" rtl="0">
              <a:spcBef>
                <a:spcPts val="600"/>
              </a:spcBef>
              <a:spcAft>
                <a:spcPts val="0"/>
              </a:spcAft>
              <a:buSzPts val="1800"/>
              <a:buChar char="➝"/>
            </a:pPr>
            <a:r>
              <a:rPr lang="en"/>
              <a:t>A universal screener process should start “slow” or small as a safe approach.  This allows the school to test out the procedures and gain valuable feedback.</a:t>
            </a:r>
            <a:endParaRPr/>
          </a:p>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73" name="Google Shape;373;p50"/>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1"/>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Team Reflection</a:t>
            </a:r>
            <a:endParaRPr/>
          </a:p>
        </p:txBody>
      </p:sp>
      <p:sp>
        <p:nvSpPr>
          <p:cNvPr id="379" name="Google Shape;379;p51"/>
          <p:cNvSpPr txBox="1">
            <a:spLocks noGrp="1"/>
          </p:cNvSpPr>
          <p:nvPr>
            <p:ph type="body" idx="4294967295"/>
          </p:nvPr>
        </p:nvSpPr>
        <p:spPr>
          <a:xfrm>
            <a:off x="457200" y="1406950"/>
            <a:ext cx="7230900" cy="3161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Allows the school to make critical changes to the screening process before scaling the program up.  </a:t>
            </a:r>
            <a:endParaRPr/>
          </a:p>
          <a:p>
            <a:pPr marL="457200" lvl="0" indent="-342900" algn="l" rtl="0">
              <a:lnSpc>
                <a:spcPct val="115000"/>
              </a:lnSpc>
              <a:spcBef>
                <a:spcPts val="0"/>
              </a:spcBef>
              <a:spcAft>
                <a:spcPts val="0"/>
              </a:spcAft>
              <a:buSzPts val="1800"/>
              <a:buChar char="➝"/>
            </a:pPr>
            <a:r>
              <a:rPr lang="en"/>
              <a:t>Allows teams to understand how to plan and make decisions from the data collected through the screening instrument.  </a:t>
            </a:r>
            <a:endParaRPr/>
          </a:p>
        </p:txBody>
      </p:sp>
      <p:sp>
        <p:nvSpPr>
          <p:cNvPr id="380" name="Google Shape;380;p5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2"/>
          <p:cNvSpPr txBox="1">
            <a:spLocks noGrp="1"/>
          </p:cNvSpPr>
          <p:nvPr>
            <p:ph type="title" idx="4294967295"/>
          </p:nvPr>
        </p:nvSpPr>
        <p:spPr>
          <a:xfrm>
            <a:off x="519125" y="2204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Analysis of Data</a:t>
            </a:r>
            <a:endParaRPr/>
          </a:p>
        </p:txBody>
      </p:sp>
      <p:sp>
        <p:nvSpPr>
          <p:cNvPr id="386" name="Google Shape;386;p52"/>
          <p:cNvSpPr txBox="1">
            <a:spLocks noGrp="1"/>
          </p:cNvSpPr>
          <p:nvPr>
            <p:ph type="body" idx="4294967295"/>
          </p:nvPr>
        </p:nvSpPr>
        <p:spPr>
          <a:xfrm>
            <a:off x="519125" y="904650"/>
            <a:ext cx="4752900" cy="3334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Determine reliability of data and address any concerns that may have impacted the validity of data:</a:t>
            </a:r>
            <a:endParaRPr/>
          </a:p>
          <a:p>
            <a:pPr marL="457200" lvl="0" indent="-342900" algn="l" rtl="0">
              <a:spcBef>
                <a:spcPts val="600"/>
              </a:spcBef>
              <a:spcAft>
                <a:spcPts val="0"/>
              </a:spcAft>
              <a:buSzPts val="1800"/>
              <a:buChar char="➝"/>
            </a:pPr>
            <a:r>
              <a:rPr lang="en"/>
              <a:t>Reliability: the degree that the chosen screener results in similar scores each time it is used.</a:t>
            </a:r>
            <a:endParaRPr/>
          </a:p>
          <a:p>
            <a:pPr marL="457200" lvl="0" indent="-342900" algn="l" rtl="0">
              <a:spcBef>
                <a:spcPts val="0"/>
              </a:spcBef>
              <a:spcAft>
                <a:spcPts val="0"/>
              </a:spcAft>
              <a:buSzPts val="1800"/>
              <a:buChar char="➝"/>
            </a:pPr>
            <a:r>
              <a:rPr lang="en"/>
              <a:t>Validity: the degree that the chosen screener measures what it is supposed to measure</a:t>
            </a:r>
            <a:endParaRPr/>
          </a:p>
          <a:p>
            <a:pPr marL="457200" lvl="0" indent="-342900" algn="l" rtl="0">
              <a:spcBef>
                <a:spcPts val="0"/>
              </a:spcBef>
              <a:spcAft>
                <a:spcPts val="0"/>
              </a:spcAft>
              <a:buSzPts val="1800"/>
              <a:buChar char="➝"/>
            </a:pPr>
            <a:r>
              <a:rPr lang="en"/>
              <a:t>False positives may be more desirable than false negatives with regard to screening</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pic>
        <p:nvPicPr>
          <p:cNvPr id="387" name="Google Shape;387;p52" descr="Diagram of steps to match interventions from screening data."/>
          <p:cNvPicPr preferRelativeResize="0"/>
          <p:nvPr/>
        </p:nvPicPr>
        <p:blipFill>
          <a:blip r:embed="rId3">
            <a:alphaModFix/>
          </a:blip>
          <a:stretch>
            <a:fillRect/>
          </a:stretch>
        </p:blipFill>
        <p:spPr>
          <a:xfrm>
            <a:off x="5353050" y="1781375"/>
            <a:ext cx="2494675" cy="2536575"/>
          </a:xfrm>
          <a:prstGeom prst="rect">
            <a:avLst/>
          </a:prstGeom>
          <a:noFill/>
          <a:ln>
            <a:noFill/>
          </a:ln>
        </p:spPr>
      </p:pic>
      <p:sp>
        <p:nvSpPr>
          <p:cNvPr id="388" name="Google Shape;388;p52"/>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3"/>
          <p:cNvSpPr txBox="1">
            <a:spLocks noGrp="1"/>
          </p:cNvSpPr>
          <p:nvPr>
            <p:ph type="subTitle" idx="1"/>
          </p:nvPr>
        </p:nvSpPr>
        <p:spPr>
          <a:xfrm>
            <a:off x="5021650" y="1342113"/>
            <a:ext cx="3792300" cy="28005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800" b="1"/>
              <a:t>High risk</a:t>
            </a:r>
            <a:r>
              <a:rPr lang="en" sz="1800"/>
              <a:t>- same day</a:t>
            </a:r>
            <a:endParaRPr sz="1800"/>
          </a:p>
          <a:p>
            <a:pPr marL="0" lvl="0" indent="0" algn="l" rtl="0">
              <a:lnSpc>
                <a:spcPct val="90000"/>
              </a:lnSpc>
              <a:spcBef>
                <a:spcPts val="1600"/>
              </a:spcBef>
              <a:spcAft>
                <a:spcPts val="0"/>
              </a:spcAft>
              <a:buNone/>
            </a:pPr>
            <a:r>
              <a:rPr lang="en" sz="1800" b="1"/>
              <a:t>Moderate risk</a:t>
            </a:r>
            <a:r>
              <a:rPr lang="en" sz="1800"/>
              <a:t>- within one week</a:t>
            </a:r>
            <a:endParaRPr sz="1800"/>
          </a:p>
          <a:p>
            <a:pPr marL="0" lvl="0" indent="0" algn="l" rtl="0">
              <a:lnSpc>
                <a:spcPct val="90000"/>
              </a:lnSpc>
              <a:spcBef>
                <a:spcPts val="1600"/>
              </a:spcBef>
              <a:spcAft>
                <a:spcPts val="0"/>
              </a:spcAft>
              <a:buNone/>
            </a:pPr>
            <a:r>
              <a:rPr lang="en" sz="1800" b="1"/>
              <a:t>Low risk</a:t>
            </a:r>
            <a:r>
              <a:rPr lang="en" sz="1800"/>
              <a:t>- within a reasonable time frame as determined by team </a:t>
            </a:r>
            <a:endParaRPr sz="1800"/>
          </a:p>
          <a:p>
            <a:pPr marL="0" lvl="0" indent="0" algn="l" rtl="0">
              <a:lnSpc>
                <a:spcPct val="90000"/>
              </a:lnSpc>
              <a:spcBef>
                <a:spcPts val="1600"/>
              </a:spcBef>
              <a:spcAft>
                <a:spcPts val="1600"/>
              </a:spcAft>
              <a:buNone/>
            </a:pPr>
            <a:r>
              <a:rPr lang="en" sz="1800"/>
              <a:t>Prepare crisis teams and local community mental health providers to be on call in advance of screening</a:t>
            </a:r>
            <a:endParaRPr/>
          </a:p>
        </p:txBody>
      </p:sp>
      <p:sp>
        <p:nvSpPr>
          <p:cNvPr id="394" name="Google Shape;394;p53"/>
          <p:cNvSpPr txBox="1"/>
          <p:nvPr/>
        </p:nvSpPr>
        <p:spPr>
          <a:xfrm>
            <a:off x="217925" y="476900"/>
            <a:ext cx="6290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dk1"/>
                </a:solidFill>
                <a:latin typeface="Droid Serif"/>
                <a:ea typeface="Droid Serif"/>
                <a:cs typeface="Droid Serif"/>
                <a:sym typeface="Droid Serif"/>
              </a:rPr>
              <a:t>Response Plan Based upon Risk</a:t>
            </a:r>
            <a:endParaRPr sz="2400" b="1">
              <a:solidFill>
                <a:schemeClr val="dk1"/>
              </a:solidFill>
              <a:latin typeface="Droid Serif"/>
              <a:ea typeface="Droid Serif"/>
              <a:cs typeface="Droid Serif"/>
              <a:sym typeface="Droid Serif"/>
            </a:endParaRPr>
          </a:p>
        </p:txBody>
      </p:sp>
      <p:pic>
        <p:nvPicPr>
          <p:cNvPr id="395" name="Google Shape;395;p53"/>
          <p:cNvPicPr preferRelativeResize="0"/>
          <p:nvPr/>
        </p:nvPicPr>
        <p:blipFill>
          <a:blip r:embed="rId3">
            <a:alphaModFix/>
          </a:blip>
          <a:stretch>
            <a:fillRect/>
          </a:stretch>
        </p:blipFill>
        <p:spPr>
          <a:xfrm>
            <a:off x="217925" y="1342126"/>
            <a:ext cx="4445512" cy="2899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4"/>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Pontano Sans"/>
                <a:ea typeface="Pontano Sans"/>
                <a:cs typeface="Pontano Sans"/>
                <a:sym typeface="Pontano Sans"/>
              </a:rPr>
              <a:t>34</a:t>
            </a:fld>
            <a:endParaRPr>
              <a:latin typeface="Pontano Sans"/>
              <a:ea typeface="Pontano Sans"/>
              <a:cs typeface="Pontano Sans"/>
              <a:sym typeface="Pontano Sans"/>
            </a:endParaRPr>
          </a:p>
        </p:txBody>
      </p:sp>
      <p:pic>
        <p:nvPicPr>
          <p:cNvPr id="401" name="Google Shape;401;p54" descr="A group of colorful paper figures with letters spelling &quot;stakeholders&quot; on a wood surface"/>
          <p:cNvPicPr preferRelativeResize="0"/>
          <p:nvPr/>
        </p:nvPicPr>
        <p:blipFill>
          <a:blip r:embed="rId3">
            <a:alphaModFix/>
          </a:blip>
          <a:stretch>
            <a:fillRect/>
          </a:stretch>
        </p:blipFill>
        <p:spPr>
          <a:xfrm>
            <a:off x="1913875" y="766700"/>
            <a:ext cx="3996400" cy="3323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5"/>
          <p:cNvSpPr txBox="1">
            <a:spLocks noGrp="1"/>
          </p:cNvSpPr>
          <p:nvPr>
            <p:ph type="title"/>
          </p:nvPr>
        </p:nvSpPr>
        <p:spPr>
          <a:xfrm>
            <a:off x="322225" y="563300"/>
            <a:ext cx="78996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Stakeholder Feedback</a:t>
            </a:r>
            <a:endParaRPr/>
          </a:p>
        </p:txBody>
      </p:sp>
      <p:sp>
        <p:nvSpPr>
          <p:cNvPr id="407" name="Google Shape;407;p55"/>
          <p:cNvSpPr txBox="1">
            <a:spLocks noGrp="1"/>
          </p:cNvSpPr>
          <p:nvPr>
            <p:ph type="body" idx="4294967295"/>
          </p:nvPr>
        </p:nvSpPr>
        <p:spPr>
          <a:xfrm>
            <a:off x="667774" y="1550900"/>
            <a:ext cx="5168700" cy="3334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Surveys</a:t>
            </a:r>
            <a:endParaRPr/>
          </a:p>
          <a:p>
            <a:pPr marL="457200" lvl="0" indent="-342900" algn="l" rtl="0">
              <a:lnSpc>
                <a:spcPct val="115000"/>
              </a:lnSpc>
              <a:spcBef>
                <a:spcPts val="0"/>
              </a:spcBef>
              <a:spcAft>
                <a:spcPts val="0"/>
              </a:spcAft>
              <a:buSzPts val="1800"/>
              <a:buChar char="➝"/>
            </a:pPr>
            <a:r>
              <a:rPr lang="en"/>
              <a:t>Focus Groups</a:t>
            </a:r>
            <a:endParaRPr/>
          </a:p>
          <a:p>
            <a:pPr marL="457200" lvl="0" indent="-342900" algn="l" rtl="0">
              <a:lnSpc>
                <a:spcPct val="115000"/>
              </a:lnSpc>
              <a:spcBef>
                <a:spcPts val="0"/>
              </a:spcBef>
              <a:spcAft>
                <a:spcPts val="0"/>
              </a:spcAft>
              <a:buSzPts val="1800"/>
              <a:buChar char="➝"/>
            </a:pPr>
            <a:r>
              <a:rPr lang="en"/>
              <a:t>Interviews </a:t>
            </a:r>
            <a:endParaRPr/>
          </a:p>
        </p:txBody>
      </p:sp>
      <p:sp>
        <p:nvSpPr>
          <p:cNvPr id="408" name="Google Shape;408;p55"/>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6"/>
          <p:cNvSpPr txBox="1">
            <a:spLocks noGrp="1"/>
          </p:cNvSpPr>
          <p:nvPr>
            <p:ph type="title"/>
          </p:nvPr>
        </p:nvSpPr>
        <p:spPr>
          <a:xfrm>
            <a:off x="457200" y="563300"/>
            <a:ext cx="74601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Communicating Findings with Stakeholders</a:t>
            </a:r>
            <a:endParaRPr/>
          </a:p>
        </p:txBody>
      </p:sp>
      <p:sp>
        <p:nvSpPr>
          <p:cNvPr id="414" name="Google Shape;414;p56"/>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415" name="Google Shape;415;p56"/>
          <p:cNvSpPr txBox="1">
            <a:spLocks noGrp="1"/>
          </p:cNvSpPr>
          <p:nvPr>
            <p:ph type="body" idx="4294967295"/>
          </p:nvPr>
        </p:nvSpPr>
        <p:spPr>
          <a:xfrm>
            <a:off x="503974" y="1376175"/>
            <a:ext cx="5168700" cy="3334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Disseminate data amongst key stakeholders, including partners, teachers, students, administrators and/or district leaders.</a:t>
            </a:r>
            <a:endParaRPr/>
          </a:p>
          <a:p>
            <a:pPr marL="0" lvl="0" indent="0" algn="l" rtl="0">
              <a:spcBef>
                <a:spcPts val="600"/>
              </a:spcBef>
              <a:spcAft>
                <a:spcPts val="0"/>
              </a:spcAft>
              <a:buNone/>
            </a:pPr>
            <a:endParaRPr/>
          </a:p>
          <a:p>
            <a:pPr marL="457200" lvl="0" indent="-342900" algn="l" rtl="0">
              <a:lnSpc>
                <a:spcPct val="90000"/>
              </a:lnSpc>
              <a:spcBef>
                <a:spcPts val="800"/>
              </a:spcBef>
              <a:spcAft>
                <a:spcPts val="0"/>
              </a:spcAft>
              <a:buSzPts val="1800"/>
              <a:buChar char="➝"/>
            </a:pPr>
            <a:r>
              <a:rPr lang="en"/>
              <a:t>Establish procedures for communicating concerns to families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7"/>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Communicating with Families</a:t>
            </a:r>
            <a:endParaRPr/>
          </a:p>
        </p:txBody>
      </p:sp>
      <p:sp>
        <p:nvSpPr>
          <p:cNvPr id="421" name="Google Shape;421;p57"/>
          <p:cNvSpPr txBox="1">
            <a:spLocks noGrp="1"/>
          </p:cNvSpPr>
          <p:nvPr>
            <p:ph type="body" idx="4294967295"/>
          </p:nvPr>
        </p:nvSpPr>
        <p:spPr>
          <a:xfrm>
            <a:off x="457200" y="1291100"/>
            <a:ext cx="7205700" cy="27810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Share concerns and screening results with parents/guardians.</a:t>
            </a:r>
            <a:endParaRPr/>
          </a:p>
          <a:p>
            <a:pPr marL="457200" lvl="0" indent="-342900" algn="l" rtl="0">
              <a:spcBef>
                <a:spcPts val="0"/>
              </a:spcBef>
              <a:spcAft>
                <a:spcPts val="0"/>
              </a:spcAft>
              <a:buSzPts val="1800"/>
              <a:buChar char="➝"/>
            </a:pPr>
            <a:r>
              <a:rPr lang="en"/>
              <a:t>Provide observations and concrete examples any additional supportive screening data.</a:t>
            </a:r>
            <a:endParaRPr/>
          </a:p>
          <a:p>
            <a:pPr marL="457200" lvl="0" indent="-342900" algn="l" rtl="0">
              <a:spcBef>
                <a:spcPts val="0"/>
              </a:spcBef>
              <a:spcAft>
                <a:spcPts val="0"/>
              </a:spcAft>
              <a:buSzPts val="1800"/>
              <a:buChar char="➝"/>
            </a:pPr>
            <a:r>
              <a:rPr lang="en"/>
              <a:t>Refrain from making judgments or assumptions about the parents/guardians’ decisions regarding treatments and/or services.</a:t>
            </a:r>
            <a:endParaRPr/>
          </a:p>
          <a:p>
            <a:pPr marL="457200" lvl="0" indent="-342900" algn="l" rtl="0">
              <a:spcBef>
                <a:spcPts val="0"/>
              </a:spcBef>
              <a:spcAft>
                <a:spcPts val="0"/>
              </a:spcAft>
              <a:buSzPts val="1800"/>
              <a:buChar char="➝"/>
            </a:pPr>
            <a:r>
              <a:rPr lang="en"/>
              <a:t>Provide current and accessible information about the student’s risk factors identified through screening</a:t>
            </a:r>
            <a:endParaRPr/>
          </a:p>
          <a:p>
            <a:pPr marL="457200" lvl="0" indent="-342900" algn="l" rtl="0">
              <a:spcBef>
                <a:spcPts val="0"/>
              </a:spcBef>
              <a:spcAft>
                <a:spcPts val="0"/>
              </a:spcAft>
              <a:buSzPts val="1800"/>
              <a:buChar char="➝"/>
            </a:pPr>
            <a:r>
              <a:rPr lang="en"/>
              <a:t>Provide information about local resources for the student and information about parent training and support groups</a:t>
            </a:r>
            <a:endParaRPr/>
          </a:p>
          <a:p>
            <a:pPr marL="0" lvl="0" indent="0" algn="l" rtl="0">
              <a:spcBef>
                <a:spcPts val="600"/>
              </a:spcBef>
              <a:spcAft>
                <a:spcPts val="0"/>
              </a:spcAft>
              <a:buNone/>
            </a:pPr>
            <a:endParaRPr sz="1528"/>
          </a:p>
          <a:p>
            <a:pPr marL="0" lvl="0" indent="0" algn="l" rtl="0">
              <a:spcBef>
                <a:spcPts val="600"/>
              </a:spcBef>
              <a:spcAft>
                <a:spcPts val="0"/>
              </a:spcAft>
              <a:buNone/>
            </a:pPr>
            <a:r>
              <a:rPr lang="en" sz="1100"/>
              <a:t>Substance Abuse and Mental Health Services Administration (SAMHSA)	</a:t>
            </a:r>
            <a:r>
              <a:rPr lang="en"/>
              <a:t>					</a:t>
            </a:r>
            <a:endParaRPr/>
          </a:p>
          <a:p>
            <a:pPr marL="0" lvl="0" indent="0" algn="l" rtl="0">
              <a:spcBef>
                <a:spcPts val="600"/>
              </a:spcBef>
              <a:spcAft>
                <a:spcPts val="0"/>
              </a:spcAft>
              <a:buNone/>
            </a:pPr>
            <a:endParaRPr/>
          </a:p>
        </p:txBody>
      </p:sp>
      <p:sp>
        <p:nvSpPr>
          <p:cNvPr id="422" name="Google Shape;422;p57"/>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8"/>
          <p:cNvSpPr txBox="1">
            <a:spLocks noGrp="1"/>
          </p:cNvSpPr>
          <p:nvPr>
            <p:ph type="title"/>
          </p:nvPr>
        </p:nvSpPr>
        <p:spPr>
          <a:xfrm>
            <a:off x="457200" y="563300"/>
            <a:ext cx="72819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Communicating Positive Screen Results </a:t>
            </a:r>
            <a:endParaRPr/>
          </a:p>
          <a:p>
            <a:pPr marL="0" lvl="0" indent="0" algn="l" rtl="0">
              <a:spcBef>
                <a:spcPts val="0"/>
              </a:spcBef>
              <a:spcAft>
                <a:spcPts val="0"/>
              </a:spcAft>
              <a:buNone/>
            </a:pPr>
            <a:r>
              <a:rPr lang="en"/>
              <a:t>(Tier II/Tier III) to Adolescents</a:t>
            </a:r>
            <a:endParaRPr/>
          </a:p>
        </p:txBody>
      </p:sp>
      <p:sp>
        <p:nvSpPr>
          <p:cNvPr id="428" name="Google Shape;428;p58"/>
          <p:cNvSpPr txBox="1">
            <a:spLocks noGrp="1"/>
          </p:cNvSpPr>
          <p:nvPr>
            <p:ph type="body" idx="4294967295"/>
          </p:nvPr>
        </p:nvSpPr>
        <p:spPr>
          <a:xfrm>
            <a:off x="457200" y="1406950"/>
            <a:ext cx="7281900" cy="31614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Meet with the student individually in a private setting.</a:t>
            </a:r>
            <a:endParaRPr/>
          </a:p>
          <a:p>
            <a:pPr marL="457200" lvl="0" indent="-342900" algn="l" rtl="0">
              <a:spcBef>
                <a:spcPts val="0"/>
              </a:spcBef>
              <a:spcAft>
                <a:spcPts val="0"/>
              </a:spcAft>
              <a:buSzPts val="1800"/>
              <a:buChar char="➝"/>
            </a:pPr>
            <a:r>
              <a:rPr lang="en"/>
              <a:t>Reiterate the nature and intention of the screening tool.</a:t>
            </a:r>
            <a:endParaRPr/>
          </a:p>
          <a:p>
            <a:pPr marL="457200" lvl="0" indent="-342900" algn="l" rtl="0">
              <a:spcBef>
                <a:spcPts val="0"/>
              </a:spcBef>
              <a:spcAft>
                <a:spcPts val="0"/>
              </a:spcAft>
              <a:buSzPts val="1800"/>
              <a:buChar char="➝"/>
            </a:pPr>
            <a:r>
              <a:rPr lang="en"/>
              <a:t>Discuss range of results of screening (no risk, moderate risk, high risk) and potential reasons why students may fall in one category.</a:t>
            </a:r>
            <a:endParaRPr/>
          </a:p>
          <a:p>
            <a:pPr marL="457200" lvl="0" indent="-342900" algn="l" rtl="0">
              <a:spcBef>
                <a:spcPts val="0"/>
              </a:spcBef>
              <a:spcAft>
                <a:spcPts val="0"/>
              </a:spcAft>
              <a:buSzPts val="1800"/>
              <a:buChar char="➝"/>
            </a:pPr>
            <a:r>
              <a:rPr lang="en"/>
              <a:t>Explain the student’s individual screen results in an open, honest, and direct manner.</a:t>
            </a:r>
            <a:endParaRPr/>
          </a:p>
          <a:p>
            <a:pPr marL="457200" lvl="0" indent="-342900" algn="l" rtl="0">
              <a:spcBef>
                <a:spcPts val="0"/>
              </a:spcBef>
              <a:spcAft>
                <a:spcPts val="0"/>
              </a:spcAft>
              <a:buSzPts val="1800"/>
              <a:buChar char="➝"/>
            </a:pPr>
            <a:r>
              <a:rPr lang="en"/>
              <a:t>Reaffirm that screening is NOT a diagnosis of mental illness, but an indication of potential signs or risk factors.</a:t>
            </a:r>
            <a:endParaRPr/>
          </a:p>
          <a:p>
            <a:pPr marL="457200" lvl="0" indent="-342900" algn="l" rtl="0">
              <a:spcBef>
                <a:spcPts val="0"/>
              </a:spcBef>
              <a:spcAft>
                <a:spcPts val="0"/>
              </a:spcAft>
              <a:buSzPts val="1800"/>
              <a:buChar char="➝"/>
            </a:pPr>
            <a:r>
              <a:rPr lang="en"/>
              <a:t>Explain follow-up procedures for further assessment and supports.	</a:t>
            </a:r>
            <a:r>
              <a:rPr lang="en" sz="1600"/>
              <a:t>						</a:t>
            </a:r>
            <a:br>
              <a:rPr lang="en" sz="1600"/>
            </a:br>
            <a:r>
              <a:rPr lang="en" sz="1100"/>
              <a:t>Substance Abuse and Mental Health Services Administration (SAMHSA)</a:t>
            </a:r>
            <a:endParaRPr sz="1100"/>
          </a:p>
        </p:txBody>
      </p:sp>
      <p:sp>
        <p:nvSpPr>
          <p:cNvPr id="429" name="Google Shape;429;p58"/>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9"/>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pic>
        <p:nvPicPr>
          <p:cNvPr id="435" name="Google Shape;435;p59" descr="Screenshot of Capital School District MTSS Playbook webpage."/>
          <p:cNvPicPr preferRelativeResize="0"/>
          <p:nvPr/>
        </p:nvPicPr>
        <p:blipFill>
          <a:blip r:embed="rId3">
            <a:alphaModFix/>
          </a:blip>
          <a:stretch>
            <a:fillRect/>
          </a:stretch>
        </p:blipFill>
        <p:spPr>
          <a:xfrm>
            <a:off x="544250" y="688625"/>
            <a:ext cx="6890948" cy="3766250"/>
          </a:xfrm>
          <a:prstGeom prst="rect">
            <a:avLst/>
          </a:prstGeom>
          <a:noFill/>
          <a:ln w="9525" cap="flat" cmpd="sng">
            <a:solidFill>
              <a:schemeClr val="dk2"/>
            </a:solidFill>
            <a:prstDash val="solid"/>
            <a:round/>
            <a:headEnd type="none" w="sm" len="sm"/>
            <a:tailEnd type="none" w="sm" len="sm"/>
          </a:ln>
        </p:spPr>
      </p:pic>
      <p:sp>
        <p:nvSpPr>
          <p:cNvPr id="436" name="Google Shape;436;p59"/>
          <p:cNvSpPr/>
          <p:nvPr/>
        </p:nvSpPr>
        <p:spPr>
          <a:xfrm>
            <a:off x="3232425" y="742575"/>
            <a:ext cx="548700" cy="229500"/>
          </a:xfrm>
          <a:prstGeom prst="ellipse">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body" idx="4294967295"/>
          </p:nvPr>
        </p:nvSpPr>
        <p:spPr>
          <a:xfrm>
            <a:off x="588025" y="992175"/>
            <a:ext cx="8183400" cy="2928000"/>
          </a:xfrm>
          <a:prstGeom prst="rect">
            <a:avLst/>
          </a:prstGeom>
        </p:spPr>
        <p:txBody>
          <a:bodyPr spcFirstLastPara="1" wrap="square" lIns="91425" tIns="91425" rIns="91425" bIns="91425" anchor="t" anchorCtr="0">
            <a:noAutofit/>
          </a:bodyPr>
          <a:lstStyle/>
          <a:p>
            <a:pPr marL="0" lvl="0" indent="0" algn="ctr" rtl="0">
              <a:spcBef>
                <a:spcPts val="500"/>
              </a:spcBef>
              <a:spcAft>
                <a:spcPts val="0"/>
              </a:spcAft>
              <a:buNone/>
            </a:pPr>
            <a:r>
              <a:rPr lang="en"/>
              <a:t>Project DelAWARE is a collaborative effort between the Department of Education (DOE), The Division of Prevention and Behavioral Health Services (DPBHS), the UD Center for Disabilities Studies (CDS), the Delaware PBS Project, the UD Center for Drug and Health Studies (CDHS), and three local school districts – Capital School District, Colonial School District, and Indian River School District. Funding for the project is provided through a 5 year federal SAMHSA (Substance Abuse and Mental Health Services Administration) grant.</a:t>
            </a:r>
            <a:endParaRPr/>
          </a:p>
          <a:p>
            <a:pPr marL="0" lvl="0" indent="0" algn="ctr" rtl="0">
              <a:spcBef>
                <a:spcPts val="600"/>
              </a:spcBef>
              <a:spcAft>
                <a:spcPts val="0"/>
              </a:spcAft>
              <a:buNone/>
            </a:pPr>
            <a:endParaRPr sz="1000"/>
          </a:p>
          <a:p>
            <a:pPr marL="0" lvl="0" indent="0" algn="ctr" rtl="0">
              <a:spcBef>
                <a:spcPts val="600"/>
              </a:spcBef>
              <a:spcAft>
                <a:spcPts val="0"/>
              </a:spcAft>
              <a:buNone/>
            </a:pPr>
            <a:r>
              <a:rPr lang="en"/>
              <a:t>The overarching purpose of Project DelAWARE is to implement evidence-based mental health services in school settings within the context of the Multi-Tiered System of Support (MTSS) in order to promote wellness and resilience for school-age youth and to improve access to mental health services.</a:t>
            </a:r>
            <a:endParaRPr sz="1000"/>
          </a:p>
          <a:p>
            <a:pPr marL="0" lvl="0" indent="0" algn="ctr" rtl="0">
              <a:spcBef>
                <a:spcPts val="1000"/>
              </a:spcBef>
              <a:spcAft>
                <a:spcPts val="600"/>
              </a:spcAft>
              <a:buNone/>
            </a:pPr>
            <a:r>
              <a:rPr lang="en" sz="1600" b="1"/>
              <a:t>WE ARE IN THE LAST YEAR OF GRANT IMPLEMENTATION</a:t>
            </a:r>
            <a:endParaRPr sz="1600" b="1"/>
          </a:p>
        </p:txBody>
      </p:sp>
      <p:pic>
        <p:nvPicPr>
          <p:cNvPr id="182" name="Google Shape;182;p24"/>
          <p:cNvPicPr preferRelativeResize="0"/>
          <p:nvPr/>
        </p:nvPicPr>
        <p:blipFill>
          <a:blip r:embed="rId3">
            <a:alphaModFix/>
          </a:blip>
          <a:stretch>
            <a:fillRect/>
          </a:stretch>
        </p:blipFill>
        <p:spPr>
          <a:xfrm>
            <a:off x="3114925" y="153300"/>
            <a:ext cx="2482698" cy="838875"/>
          </a:xfrm>
          <a:prstGeom prst="rect">
            <a:avLst/>
          </a:prstGeom>
          <a:noFill/>
          <a:ln>
            <a:noFill/>
          </a:ln>
        </p:spPr>
      </p:pic>
      <p:sp>
        <p:nvSpPr>
          <p:cNvPr id="183" name="Google Shape;183;p24"/>
          <p:cNvSpPr txBox="1">
            <a:spLocks noGrp="1"/>
          </p:cNvSpPr>
          <p:nvPr>
            <p:ph type="sldNum" idx="12"/>
          </p:nvPr>
        </p:nvSpPr>
        <p:spPr>
          <a:xfrm>
            <a:off x="8387325" y="4686300"/>
            <a:ext cx="2994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31538F"/>
                </a:solidFill>
                <a:latin typeface="Calibri"/>
                <a:ea typeface="Calibri"/>
                <a:cs typeface="Calibri"/>
                <a:sym typeface="Calibri"/>
              </a:rPr>
              <a:t>4</a:t>
            </a:fld>
            <a:endParaRPr>
              <a:solidFill>
                <a:srgbClr val="31538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0"/>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Intervention Matching</a:t>
            </a:r>
            <a:endParaRPr/>
          </a:p>
        </p:txBody>
      </p:sp>
      <p:sp>
        <p:nvSpPr>
          <p:cNvPr id="442" name="Google Shape;442;p60"/>
          <p:cNvSpPr txBox="1">
            <a:spLocks noGrp="1"/>
          </p:cNvSpPr>
          <p:nvPr>
            <p:ph type="body" idx="4294967295"/>
          </p:nvPr>
        </p:nvSpPr>
        <p:spPr>
          <a:xfrm>
            <a:off x="514350" y="1645925"/>
            <a:ext cx="5567400" cy="3497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Taxonomy of Intervention Intensity</a:t>
            </a:r>
            <a:endParaRPr/>
          </a:p>
          <a:p>
            <a:pPr marL="457200" lvl="0" indent="-342900" algn="l" rtl="0">
              <a:spcBef>
                <a:spcPts val="0"/>
              </a:spcBef>
              <a:spcAft>
                <a:spcPts val="0"/>
              </a:spcAft>
              <a:buSzPts val="1800"/>
              <a:buChar char="➝"/>
            </a:pPr>
            <a:r>
              <a:rPr lang="en"/>
              <a:t>Review existing resources and capacity</a:t>
            </a:r>
            <a:endParaRPr/>
          </a:p>
          <a:p>
            <a:pPr marL="457200" lvl="0" indent="-342900" algn="l" rtl="0">
              <a:spcBef>
                <a:spcPts val="0"/>
              </a:spcBef>
              <a:spcAft>
                <a:spcPts val="0"/>
              </a:spcAft>
              <a:buSzPts val="1800"/>
              <a:buChar char="➝"/>
            </a:pPr>
            <a:r>
              <a:rPr lang="en"/>
              <a:t>Resource Mapping Activity- Making Caring Common</a:t>
            </a:r>
            <a:endParaRPr>
              <a:solidFill>
                <a:schemeClr val="dk1"/>
              </a:solidFill>
            </a:endParaRPr>
          </a:p>
          <a:p>
            <a:pPr marL="457200" lvl="0" indent="-342900" algn="l" rtl="0">
              <a:lnSpc>
                <a:spcPct val="120000"/>
              </a:lnSpc>
              <a:spcBef>
                <a:spcPts val="0"/>
              </a:spcBef>
              <a:spcAft>
                <a:spcPts val="0"/>
              </a:spcAft>
              <a:buSzPts val="1800"/>
              <a:buChar char="➝"/>
            </a:pPr>
            <a:r>
              <a:rPr lang="en"/>
              <a:t>Capital School District Resource Map</a:t>
            </a:r>
            <a:endParaRPr>
              <a:solidFill>
                <a:srgbClr val="455F51"/>
              </a:solidFill>
            </a:endParaRPr>
          </a:p>
          <a:p>
            <a:pPr marL="457200" lvl="0" indent="-342900" algn="l" rtl="0">
              <a:lnSpc>
                <a:spcPct val="120000"/>
              </a:lnSpc>
              <a:spcBef>
                <a:spcPts val="0"/>
              </a:spcBef>
              <a:spcAft>
                <a:spcPts val="0"/>
              </a:spcAft>
              <a:buSzPts val="1800"/>
              <a:buChar char="➝"/>
            </a:pPr>
            <a:r>
              <a:rPr lang="en"/>
              <a:t>Capital School District Tiered Intervention Chart</a:t>
            </a:r>
            <a:endParaRPr/>
          </a:p>
          <a:p>
            <a:pPr marL="0" lvl="0" indent="0" algn="l" rtl="0">
              <a:spcBef>
                <a:spcPts val="600"/>
              </a:spcBef>
              <a:spcAft>
                <a:spcPts val="0"/>
              </a:spcAft>
              <a:buNone/>
            </a:pPr>
            <a:endParaRPr/>
          </a:p>
          <a:p>
            <a:pPr marL="0" lvl="0" indent="0" algn="l" rtl="0">
              <a:spcBef>
                <a:spcPts val="600"/>
              </a:spcBef>
              <a:spcAft>
                <a:spcPts val="0"/>
              </a:spcAft>
              <a:buClr>
                <a:schemeClr val="dk1"/>
              </a:buClr>
              <a:buSzPts val="1100"/>
              <a:buFont typeface="Arial"/>
              <a:buNone/>
            </a:pPr>
            <a:endParaRPr/>
          </a:p>
        </p:txBody>
      </p:sp>
      <p:sp>
        <p:nvSpPr>
          <p:cNvPr id="443" name="Google Shape;443;p60"/>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1"/>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Progress Monitoring</a:t>
            </a:r>
            <a:endParaRPr/>
          </a:p>
        </p:txBody>
      </p:sp>
      <p:sp>
        <p:nvSpPr>
          <p:cNvPr id="449" name="Google Shape;449;p61"/>
          <p:cNvSpPr txBox="1">
            <a:spLocks noGrp="1"/>
          </p:cNvSpPr>
          <p:nvPr>
            <p:ph type="body" idx="4294967295"/>
          </p:nvPr>
        </p:nvSpPr>
        <p:spPr>
          <a:xfrm>
            <a:off x="538150" y="1291100"/>
            <a:ext cx="6639000" cy="30180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Once students have been identified, problems targeted, interventions implemented, then progress monitoring begins.</a:t>
            </a:r>
            <a:br>
              <a:rPr lang="en"/>
            </a:br>
            <a:endParaRPr sz="1000"/>
          </a:p>
          <a:p>
            <a:pPr marL="457200" lvl="0" indent="-342900" algn="l" rtl="0">
              <a:spcBef>
                <a:spcPts val="0"/>
              </a:spcBef>
              <a:spcAft>
                <a:spcPts val="0"/>
              </a:spcAft>
              <a:buSzPts val="1800"/>
              <a:buChar char="➝"/>
            </a:pPr>
            <a:r>
              <a:rPr lang="en"/>
              <a:t>Ongoing evaluation of the process, student progress with aligned interventions, identified students at risk who may require further assessment and tracking are crucial components. </a:t>
            </a:r>
            <a:br>
              <a:rPr lang="en"/>
            </a:br>
            <a:endParaRPr sz="1000"/>
          </a:p>
          <a:p>
            <a:pPr marL="457200" lvl="0" indent="-342900" algn="l" rtl="0">
              <a:spcBef>
                <a:spcPts val="0"/>
              </a:spcBef>
              <a:spcAft>
                <a:spcPts val="0"/>
              </a:spcAft>
              <a:buSzPts val="1800"/>
              <a:buChar char="➝"/>
            </a:pPr>
            <a:r>
              <a:rPr lang="en"/>
              <a:t>Increased attention to assessing the extent of support being provided with fidelity and its effectiveness allows data based decision making to take place that may result in a change to interventions or termination supports. </a:t>
            </a:r>
            <a:endParaRPr/>
          </a:p>
        </p:txBody>
      </p:sp>
      <p:sp>
        <p:nvSpPr>
          <p:cNvPr id="450" name="Google Shape;450;p61"/>
          <p:cNvSpPr txBox="1"/>
          <p:nvPr/>
        </p:nvSpPr>
        <p:spPr>
          <a:xfrm>
            <a:off x="1217475" y="2257125"/>
            <a:ext cx="30000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1600"/>
              </a:spcAft>
              <a:buNone/>
            </a:pPr>
            <a:endParaRPr/>
          </a:p>
        </p:txBody>
      </p:sp>
      <p:sp>
        <p:nvSpPr>
          <p:cNvPr id="451" name="Google Shape;451;p6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2"/>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Documentation</a:t>
            </a:r>
            <a:endParaRPr/>
          </a:p>
        </p:txBody>
      </p:sp>
      <p:pic>
        <p:nvPicPr>
          <p:cNvPr id="457" name="Google Shape;457;p62" descr="A group of people working on a large computer"/>
          <p:cNvPicPr preferRelativeResize="0"/>
          <p:nvPr/>
        </p:nvPicPr>
        <p:blipFill>
          <a:blip r:embed="rId3">
            <a:alphaModFix/>
          </a:blip>
          <a:stretch>
            <a:fillRect/>
          </a:stretch>
        </p:blipFill>
        <p:spPr>
          <a:xfrm>
            <a:off x="595350" y="1431725"/>
            <a:ext cx="5972149" cy="2669224"/>
          </a:xfrm>
          <a:prstGeom prst="rect">
            <a:avLst/>
          </a:prstGeom>
          <a:noFill/>
          <a:ln w="9525" cap="flat" cmpd="sng">
            <a:solidFill>
              <a:schemeClr val="dk2"/>
            </a:solidFill>
            <a:prstDash val="solid"/>
            <a:round/>
            <a:headEnd type="none" w="sm" len="sm"/>
            <a:tailEnd type="none" w="sm" len="sm"/>
          </a:ln>
        </p:spPr>
      </p:pic>
      <p:sp>
        <p:nvSpPr>
          <p:cNvPr id="458" name="Google Shape;458;p62"/>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3"/>
          <p:cNvSpPr txBox="1">
            <a:spLocks noGrp="1"/>
          </p:cNvSpPr>
          <p:nvPr>
            <p:ph type="title" idx="4294967295"/>
          </p:nvPr>
        </p:nvSpPr>
        <p:spPr>
          <a:xfrm>
            <a:off x="83325" y="325275"/>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27"/>
              <a:t>Colonial School District  |  New Castle, DE</a:t>
            </a:r>
            <a:endParaRPr sz="2427"/>
          </a:p>
        </p:txBody>
      </p:sp>
      <p:pic>
        <p:nvPicPr>
          <p:cNvPr id="464" name="Google Shape;464;p63" descr="Red and black diagram with a graphic of a student with text reading &quot;9,795 students&quot; next to it. There is an graphic of a bitten apple with text reading &quot;100% free meals&quot; next to it"/>
          <p:cNvPicPr preferRelativeResize="0"/>
          <p:nvPr/>
        </p:nvPicPr>
        <p:blipFill rotWithShape="1">
          <a:blip r:embed="rId3">
            <a:alphaModFix/>
          </a:blip>
          <a:srcRect r="34232"/>
          <a:stretch/>
        </p:blipFill>
        <p:spPr>
          <a:xfrm>
            <a:off x="977413" y="1012375"/>
            <a:ext cx="6084298" cy="1710475"/>
          </a:xfrm>
          <a:prstGeom prst="rect">
            <a:avLst/>
          </a:prstGeom>
          <a:noFill/>
          <a:ln>
            <a:noFill/>
          </a:ln>
        </p:spPr>
      </p:pic>
      <p:pic>
        <p:nvPicPr>
          <p:cNvPr id="465" name="Google Shape;465;p63" descr="Pie chart depicting percentages of race"/>
          <p:cNvPicPr preferRelativeResize="0"/>
          <p:nvPr/>
        </p:nvPicPr>
        <p:blipFill>
          <a:blip r:embed="rId4">
            <a:alphaModFix/>
          </a:blip>
          <a:stretch>
            <a:fillRect/>
          </a:stretch>
        </p:blipFill>
        <p:spPr>
          <a:xfrm>
            <a:off x="2741040" y="2743500"/>
            <a:ext cx="3814332" cy="2178651"/>
          </a:xfrm>
          <a:prstGeom prst="rect">
            <a:avLst/>
          </a:prstGeom>
          <a:noFill/>
          <a:ln>
            <a:noFill/>
          </a:ln>
        </p:spPr>
      </p:pic>
      <p:sp>
        <p:nvSpPr>
          <p:cNvPr id="466" name="Google Shape;466;p6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31538F"/>
                </a:solidFill>
              </a:rPr>
              <a:t>43</a:t>
            </a:fld>
            <a:endParaRPr>
              <a:solidFill>
                <a:srgbClr val="31538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4"/>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Universal SEB Screening Goals</a:t>
            </a:r>
            <a:endParaRPr/>
          </a:p>
        </p:txBody>
      </p:sp>
      <p:sp>
        <p:nvSpPr>
          <p:cNvPr id="472" name="Google Shape;472;p64"/>
          <p:cNvSpPr txBox="1">
            <a:spLocks noGrp="1"/>
          </p:cNvSpPr>
          <p:nvPr>
            <p:ph type="body" idx="4294967295"/>
          </p:nvPr>
        </p:nvSpPr>
        <p:spPr>
          <a:xfrm>
            <a:off x="465475" y="1241875"/>
            <a:ext cx="78144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Clr>
                <a:schemeClr val="dk1"/>
              </a:buClr>
              <a:buSzPts val="1800"/>
              <a:buAutoNum type="arabicPeriod"/>
            </a:pPr>
            <a:r>
              <a:rPr lang="en"/>
              <a:t>Use data to provide more targeted interventions to at-risk students</a:t>
            </a:r>
            <a:br>
              <a:rPr lang="en"/>
            </a:br>
            <a:endParaRPr/>
          </a:p>
          <a:p>
            <a:pPr marL="457200" lvl="0" indent="-342900" algn="l" rtl="0">
              <a:lnSpc>
                <a:spcPct val="115000"/>
              </a:lnSpc>
              <a:spcBef>
                <a:spcPts val="0"/>
              </a:spcBef>
              <a:spcAft>
                <a:spcPts val="0"/>
              </a:spcAft>
              <a:buClr>
                <a:schemeClr val="dk1"/>
              </a:buClr>
              <a:buSzPts val="1800"/>
              <a:buAutoNum type="arabicPeriod"/>
            </a:pPr>
            <a:r>
              <a:rPr lang="en"/>
              <a:t>Analyze data to evaluate systems-level needs (school- and class-wide) at a Tier I level </a:t>
            </a:r>
            <a:br>
              <a:rPr lang="en"/>
            </a:br>
            <a:endParaRPr/>
          </a:p>
          <a:p>
            <a:pPr marL="457200" lvl="0" indent="-342900" algn="l" rtl="0">
              <a:lnSpc>
                <a:spcPct val="115000"/>
              </a:lnSpc>
              <a:spcBef>
                <a:spcPts val="0"/>
              </a:spcBef>
              <a:spcAft>
                <a:spcPts val="0"/>
              </a:spcAft>
              <a:buClr>
                <a:schemeClr val="dk1"/>
              </a:buClr>
              <a:buSzPts val="1800"/>
              <a:buAutoNum type="arabicPeriod"/>
            </a:pPr>
            <a:r>
              <a:rPr lang="en"/>
              <a:t>Include a universal SEB screening tool as a part of our process</a:t>
            </a:r>
            <a:endParaRPr/>
          </a:p>
        </p:txBody>
      </p:sp>
      <p:sp>
        <p:nvSpPr>
          <p:cNvPr id="473" name="Google Shape;473;p64"/>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5"/>
          <p:cNvSpPr txBox="1">
            <a:spLocks noGrp="1"/>
          </p:cNvSpPr>
          <p:nvPr>
            <p:ph type="title"/>
          </p:nvPr>
        </p:nvSpPr>
        <p:spPr>
          <a:xfrm>
            <a:off x="66675" y="33325"/>
            <a:ext cx="8620200" cy="102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Getting Started</a:t>
            </a:r>
            <a:endParaRPr/>
          </a:p>
        </p:txBody>
      </p:sp>
      <p:sp>
        <p:nvSpPr>
          <p:cNvPr id="479" name="Google Shape;479;p65"/>
          <p:cNvSpPr txBox="1">
            <a:spLocks noGrp="1"/>
          </p:cNvSpPr>
          <p:nvPr>
            <p:ph type="sldNum" idx="12"/>
          </p:nvPr>
        </p:nvSpPr>
        <p:spPr>
          <a:xfrm>
            <a:off x="6553200" y="4381500"/>
            <a:ext cx="21336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898989"/>
                </a:solidFill>
                <a:latin typeface="Calibri"/>
                <a:ea typeface="Calibri"/>
                <a:cs typeface="Calibri"/>
                <a:sym typeface="Calibri"/>
              </a:rPr>
              <a:t>45</a:t>
            </a:fld>
            <a:endParaRPr>
              <a:solidFill>
                <a:srgbClr val="898989"/>
              </a:solidFill>
              <a:latin typeface="Calibri"/>
              <a:ea typeface="Calibri"/>
              <a:cs typeface="Calibri"/>
              <a:sym typeface="Calibri"/>
            </a:endParaRPr>
          </a:p>
        </p:txBody>
      </p:sp>
      <p:grpSp>
        <p:nvGrpSpPr>
          <p:cNvPr id="480" name="Google Shape;480;p65"/>
          <p:cNvGrpSpPr/>
          <p:nvPr/>
        </p:nvGrpSpPr>
        <p:grpSpPr>
          <a:xfrm>
            <a:off x="5708517" y="884975"/>
            <a:ext cx="3305700" cy="3483050"/>
            <a:chOff x="5632317" y="1189775"/>
            <a:chExt cx="3305700" cy="3483050"/>
          </a:xfrm>
        </p:grpSpPr>
        <p:sp>
          <p:nvSpPr>
            <p:cNvPr id="481" name="Google Shape;481;p65"/>
            <p:cNvSpPr/>
            <p:nvPr/>
          </p:nvSpPr>
          <p:spPr>
            <a:xfrm>
              <a:off x="5632317" y="1189775"/>
              <a:ext cx="3305700" cy="669000"/>
            </a:xfrm>
            <a:prstGeom prst="chevron">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2021-2022</a:t>
              </a:r>
              <a:endParaRPr>
                <a:solidFill>
                  <a:srgbClr val="FFFFFF"/>
                </a:solidFill>
                <a:latin typeface="Roboto"/>
                <a:ea typeface="Roboto"/>
                <a:cs typeface="Roboto"/>
                <a:sym typeface="Roboto"/>
              </a:endParaRPr>
            </a:p>
          </p:txBody>
        </p:sp>
        <p:sp>
          <p:nvSpPr>
            <p:cNvPr id="482" name="Google Shape;482;p65"/>
            <p:cNvSpPr txBox="1"/>
            <p:nvPr/>
          </p:nvSpPr>
          <p:spPr>
            <a:xfrm>
              <a:off x="6013575" y="2057125"/>
              <a:ext cx="26154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Larger 9th grade cohort</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District decided to expand the SAEBRS pilot as a part of our universal screening process</a:t>
              </a:r>
              <a:endParaRPr sz="1800">
                <a:solidFill>
                  <a:schemeClr val="dk1"/>
                </a:solidFill>
                <a:latin typeface="Roboto"/>
                <a:ea typeface="Roboto"/>
                <a:cs typeface="Roboto"/>
                <a:sym typeface="Roboto"/>
              </a:endParaRPr>
            </a:p>
          </p:txBody>
        </p:sp>
      </p:grpSp>
      <p:grpSp>
        <p:nvGrpSpPr>
          <p:cNvPr id="483" name="Google Shape;483;p65"/>
          <p:cNvGrpSpPr/>
          <p:nvPr/>
        </p:nvGrpSpPr>
        <p:grpSpPr>
          <a:xfrm>
            <a:off x="0" y="885189"/>
            <a:ext cx="3546900" cy="3482836"/>
            <a:chOff x="0" y="1189989"/>
            <a:chExt cx="3546900" cy="3482836"/>
          </a:xfrm>
        </p:grpSpPr>
        <p:sp>
          <p:nvSpPr>
            <p:cNvPr id="484" name="Google Shape;484;p65"/>
            <p:cNvSpPr/>
            <p:nvPr/>
          </p:nvSpPr>
          <p:spPr>
            <a:xfrm>
              <a:off x="0" y="1189989"/>
              <a:ext cx="35469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2019-2020</a:t>
              </a:r>
              <a:endParaRPr>
                <a:solidFill>
                  <a:srgbClr val="FFFFFF"/>
                </a:solidFill>
                <a:latin typeface="Roboto"/>
                <a:ea typeface="Roboto"/>
                <a:cs typeface="Roboto"/>
                <a:sym typeface="Roboto"/>
              </a:endParaRPr>
            </a:p>
          </p:txBody>
        </p:sp>
        <p:sp>
          <p:nvSpPr>
            <p:cNvPr id="485" name="Google Shape;485;p65"/>
            <p:cNvSpPr txBox="1"/>
            <p:nvPr/>
          </p:nvSpPr>
          <p:spPr>
            <a:xfrm>
              <a:off x="162948" y="2057125"/>
              <a:ext cx="27285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Gap analysis/resource mapping</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Determined mySAEBRS (Social, Academic, and Emotional Behavior Risk Screener) would best meet our needs</a:t>
              </a:r>
              <a:endParaRPr sz="1800">
                <a:solidFill>
                  <a:schemeClr val="dk1"/>
                </a:solidFill>
                <a:latin typeface="Roboto"/>
                <a:ea typeface="Roboto"/>
                <a:cs typeface="Roboto"/>
                <a:sym typeface="Roboto"/>
              </a:endParaRPr>
            </a:p>
          </p:txBody>
        </p:sp>
      </p:grpSp>
      <p:grpSp>
        <p:nvGrpSpPr>
          <p:cNvPr id="486" name="Google Shape;486;p65"/>
          <p:cNvGrpSpPr/>
          <p:nvPr/>
        </p:nvGrpSpPr>
        <p:grpSpPr>
          <a:xfrm>
            <a:off x="2944204" y="884975"/>
            <a:ext cx="3305700" cy="3483050"/>
            <a:chOff x="2944204" y="1189775"/>
            <a:chExt cx="3305700" cy="3483050"/>
          </a:xfrm>
        </p:grpSpPr>
        <p:sp>
          <p:nvSpPr>
            <p:cNvPr id="487" name="Google Shape;487;p65"/>
            <p:cNvSpPr/>
            <p:nvPr/>
          </p:nvSpPr>
          <p:spPr>
            <a:xfrm>
              <a:off x="2944204" y="1189775"/>
              <a:ext cx="3305700" cy="669000"/>
            </a:xfrm>
            <a:prstGeom prst="chevron">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2020-2021</a:t>
              </a:r>
              <a:endParaRPr>
                <a:solidFill>
                  <a:srgbClr val="FFFFFF"/>
                </a:solidFill>
                <a:latin typeface="Roboto"/>
                <a:ea typeface="Roboto"/>
                <a:cs typeface="Roboto"/>
                <a:sym typeface="Roboto"/>
              </a:endParaRPr>
            </a:p>
          </p:txBody>
        </p:sp>
        <p:sp>
          <p:nvSpPr>
            <p:cNvPr id="488" name="Google Shape;488;p65"/>
            <p:cNvSpPr txBox="1"/>
            <p:nvPr/>
          </p:nvSpPr>
          <p:spPr>
            <a:xfrm>
              <a:off x="3258750" y="2057125"/>
              <a:ext cx="268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High school received ongoing state- and district-level coaching through Project DelAWARE</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dk1"/>
                  </a:solidFill>
                  <a:latin typeface="Roboto"/>
                  <a:ea typeface="Roboto"/>
                  <a:cs typeface="Roboto"/>
                  <a:sym typeface="Roboto"/>
                </a:rPr>
                <a:t>Cross-sample of 9th grade students completed the SAEBRS</a:t>
              </a:r>
              <a:endParaRPr sz="1800">
                <a:solidFill>
                  <a:schemeClr val="dk1"/>
                </a:solidFill>
                <a:latin typeface="Roboto"/>
                <a:ea typeface="Roboto"/>
                <a:cs typeface="Roboto"/>
                <a:sym typeface="Roboto"/>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Expanding the Pilot</a:t>
            </a:r>
            <a:endParaRPr/>
          </a:p>
        </p:txBody>
      </p:sp>
      <p:sp>
        <p:nvSpPr>
          <p:cNvPr id="494" name="Google Shape;494;p66"/>
          <p:cNvSpPr txBox="1">
            <a:spLocks noGrp="1"/>
          </p:cNvSpPr>
          <p:nvPr>
            <p:ph type="body" idx="4294967295"/>
          </p:nvPr>
        </p:nvSpPr>
        <p:spPr>
          <a:xfrm>
            <a:off x="575275" y="1382000"/>
            <a:ext cx="7336200" cy="3416400"/>
          </a:xfrm>
          <a:prstGeom prst="rect">
            <a:avLst/>
          </a:prstGeom>
        </p:spPr>
        <p:txBody>
          <a:bodyPr spcFirstLastPara="1" wrap="square" lIns="91425" tIns="91425" rIns="91425" bIns="91425" anchor="t" anchorCtr="0">
            <a:noAutofit/>
          </a:bodyPr>
          <a:lstStyle/>
          <a:p>
            <a:pPr marL="342900" lvl="0" indent="-266700" algn="l" rtl="0">
              <a:lnSpc>
                <a:spcPct val="115000"/>
              </a:lnSpc>
              <a:spcBef>
                <a:spcPts val="600"/>
              </a:spcBef>
              <a:spcAft>
                <a:spcPts val="0"/>
              </a:spcAft>
              <a:buSzPts val="1800"/>
              <a:buChar char="➝"/>
            </a:pPr>
            <a:r>
              <a:rPr lang="en"/>
              <a:t>Intentionally planned our expansion</a:t>
            </a:r>
            <a:endParaRPr/>
          </a:p>
          <a:p>
            <a:pPr marL="742950" lvl="1" indent="-247650" algn="l" rtl="0">
              <a:lnSpc>
                <a:spcPct val="115000"/>
              </a:lnSpc>
              <a:spcBef>
                <a:spcPts val="0"/>
              </a:spcBef>
              <a:spcAft>
                <a:spcPts val="0"/>
              </a:spcAft>
              <a:buSzPts val="1800"/>
              <a:buChar char="⇾"/>
            </a:pPr>
            <a:r>
              <a:rPr lang="en"/>
              <a:t>Utilized multiple data sources to select 3rd and 6th grade for our pilot</a:t>
            </a:r>
            <a:endParaRPr/>
          </a:p>
          <a:p>
            <a:pPr marL="742950" lvl="1" indent="-247650" algn="l" rtl="0">
              <a:lnSpc>
                <a:spcPct val="115000"/>
              </a:lnSpc>
              <a:spcBef>
                <a:spcPts val="0"/>
              </a:spcBef>
              <a:spcAft>
                <a:spcPts val="0"/>
              </a:spcAft>
              <a:buSzPts val="1800"/>
              <a:buChar char="⇾"/>
            </a:pPr>
            <a:r>
              <a:rPr lang="en"/>
              <a:t>Developed a proposal for a stipend position: a Universal Screening Coordinator for each of our schools</a:t>
            </a:r>
            <a:endParaRPr/>
          </a:p>
          <a:p>
            <a:pPr marL="742950" lvl="1" indent="-247650" algn="l" rtl="0">
              <a:lnSpc>
                <a:spcPct val="115000"/>
              </a:lnSpc>
              <a:spcBef>
                <a:spcPts val="0"/>
              </a:spcBef>
              <a:spcAft>
                <a:spcPts val="0"/>
              </a:spcAft>
              <a:buSzPts val="1800"/>
              <a:buChar char="⇾"/>
            </a:pPr>
            <a:r>
              <a:rPr lang="en"/>
              <a:t>Planned coaching structure: monthly PLC</a:t>
            </a:r>
            <a:endParaRPr/>
          </a:p>
        </p:txBody>
      </p:sp>
      <p:sp>
        <p:nvSpPr>
          <p:cNvPr id="495" name="Google Shape;495;p66"/>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7"/>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a:t>Preparing to Expand</a:t>
            </a:r>
            <a:endParaRPr/>
          </a:p>
        </p:txBody>
      </p:sp>
      <p:sp>
        <p:nvSpPr>
          <p:cNvPr id="501" name="Google Shape;501;p67"/>
          <p:cNvSpPr txBox="1">
            <a:spLocks noGrp="1"/>
          </p:cNvSpPr>
          <p:nvPr>
            <p:ph type="body" idx="4294967295"/>
          </p:nvPr>
        </p:nvSpPr>
        <p:spPr>
          <a:xfrm>
            <a:off x="495250" y="1333450"/>
            <a:ext cx="74580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t>Developed a brief manual: </a:t>
            </a:r>
            <a:r>
              <a:rPr lang="en" i="1"/>
              <a:t>Assessing Readiness for a Universal SEB Screening Process </a:t>
            </a:r>
            <a:r>
              <a:rPr lang="en"/>
              <a:t>to share with screening coordinators/administrators</a:t>
            </a:r>
            <a:endParaRPr/>
          </a:p>
          <a:p>
            <a:pPr marL="914400" lvl="0" indent="-342900" algn="l" rtl="0">
              <a:lnSpc>
                <a:spcPct val="115000"/>
              </a:lnSpc>
              <a:spcBef>
                <a:spcPts val="600"/>
              </a:spcBef>
              <a:spcAft>
                <a:spcPts val="0"/>
              </a:spcAft>
              <a:buSzPts val="1800"/>
              <a:buChar char="➝"/>
            </a:pPr>
            <a:r>
              <a:rPr lang="en"/>
              <a:t>MTSS</a:t>
            </a:r>
            <a:endParaRPr/>
          </a:p>
          <a:p>
            <a:pPr marL="914400" lvl="0" indent="-342900" algn="l" rtl="0">
              <a:lnSpc>
                <a:spcPct val="115000"/>
              </a:lnSpc>
              <a:spcBef>
                <a:spcPts val="0"/>
              </a:spcBef>
              <a:spcAft>
                <a:spcPts val="0"/>
              </a:spcAft>
              <a:buSzPts val="1800"/>
              <a:buChar char="➝"/>
            </a:pPr>
            <a:r>
              <a:rPr lang="en"/>
              <a:t>SEL</a:t>
            </a:r>
            <a:endParaRPr/>
          </a:p>
          <a:p>
            <a:pPr marL="914400" lvl="0" indent="-342900" algn="l" rtl="0">
              <a:lnSpc>
                <a:spcPct val="115000"/>
              </a:lnSpc>
              <a:spcBef>
                <a:spcPts val="0"/>
              </a:spcBef>
              <a:spcAft>
                <a:spcPts val="0"/>
              </a:spcAft>
              <a:buSzPts val="1800"/>
              <a:buChar char="➝"/>
            </a:pPr>
            <a:r>
              <a:rPr lang="en"/>
              <a:t>Universal Screening process</a:t>
            </a:r>
            <a:endParaRPr/>
          </a:p>
          <a:p>
            <a:pPr marL="914400" lvl="0" indent="-342900" algn="l" rtl="0">
              <a:lnSpc>
                <a:spcPct val="115000"/>
              </a:lnSpc>
              <a:spcBef>
                <a:spcPts val="0"/>
              </a:spcBef>
              <a:spcAft>
                <a:spcPts val="0"/>
              </a:spcAft>
              <a:buSzPts val="1800"/>
              <a:buChar char="➝"/>
            </a:pPr>
            <a:r>
              <a:rPr lang="en"/>
              <a:t>Universal Screening tool (SAEBRS)</a:t>
            </a:r>
            <a:endParaRPr/>
          </a:p>
          <a:p>
            <a:pPr marL="914400" lvl="0" indent="-342900" algn="l" rtl="0">
              <a:lnSpc>
                <a:spcPct val="115000"/>
              </a:lnSpc>
              <a:spcBef>
                <a:spcPts val="0"/>
              </a:spcBef>
              <a:spcAft>
                <a:spcPts val="0"/>
              </a:spcAft>
              <a:buSzPts val="1800"/>
              <a:buChar char="➝"/>
            </a:pPr>
            <a:r>
              <a:rPr lang="en"/>
              <a:t>Next steps</a:t>
            </a:r>
            <a:endParaRPr/>
          </a:p>
        </p:txBody>
      </p:sp>
      <p:sp>
        <p:nvSpPr>
          <p:cNvPr id="502" name="Google Shape;502;p67"/>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8"/>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a:t>Pilot Selection</a:t>
            </a:r>
            <a:endParaRPr/>
          </a:p>
        </p:txBody>
      </p:sp>
      <p:sp>
        <p:nvSpPr>
          <p:cNvPr id="508" name="Google Shape;508;p68"/>
          <p:cNvSpPr txBox="1">
            <a:spLocks noGrp="1"/>
          </p:cNvSpPr>
          <p:nvPr>
            <p:ph type="body" idx="4294967295"/>
          </p:nvPr>
        </p:nvSpPr>
        <p:spPr>
          <a:xfrm>
            <a:off x="546400" y="1208200"/>
            <a:ext cx="7568100" cy="32499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a:t>Guidance provided to PLC:</a:t>
            </a:r>
            <a:endParaRPr/>
          </a:p>
          <a:p>
            <a:pPr marL="457200" lvl="0" indent="-342900" algn="l" rtl="0">
              <a:lnSpc>
                <a:spcPct val="115000"/>
              </a:lnSpc>
              <a:spcBef>
                <a:spcPts val="600"/>
              </a:spcBef>
              <a:spcAft>
                <a:spcPts val="0"/>
              </a:spcAft>
              <a:buSzPts val="1800"/>
              <a:buChar char="➝"/>
            </a:pPr>
            <a:r>
              <a:rPr lang="en"/>
              <a:t>Pilot will look slightly different for each school depending on building size, teaming structures, etc. </a:t>
            </a:r>
            <a:r>
              <a:rPr lang="en" i="1"/>
              <a:t>and that’s okay!</a:t>
            </a:r>
            <a:endParaRPr i="1"/>
          </a:p>
          <a:p>
            <a:pPr marL="457200" lvl="0" indent="-342900" algn="l" rtl="0">
              <a:lnSpc>
                <a:spcPct val="115000"/>
              </a:lnSpc>
              <a:spcBef>
                <a:spcPts val="0"/>
              </a:spcBef>
              <a:spcAft>
                <a:spcPts val="0"/>
              </a:spcAft>
              <a:buSzPts val="1800"/>
              <a:buChar char="➝"/>
            </a:pPr>
            <a:r>
              <a:rPr lang="en"/>
              <a:t>3rd grade: select two to four teachers who have been trained in Responsive Classroom or are open to implementing new strategies in their classrooms</a:t>
            </a:r>
            <a:endParaRPr/>
          </a:p>
          <a:p>
            <a:pPr marL="457200" lvl="0" indent="-342900" algn="l" rtl="0">
              <a:lnSpc>
                <a:spcPct val="115000"/>
              </a:lnSpc>
              <a:spcBef>
                <a:spcPts val="0"/>
              </a:spcBef>
              <a:spcAft>
                <a:spcPts val="0"/>
              </a:spcAft>
              <a:buSzPts val="1800"/>
              <a:buChar char="➝"/>
            </a:pPr>
            <a:r>
              <a:rPr lang="en"/>
              <a:t>6th grade: select a team/subject area with strong Tier 1 supports or are open to implementing new strategies</a:t>
            </a:r>
            <a:endParaRPr/>
          </a:p>
        </p:txBody>
      </p:sp>
      <p:sp>
        <p:nvSpPr>
          <p:cNvPr id="509" name="Google Shape;509;p68"/>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9"/>
          <p:cNvSpPr txBox="1">
            <a:spLocks noGrp="1"/>
          </p:cNvSpPr>
          <p:nvPr>
            <p:ph type="title" idx="4294967295"/>
          </p:nvPr>
        </p:nvSpPr>
        <p:spPr>
          <a:xfrm>
            <a:off x="339000" y="1605605"/>
            <a:ext cx="23364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31538F"/>
                </a:solidFill>
              </a:rPr>
              <a:t>✔</a:t>
            </a:r>
            <a:r>
              <a:rPr lang="en" sz="1800">
                <a:solidFill>
                  <a:srgbClr val="252525"/>
                </a:solidFill>
              </a:rPr>
              <a:t> Connect</a:t>
            </a:r>
            <a:endParaRPr sz="1800"/>
          </a:p>
        </p:txBody>
      </p:sp>
      <p:sp>
        <p:nvSpPr>
          <p:cNvPr id="515" name="Google Shape;515;p69"/>
          <p:cNvSpPr txBox="1">
            <a:spLocks noGrp="1"/>
          </p:cNvSpPr>
          <p:nvPr>
            <p:ph type="subTitle" idx="4294967295"/>
          </p:nvPr>
        </p:nvSpPr>
        <p:spPr>
          <a:xfrm>
            <a:off x="349800" y="2088330"/>
            <a:ext cx="2336400" cy="484800"/>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Clr>
                <a:srgbClr val="000000"/>
              </a:buClr>
              <a:buFont typeface="Arial"/>
              <a:buNone/>
            </a:pPr>
            <a:r>
              <a:rPr lang="en"/>
              <a:t>with colleagues across the district to support an effective MTSS framework in each building</a:t>
            </a:r>
            <a:endParaRPr/>
          </a:p>
        </p:txBody>
      </p:sp>
      <p:sp>
        <p:nvSpPr>
          <p:cNvPr id="516" name="Google Shape;516;p69"/>
          <p:cNvSpPr txBox="1">
            <a:spLocks noGrp="1"/>
          </p:cNvSpPr>
          <p:nvPr>
            <p:ph type="title" idx="4294967295"/>
          </p:nvPr>
        </p:nvSpPr>
        <p:spPr>
          <a:xfrm>
            <a:off x="2946600" y="1605605"/>
            <a:ext cx="23364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31538F"/>
                </a:solidFill>
              </a:rPr>
              <a:t>✔</a:t>
            </a:r>
            <a:r>
              <a:rPr lang="en" sz="1800">
                <a:solidFill>
                  <a:srgbClr val="252525"/>
                </a:solidFill>
              </a:rPr>
              <a:t> Assess</a:t>
            </a:r>
            <a:endParaRPr sz="1800"/>
          </a:p>
        </p:txBody>
      </p:sp>
      <p:sp>
        <p:nvSpPr>
          <p:cNvPr id="517" name="Google Shape;517;p69"/>
          <p:cNvSpPr txBox="1">
            <a:spLocks noGrp="1"/>
          </p:cNvSpPr>
          <p:nvPr>
            <p:ph type="subTitle" idx="4294967295"/>
          </p:nvPr>
        </p:nvSpPr>
        <p:spPr>
          <a:xfrm>
            <a:off x="2946600" y="2088330"/>
            <a:ext cx="2336400" cy="484800"/>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Clr>
                <a:srgbClr val="000000"/>
              </a:buClr>
              <a:buFont typeface="Arial"/>
              <a:buNone/>
            </a:pPr>
            <a:r>
              <a:rPr lang="en"/>
              <a:t>readiness to implement a universal screener for social, emotional, and behavioral needs</a:t>
            </a:r>
            <a:r>
              <a:rPr lang="en">
                <a:solidFill>
                  <a:srgbClr val="000000"/>
                </a:solidFill>
                <a:latin typeface="Avenir"/>
                <a:ea typeface="Avenir"/>
                <a:cs typeface="Avenir"/>
                <a:sym typeface="Avenir"/>
              </a:rPr>
              <a:t> </a:t>
            </a:r>
            <a:endParaRPr/>
          </a:p>
        </p:txBody>
      </p:sp>
      <p:sp>
        <p:nvSpPr>
          <p:cNvPr id="518" name="Google Shape;518;p69"/>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PLC Purpose</a:t>
            </a:r>
            <a:endParaRPr/>
          </a:p>
        </p:txBody>
      </p:sp>
      <p:sp>
        <p:nvSpPr>
          <p:cNvPr id="519" name="Google Shape;519;p69"/>
          <p:cNvSpPr txBox="1">
            <a:spLocks noGrp="1"/>
          </p:cNvSpPr>
          <p:nvPr>
            <p:ph type="title" idx="4294967295"/>
          </p:nvPr>
        </p:nvSpPr>
        <p:spPr>
          <a:xfrm>
            <a:off x="5630400" y="1605605"/>
            <a:ext cx="23364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solidFill>
                  <a:srgbClr val="31538F"/>
                </a:solidFill>
              </a:rPr>
              <a:t>✔</a:t>
            </a:r>
            <a:r>
              <a:rPr lang="en" sz="1800">
                <a:solidFill>
                  <a:srgbClr val="252525"/>
                </a:solidFill>
              </a:rPr>
              <a:t> Analyze</a:t>
            </a:r>
            <a:endParaRPr sz="1800"/>
          </a:p>
        </p:txBody>
      </p:sp>
      <p:sp>
        <p:nvSpPr>
          <p:cNvPr id="520" name="Google Shape;520;p69"/>
          <p:cNvSpPr txBox="1">
            <a:spLocks noGrp="1"/>
          </p:cNvSpPr>
          <p:nvPr>
            <p:ph type="subTitle" idx="4294967295"/>
          </p:nvPr>
        </p:nvSpPr>
        <p:spPr>
          <a:xfrm>
            <a:off x="5630400" y="2088330"/>
            <a:ext cx="2336400" cy="484800"/>
          </a:xfrm>
          <a:prstGeom prst="rect">
            <a:avLst/>
          </a:prstGeom>
        </p:spPr>
        <p:txBody>
          <a:bodyPr spcFirstLastPara="1" wrap="square" lIns="91425" tIns="91425" rIns="91425" bIns="91425" anchor="t" anchorCtr="0">
            <a:noAutofit/>
          </a:bodyPr>
          <a:lstStyle/>
          <a:p>
            <a:pPr marL="0" lvl="0" indent="0" algn="l" rtl="0">
              <a:lnSpc>
                <a:spcPct val="120000"/>
              </a:lnSpc>
              <a:spcBef>
                <a:spcPts val="600"/>
              </a:spcBef>
              <a:spcAft>
                <a:spcPts val="0"/>
              </a:spcAft>
              <a:buClr>
                <a:srgbClr val="000000"/>
              </a:buClr>
              <a:buFont typeface="Arial"/>
              <a:buNone/>
            </a:pPr>
            <a:r>
              <a:rPr lang="en"/>
              <a:t>data to more effectively support students through evidence-based, tiered interventions</a:t>
            </a:r>
            <a:endParaRPr/>
          </a:p>
        </p:txBody>
      </p:sp>
      <p:sp>
        <p:nvSpPr>
          <p:cNvPr id="521" name="Google Shape;521;p69"/>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434800" y="392375"/>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Project DelAWARE Goals:</a:t>
            </a:r>
            <a:endParaRPr/>
          </a:p>
        </p:txBody>
      </p:sp>
      <p:sp>
        <p:nvSpPr>
          <p:cNvPr id="189" name="Google Shape;189;p25"/>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90" name="Google Shape;190;p25"/>
          <p:cNvSpPr txBox="1"/>
          <p:nvPr/>
        </p:nvSpPr>
        <p:spPr>
          <a:xfrm>
            <a:off x="368975" y="1386500"/>
            <a:ext cx="6943800" cy="237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Pontano Sans"/>
                <a:ea typeface="Pontano Sans"/>
                <a:cs typeface="Pontano Sans"/>
                <a:sym typeface="Pontano Sans"/>
              </a:rPr>
              <a:t>Goal 1:  School staff will recognize the principles of MTSS and will understand the referral process to access mental health services for students.</a:t>
            </a:r>
            <a:br>
              <a:rPr lang="en" sz="1800">
                <a:solidFill>
                  <a:schemeClr val="dk1"/>
                </a:solidFill>
                <a:latin typeface="Pontano Sans"/>
                <a:ea typeface="Pontano Sans"/>
                <a:cs typeface="Pontano Sans"/>
                <a:sym typeface="Pontano Sans"/>
              </a:rPr>
            </a:br>
            <a:endParaRPr sz="1800">
              <a:solidFill>
                <a:schemeClr val="dk1"/>
              </a:solidFill>
              <a:latin typeface="Pontano Sans"/>
              <a:ea typeface="Pontano Sans"/>
              <a:cs typeface="Pontano Sans"/>
              <a:sym typeface="Pontano Sans"/>
            </a:endParaRPr>
          </a:p>
          <a:p>
            <a:pPr marL="0" lvl="0" indent="0" algn="l" rtl="0">
              <a:lnSpc>
                <a:spcPct val="115000"/>
              </a:lnSpc>
              <a:spcBef>
                <a:spcPts val="0"/>
              </a:spcBef>
              <a:spcAft>
                <a:spcPts val="0"/>
              </a:spcAft>
              <a:buNone/>
            </a:pPr>
            <a:r>
              <a:rPr lang="en" sz="1800">
                <a:solidFill>
                  <a:schemeClr val="dk1"/>
                </a:solidFill>
                <a:latin typeface="Pontano Sans"/>
                <a:ea typeface="Pontano Sans"/>
                <a:cs typeface="Pontano Sans"/>
                <a:sym typeface="Pontano Sans"/>
              </a:rPr>
              <a:t>Goal 4:  Each school will implement a mental health screening process for students and provide mental health services that are evidence-based and proven effective.</a:t>
            </a:r>
            <a:endParaRPr sz="1800">
              <a:solidFill>
                <a:schemeClr val="dk1"/>
              </a:solidFill>
              <a:latin typeface="Pontano Sans"/>
              <a:ea typeface="Pontano Sans"/>
              <a:cs typeface="Pontano Sans"/>
              <a:sym typeface="Pontano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0"/>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a:t>PLC: Diving in</a:t>
            </a:r>
            <a:endParaRPr/>
          </a:p>
        </p:txBody>
      </p:sp>
      <p:sp>
        <p:nvSpPr>
          <p:cNvPr id="527" name="Google Shape;527;p70"/>
          <p:cNvSpPr txBox="1">
            <a:spLocks noGrp="1"/>
          </p:cNvSpPr>
          <p:nvPr>
            <p:ph type="body" idx="4294967295"/>
          </p:nvPr>
        </p:nvSpPr>
        <p:spPr>
          <a:xfrm>
            <a:off x="311800" y="1627800"/>
            <a:ext cx="7802700" cy="2345100"/>
          </a:xfrm>
          <a:prstGeom prst="rect">
            <a:avLst/>
          </a:prstGeom>
        </p:spPr>
        <p:txBody>
          <a:bodyPr spcFirstLastPara="1" wrap="square" lIns="91425" tIns="91425" rIns="91425" bIns="91425" anchor="t" anchorCtr="0">
            <a:noAutofit/>
          </a:bodyPr>
          <a:lstStyle/>
          <a:p>
            <a:pPr marL="914400" lvl="0" indent="-342900" algn="l" rtl="0">
              <a:lnSpc>
                <a:spcPct val="115000"/>
              </a:lnSpc>
              <a:spcBef>
                <a:spcPts val="600"/>
              </a:spcBef>
              <a:spcAft>
                <a:spcPts val="0"/>
              </a:spcAft>
              <a:buSzPts val="1800"/>
              <a:buChar char="➝"/>
            </a:pPr>
            <a:r>
              <a:rPr lang="en"/>
              <a:t>Set goal of piloting the SAEBRS during the winter benchmark period (January)</a:t>
            </a:r>
            <a:endParaRPr/>
          </a:p>
          <a:p>
            <a:pPr marL="914400" lvl="0" indent="-342900" algn="l" rtl="0">
              <a:lnSpc>
                <a:spcPct val="115000"/>
              </a:lnSpc>
              <a:spcBef>
                <a:spcPts val="0"/>
              </a:spcBef>
              <a:spcAft>
                <a:spcPts val="0"/>
              </a:spcAft>
              <a:buSzPts val="1800"/>
              <a:buChar char="➝"/>
            </a:pPr>
            <a:r>
              <a:rPr lang="en"/>
              <a:t>Universal Screening Coordinators passed training/content along to administrators and pilot teachers</a:t>
            </a:r>
            <a:endParaRPr/>
          </a:p>
          <a:p>
            <a:pPr marL="914400" lvl="0" indent="-342900" algn="l" rtl="0">
              <a:lnSpc>
                <a:spcPct val="115000"/>
              </a:lnSpc>
              <a:spcBef>
                <a:spcPts val="0"/>
              </a:spcBef>
              <a:spcAft>
                <a:spcPts val="0"/>
              </a:spcAft>
              <a:buSzPts val="1800"/>
              <a:buChar char="➝"/>
            </a:pPr>
            <a:r>
              <a:rPr lang="en"/>
              <a:t>Used evaluation survey at the end of each PLC to plan for the next</a:t>
            </a:r>
            <a:endParaRPr/>
          </a:p>
        </p:txBody>
      </p:sp>
      <p:sp>
        <p:nvSpPr>
          <p:cNvPr id="528" name="Google Shape;528;p70"/>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pic>
        <p:nvPicPr>
          <p:cNvPr id="534" name="Google Shape;534;p71" descr="../../../Downloads/screen-shot-2017-09-02-at-4-11-32-pm_orig.png" title="Diagram of Universal Screening "/>
          <p:cNvPicPr preferRelativeResize="0"/>
          <p:nvPr/>
        </p:nvPicPr>
        <p:blipFill rotWithShape="1">
          <a:blip r:embed="rId3">
            <a:alphaModFix/>
          </a:blip>
          <a:srcRect/>
          <a:stretch/>
        </p:blipFill>
        <p:spPr>
          <a:xfrm>
            <a:off x="600075" y="1398900"/>
            <a:ext cx="6334200" cy="2868300"/>
          </a:xfrm>
          <a:prstGeom prst="rect">
            <a:avLst/>
          </a:prstGeom>
          <a:noFill/>
          <a:ln w="9525" cap="flat" cmpd="sng">
            <a:solidFill>
              <a:schemeClr val="dk1"/>
            </a:solidFill>
            <a:prstDash val="solid"/>
            <a:round/>
            <a:headEnd type="none" w="sm" len="sm"/>
            <a:tailEnd type="none" w="sm" len="sm"/>
          </a:ln>
        </p:spPr>
      </p:pic>
      <p:sp>
        <p:nvSpPr>
          <p:cNvPr id="535" name="Google Shape;535;p71"/>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Coaching Focus: SEBA Model</a:t>
            </a:r>
            <a:r>
              <a:rPr lang="en" sz="3000"/>
              <a:t> </a:t>
            </a:r>
            <a:endParaRPr sz="3000"/>
          </a:p>
        </p:txBody>
      </p:sp>
      <p:sp>
        <p:nvSpPr>
          <p:cNvPr id="536" name="Google Shape;536;p71"/>
          <p:cNvSpPr txBox="1"/>
          <p:nvPr/>
        </p:nvSpPr>
        <p:spPr>
          <a:xfrm>
            <a:off x="4010175" y="4375000"/>
            <a:ext cx="2924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Pontano Sans Light"/>
                <a:ea typeface="Pontano Sans Light"/>
                <a:cs typeface="Pontano Sans Light"/>
                <a:sym typeface="Pontano Sans Light"/>
              </a:rPr>
              <a:t>See:  </a:t>
            </a:r>
            <a:r>
              <a:rPr lang="en" u="sng">
                <a:latin typeface="Pontano Sans Light"/>
                <a:ea typeface="Pontano Sans Light"/>
                <a:cs typeface="Pontano Sans Light"/>
                <a:sym typeface="Pontano Sans Light"/>
                <a:hlinkClick r:id="rId4"/>
              </a:rPr>
              <a:t>Kilgus &amp; Eklund, 2015</a:t>
            </a:r>
            <a:r>
              <a:rPr lang="en">
                <a:latin typeface="Pontano Sans Light"/>
                <a:ea typeface="Pontano Sans Light"/>
                <a:cs typeface="Pontano Sans Light"/>
                <a:sym typeface="Pontano Sans Light"/>
              </a:rPr>
              <a:t>  </a:t>
            </a:r>
            <a:endParaRPr>
              <a:latin typeface="Pontano Sans Light"/>
              <a:ea typeface="Pontano Sans Light"/>
              <a:cs typeface="Pontano Sans Light"/>
              <a:sym typeface="Pontano Sans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2"/>
          <p:cNvSpPr txBox="1">
            <a:spLocks noGrp="1"/>
          </p:cNvSpPr>
          <p:nvPr>
            <p:ph type="title"/>
          </p:nvPr>
        </p:nvSpPr>
        <p:spPr>
          <a:xfrm>
            <a:off x="235250" y="195275"/>
            <a:ext cx="8229600" cy="552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Coaching Focus: Tier 1</a:t>
            </a:r>
            <a:endParaRPr/>
          </a:p>
        </p:txBody>
      </p:sp>
      <p:sp>
        <p:nvSpPr>
          <p:cNvPr id="542" name="Google Shape;542;p72"/>
          <p:cNvSpPr txBox="1">
            <a:spLocks noGrp="1"/>
          </p:cNvSpPr>
          <p:nvPr>
            <p:ph type="body" idx="4294967295"/>
          </p:nvPr>
        </p:nvSpPr>
        <p:spPr>
          <a:xfrm>
            <a:off x="364100" y="919125"/>
            <a:ext cx="8162400" cy="552600"/>
          </a:xfrm>
          <a:prstGeom prst="rect">
            <a:avLst/>
          </a:prstGeom>
        </p:spPr>
        <p:txBody>
          <a:bodyPr spcFirstLastPara="1" wrap="square" lIns="91425" tIns="91425" rIns="91425" bIns="91425" anchor="t" anchorCtr="0">
            <a:noAutofit/>
          </a:bodyPr>
          <a:lstStyle/>
          <a:p>
            <a:pPr marL="0" lvl="0" indent="0" algn="ctr" rtl="0">
              <a:lnSpc>
                <a:spcPct val="115000"/>
              </a:lnSpc>
              <a:spcBef>
                <a:spcPts val="600"/>
              </a:spcBef>
              <a:spcAft>
                <a:spcPts val="0"/>
              </a:spcAft>
              <a:buNone/>
            </a:pPr>
            <a:r>
              <a:rPr lang="en"/>
              <a:t>District SEL Coaches shared guidance documents on effective Tier 1 practices</a:t>
            </a:r>
            <a:endParaRPr/>
          </a:p>
        </p:txBody>
      </p:sp>
      <p:sp>
        <p:nvSpPr>
          <p:cNvPr id="543" name="Google Shape;543;p72"/>
          <p:cNvSpPr txBox="1">
            <a:spLocks noGrp="1"/>
          </p:cNvSpPr>
          <p:nvPr>
            <p:ph type="sldNum" idx="12"/>
          </p:nvPr>
        </p:nvSpPr>
        <p:spPr>
          <a:xfrm>
            <a:off x="6553200" y="4686300"/>
            <a:ext cx="21336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898989"/>
                </a:solidFill>
                <a:latin typeface="Calibri"/>
                <a:ea typeface="Calibri"/>
                <a:cs typeface="Calibri"/>
                <a:sym typeface="Calibri"/>
              </a:rPr>
              <a:t>52</a:t>
            </a:fld>
            <a:endParaRPr>
              <a:solidFill>
                <a:srgbClr val="898989"/>
              </a:solidFill>
              <a:latin typeface="Calibri"/>
              <a:ea typeface="Calibri"/>
              <a:cs typeface="Calibri"/>
              <a:sym typeface="Calibri"/>
            </a:endParaRPr>
          </a:p>
        </p:txBody>
      </p:sp>
      <p:pic>
        <p:nvPicPr>
          <p:cNvPr id="544" name="Google Shape;544;p72"/>
          <p:cNvPicPr preferRelativeResize="0"/>
          <p:nvPr/>
        </p:nvPicPr>
        <p:blipFill>
          <a:blip r:embed="rId3">
            <a:alphaModFix/>
          </a:blip>
          <a:stretch>
            <a:fillRect/>
          </a:stretch>
        </p:blipFill>
        <p:spPr>
          <a:xfrm>
            <a:off x="927262" y="1514838"/>
            <a:ext cx="7036074" cy="27568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3"/>
          <p:cNvSpPr txBox="1">
            <a:spLocks noGrp="1"/>
          </p:cNvSpPr>
          <p:nvPr>
            <p:ph type="title"/>
          </p:nvPr>
        </p:nvSpPr>
        <p:spPr>
          <a:xfrm>
            <a:off x="85700" y="319100"/>
            <a:ext cx="8229600" cy="538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Coaching Focus: Tier 1</a:t>
            </a:r>
            <a:endParaRPr/>
          </a:p>
        </p:txBody>
      </p:sp>
      <p:sp>
        <p:nvSpPr>
          <p:cNvPr id="550" name="Google Shape;550;p73"/>
          <p:cNvSpPr txBox="1">
            <a:spLocks noGrp="1"/>
          </p:cNvSpPr>
          <p:nvPr>
            <p:ph type="body" idx="4294967295"/>
          </p:nvPr>
        </p:nvSpPr>
        <p:spPr>
          <a:xfrm>
            <a:off x="180950" y="895300"/>
            <a:ext cx="3417300" cy="2148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Analyze data: class/grade level trends</a:t>
            </a:r>
            <a:endParaRPr/>
          </a:p>
          <a:p>
            <a:pPr marL="457200" lvl="0" indent="-342900" algn="l" rtl="0">
              <a:lnSpc>
                <a:spcPct val="115000"/>
              </a:lnSpc>
              <a:spcBef>
                <a:spcPts val="0"/>
              </a:spcBef>
              <a:spcAft>
                <a:spcPts val="0"/>
              </a:spcAft>
              <a:buSzPts val="1800"/>
              <a:buChar char="➝"/>
            </a:pPr>
            <a:r>
              <a:rPr lang="en"/>
              <a:t>Utilize problem solving guide to identify areas of need, develop action plan, set measurable goals</a:t>
            </a:r>
            <a:endParaRPr/>
          </a:p>
          <a:p>
            <a:pPr marL="0" lvl="0" indent="0" algn="l" rtl="0">
              <a:spcBef>
                <a:spcPts val="600"/>
              </a:spcBef>
              <a:spcAft>
                <a:spcPts val="0"/>
              </a:spcAft>
              <a:buNone/>
            </a:pPr>
            <a:endParaRPr sz="2200">
              <a:latin typeface="Quicksand"/>
              <a:ea typeface="Quicksand"/>
              <a:cs typeface="Quicksand"/>
              <a:sym typeface="Quicksand"/>
            </a:endParaRPr>
          </a:p>
        </p:txBody>
      </p:sp>
      <p:pic>
        <p:nvPicPr>
          <p:cNvPr id="551" name="Google Shape;551;p73" title="Problem Solving and Planning Template "/>
          <p:cNvPicPr preferRelativeResize="0"/>
          <p:nvPr/>
        </p:nvPicPr>
        <p:blipFill>
          <a:blip r:embed="rId3">
            <a:alphaModFix/>
          </a:blip>
          <a:stretch>
            <a:fillRect/>
          </a:stretch>
        </p:blipFill>
        <p:spPr>
          <a:xfrm>
            <a:off x="3729050" y="895300"/>
            <a:ext cx="4864899" cy="3495624"/>
          </a:xfrm>
          <a:prstGeom prst="rect">
            <a:avLst/>
          </a:prstGeom>
          <a:noFill/>
          <a:ln w="9525" cap="flat" cmpd="sng">
            <a:solidFill>
              <a:schemeClr val="dk2"/>
            </a:solidFill>
            <a:prstDash val="solid"/>
            <a:round/>
            <a:headEnd type="none" w="sm" len="sm"/>
            <a:tailEnd type="none" w="sm" len="sm"/>
          </a:ln>
        </p:spPr>
      </p:pic>
      <p:sp>
        <p:nvSpPr>
          <p:cNvPr id="552" name="Google Shape;552;p73"/>
          <p:cNvSpPr txBox="1"/>
          <p:nvPr/>
        </p:nvSpPr>
        <p:spPr>
          <a:xfrm>
            <a:off x="1619250" y="3953625"/>
            <a:ext cx="1835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Pontano Sans"/>
                <a:ea typeface="Pontano Sans"/>
                <a:cs typeface="Pontano Sans"/>
                <a:sym typeface="Pontano Sans"/>
              </a:rPr>
              <a:t>Available on the DE-PBS Website</a:t>
            </a:r>
            <a:endParaRPr sz="900">
              <a:latin typeface="Pontano Sans"/>
              <a:ea typeface="Pontano Sans"/>
              <a:cs typeface="Pontano Sans"/>
              <a:sym typeface="Pontano Sans"/>
            </a:endParaRPr>
          </a:p>
        </p:txBody>
      </p:sp>
      <p:sp>
        <p:nvSpPr>
          <p:cNvPr id="553" name="Google Shape;553;p73"/>
          <p:cNvSpPr/>
          <p:nvPr/>
        </p:nvSpPr>
        <p:spPr>
          <a:xfrm>
            <a:off x="3381375" y="4067475"/>
            <a:ext cx="290400" cy="95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3"/>
          <p:cNvSpPr txBox="1">
            <a:spLocks noGrp="1"/>
          </p:cNvSpPr>
          <p:nvPr>
            <p:ph type="sldNum" idx="12"/>
          </p:nvPr>
        </p:nvSpPr>
        <p:spPr>
          <a:xfrm>
            <a:off x="6553200" y="4686300"/>
            <a:ext cx="21336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4"/>
          <p:cNvSpPr txBox="1">
            <a:spLocks noGrp="1"/>
          </p:cNvSpPr>
          <p:nvPr>
            <p:ph type="title"/>
          </p:nvPr>
        </p:nvSpPr>
        <p:spPr>
          <a:xfrm>
            <a:off x="457200" y="109550"/>
            <a:ext cx="8229600" cy="102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Coaching Focus: Tier 2</a:t>
            </a:r>
            <a:endParaRPr/>
          </a:p>
        </p:txBody>
      </p:sp>
      <p:sp>
        <p:nvSpPr>
          <p:cNvPr id="560" name="Google Shape;560;p74"/>
          <p:cNvSpPr txBox="1">
            <a:spLocks noGrp="1"/>
          </p:cNvSpPr>
          <p:nvPr>
            <p:ph type="body" idx="4294967295"/>
          </p:nvPr>
        </p:nvSpPr>
        <p:spPr>
          <a:xfrm>
            <a:off x="492000" y="933475"/>
            <a:ext cx="7855200" cy="22146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SzPts val="1800"/>
              <a:buChar char="➝"/>
            </a:pPr>
            <a:r>
              <a:rPr lang="en"/>
              <a:t>Intervention categories: skill building and relationship building</a:t>
            </a:r>
            <a:endParaRPr/>
          </a:p>
          <a:p>
            <a:pPr marL="457200" lvl="0" indent="-342900" algn="l" rtl="0">
              <a:lnSpc>
                <a:spcPct val="115000"/>
              </a:lnSpc>
              <a:spcBef>
                <a:spcPts val="0"/>
              </a:spcBef>
              <a:spcAft>
                <a:spcPts val="0"/>
              </a:spcAft>
              <a:buSzPts val="1800"/>
              <a:buChar char="➝"/>
            </a:pPr>
            <a:r>
              <a:rPr lang="en"/>
              <a:t>Intervention mapping</a:t>
            </a:r>
            <a:endParaRPr/>
          </a:p>
          <a:p>
            <a:pPr marL="914400" lvl="1" indent="-342900" algn="l" rtl="0">
              <a:lnSpc>
                <a:spcPct val="115000"/>
              </a:lnSpc>
              <a:spcBef>
                <a:spcPts val="0"/>
              </a:spcBef>
              <a:spcAft>
                <a:spcPts val="0"/>
              </a:spcAft>
              <a:buSzPts val="1800"/>
              <a:buChar char="⇾"/>
            </a:pPr>
            <a:r>
              <a:rPr lang="en"/>
              <a:t>Take inventory of currently existing interventions</a:t>
            </a:r>
            <a:endParaRPr/>
          </a:p>
          <a:p>
            <a:pPr marL="914400" lvl="1" indent="-342900" algn="l" rtl="0">
              <a:lnSpc>
                <a:spcPct val="115000"/>
              </a:lnSpc>
              <a:spcBef>
                <a:spcPts val="0"/>
              </a:spcBef>
              <a:spcAft>
                <a:spcPts val="0"/>
              </a:spcAft>
              <a:buSzPts val="1800"/>
              <a:buChar char="⇾"/>
            </a:pPr>
            <a:r>
              <a:rPr lang="en"/>
              <a:t>Develop/refine “in-on-out” rules to enhance data-based decision making</a:t>
            </a:r>
            <a:endParaRPr/>
          </a:p>
          <a:p>
            <a:pPr marL="457200" lvl="0" indent="-342900" algn="l" rtl="0">
              <a:lnSpc>
                <a:spcPct val="115000"/>
              </a:lnSpc>
              <a:spcBef>
                <a:spcPts val="0"/>
              </a:spcBef>
              <a:spcAft>
                <a:spcPts val="0"/>
              </a:spcAft>
              <a:buSzPts val="1800"/>
              <a:buChar char="➝"/>
            </a:pPr>
            <a:r>
              <a:rPr lang="en"/>
              <a:t>Continue this work with school-based teams</a:t>
            </a:r>
            <a:endParaRPr/>
          </a:p>
        </p:txBody>
      </p:sp>
      <p:sp>
        <p:nvSpPr>
          <p:cNvPr id="561" name="Google Shape;561;p74"/>
          <p:cNvSpPr txBox="1">
            <a:spLocks noGrp="1"/>
          </p:cNvSpPr>
          <p:nvPr>
            <p:ph type="sldNum" idx="12"/>
          </p:nvPr>
        </p:nvSpPr>
        <p:spPr>
          <a:xfrm>
            <a:off x="6553200" y="4686300"/>
            <a:ext cx="21336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898989"/>
                </a:solidFill>
                <a:latin typeface="Calibri"/>
                <a:ea typeface="Calibri"/>
                <a:cs typeface="Calibri"/>
                <a:sym typeface="Calibri"/>
              </a:rPr>
              <a:t>54</a:t>
            </a:fld>
            <a:endParaRPr>
              <a:solidFill>
                <a:srgbClr val="898989"/>
              </a:solidFill>
              <a:latin typeface="Calibri"/>
              <a:ea typeface="Calibri"/>
              <a:cs typeface="Calibri"/>
              <a:sym typeface="Calibri"/>
            </a:endParaRPr>
          </a:p>
        </p:txBody>
      </p:sp>
      <p:pic>
        <p:nvPicPr>
          <p:cNvPr id="562" name="Google Shape;562;p74" descr="Screenshot of data collection method"/>
          <p:cNvPicPr preferRelativeResize="0"/>
          <p:nvPr/>
        </p:nvPicPr>
        <p:blipFill>
          <a:blip r:embed="rId3">
            <a:alphaModFix/>
          </a:blip>
          <a:stretch>
            <a:fillRect/>
          </a:stretch>
        </p:blipFill>
        <p:spPr>
          <a:xfrm>
            <a:off x="0" y="3590200"/>
            <a:ext cx="9144003" cy="15532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5"/>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Tips for Success</a:t>
            </a:r>
            <a:endParaRPr/>
          </a:p>
        </p:txBody>
      </p:sp>
      <p:sp>
        <p:nvSpPr>
          <p:cNvPr id="568" name="Google Shape;568;p75"/>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
        <p:nvSpPr>
          <p:cNvPr id="569" name="Google Shape;569;p75"/>
          <p:cNvSpPr txBox="1">
            <a:spLocks noGrp="1"/>
          </p:cNvSpPr>
          <p:nvPr>
            <p:ph type="body" idx="4294967295"/>
          </p:nvPr>
        </p:nvSpPr>
        <p:spPr>
          <a:xfrm>
            <a:off x="644400" y="1466875"/>
            <a:ext cx="78552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SzPts val="1800"/>
              <a:buChar char="➝"/>
            </a:pPr>
            <a:r>
              <a:rPr lang="en"/>
              <a:t>Monthly PLCs</a:t>
            </a:r>
            <a:endParaRPr/>
          </a:p>
          <a:p>
            <a:pPr marL="457200" lvl="0" indent="-342900" algn="l" rtl="0">
              <a:lnSpc>
                <a:spcPct val="150000"/>
              </a:lnSpc>
              <a:spcBef>
                <a:spcPts val="0"/>
              </a:spcBef>
              <a:spcAft>
                <a:spcPts val="0"/>
              </a:spcAft>
              <a:buSzPts val="1800"/>
              <a:buChar char="➝"/>
            </a:pPr>
            <a:r>
              <a:rPr lang="en"/>
              <a:t>Develop a flexible scope and sequence for the year</a:t>
            </a:r>
            <a:endParaRPr/>
          </a:p>
          <a:p>
            <a:pPr marL="457200" lvl="0" indent="-342900" algn="l" rtl="0">
              <a:lnSpc>
                <a:spcPct val="150000"/>
              </a:lnSpc>
              <a:spcBef>
                <a:spcPts val="0"/>
              </a:spcBef>
              <a:spcAft>
                <a:spcPts val="0"/>
              </a:spcAft>
              <a:buSzPts val="1800"/>
              <a:buChar char="➝"/>
            </a:pPr>
            <a:r>
              <a:rPr lang="en"/>
              <a:t>Templates/spreadsheets</a:t>
            </a:r>
            <a:endParaRPr/>
          </a:p>
          <a:p>
            <a:pPr marL="457200" lvl="0" indent="-342900" algn="l" rtl="0">
              <a:lnSpc>
                <a:spcPct val="150000"/>
              </a:lnSpc>
              <a:spcBef>
                <a:spcPts val="0"/>
              </a:spcBef>
              <a:spcAft>
                <a:spcPts val="0"/>
              </a:spcAft>
              <a:buSzPts val="1800"/>
              <a:buChar char="➝"/>
            </a:pPr>
            <a:r>
              <a:rPr lang="en"/>
              <a:t>Screening windows added to assessment calendar</a:t>
            </a:r>
            <a:endParaRPr/>
          </a:p>
          <a:p>
            <a:pPr marL="457200" lvl="0" indent="-342900" algn="l" rtl="0">
              <a:lnSpc>
                <a:spcPct val="150000"/>
              </a:lnSpc>
              <a:spcBef>
                <a:spcPts val="0"/>
              </a:spcBef>
              <a:spcAft>
                <a:spcPts val="0"/>
              </a:spcAft>
              <a:buSzPts val="1800"/>
              <a:buChar char="➝"/>
            </a:pPr>
            <a:r>
              <a:rPr lang="en"/>
              <a:t>Community involvement: presented to school board</a:t>
            </a:r>
            <a:endParaRPr/>
          </a:p>
          <a:p>
            <a:pPr marL="457200" lvl="0" indent="-342900" algn="l" rtl="0">
              <a:lnSpc>
                <a:spcPct val="150000"/>
              </a:lnSpc>
              <a:spcBef>
                <a:spcPts val="0"/>
              </a:spcBef>
              <a:spcAft>
                <a:spcPts val="0"/>
              </a:spcAft>
              <a:buSzPts val="1800"/>
              <a:buChar char="➝"/>
            </a:pPr>
            <a:r>
              <a:rPr lang="en"/>
              <a:t>District-level coaching support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Contact Us! </a:t>
            </a:r>
            <a:endParaRPr/>
          </a:p>
        </p:txBody>
      </p:sp>
      <p:sp>
        <p:nvSpPr>
          <p:cNvPr id="575" name="Google Shape;575;p76"/>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
        <p:nvSpPr>
          <p:cNvPr id="576" name="Google Shape;576;p76"/>
          <p:cNvSpPr txBox="1">
            <a:spLocks noGrp="1"/>
          </p:cNvSpPr>
          <p:nvPr>
            <p:ph type="body" idx="1"/>
          </p:nvPr>
        </p:nvSpPr>
        <p:spPr>
          <a:xfrm>
            <a:off x="498275" y="1339125"/>
            <a:ext cx="5762100" cy="3362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b="1"/>
              <a:t>Capital School District</a:t>
            </a:r>
            <a:endParaRPr sz="1600"/>
          </a:p>
          <a:p>
            <a:pPr marL="0" lvl="0" indent="0" algn="l" rtl="0">
              <a:spcBef>
                <a:spcPts val="600"/>
              </a:spcBef>
              <a:spcAft>
                <a:spcPts val="0"/>
              </a:spcAft>
              <a:buNone/>
            </a:pPr>
            <a:r>
              <a:rPr lang="en" sz="1600"/>
              <a:t>Sonia Songui, LPCMH: </a:t>
            </a:r>
            <a:r>
              <a:rPr lang="en" sz="1600" u="sng">
                <a:solidFill>
                  <a:schemeClr val="hlink"/>
                </a:solidFill>
                <a:hlinkClick r:id="rId3"/>
              </a:rPr>
              <a:t>sonia.songui@capital.k12.de.us</a:t>
            </a:r>
            <a:endParaRPr sz="1600"/>
          </a:p>
          <a:p>
            <a:pPr marL="0" lvl="0" indent="0" algn="l" rtl="0">
              <a:spcBef>
                <a:spcPts val="600"/>
              </a:spcBef>
              <a:spcAft>
                <a:spcPts val="0"/>
              </a:spcAft>
              <a:buNone/>
            </a:pPr>
            <a:endParaRPr sz="1600"/>
          </a:p>
          <a:p>
            <a:pPr marL="0" lvl="0" indent="0" algn="l" rtl="0">
              <a:spcBef>
                <a:spcPts val="600"/>
              </a:spcBef>
              <a:spcAft>
                <a:spcPts val="0"/>
              </a:spcAft>
              <a:buNone/>
            </a:pPr>
            <a:r>
              <a:rPr lang="en" sz="1600" b="1"/>
              <a:t>Colonial School District</a:t>
            </a:r>
            <a:endParaRPr sz="1600" b="1"/>
          </a:p>
          <a:p>
            <a:pPr marL="0" lvl="0" indent="0" algn="l" rtl="0">
              <a:spcBef>
                <a:spcPts val="600"/>
              </a:spcBef>
              <a:spcAft>
                <a:spcPts val="0"/>
              </a:spcAft>
              <a:buNone/>
            </a:pPr>
            <a:r>
              <a:rPr lang="en" sz="1600"/>
              <a:t>Christina MacKerchar, Ed.S., NCSP: </a:t>
            </a:r>
            <a:r>
              <a:rPr lang="en" sz="1600" u="sng">
                <a:solidFill>
                  <a:schemeClr val="hlink"/>
                </a:solidFill>
                <a:hlinkClick r:id="rId4"/>
              </a:rPr>
              <a:t>christina.mackerchar@colonial.k12.de.us</a:t>
            </a:r>
            <a:r>
              <a:rPr lang="en" sz="1600"/>
              <a:t> </a:t>
            </a:r>
            <a:endParaRPr sz="1600"/>
          </a:p>
          <a:p>
            <a:pPr marL="0" lvl="0" indent="0" algn="l" rtl="0">
              <a:spcBef>
                <a:spcPts val="600"/>
              </a:spcBef>
              <a:spcAft>
                <a:spcPts val="0"/>
              </a:spcAft>
              <a:buNone/>
            </a:pPr>
            <a:endParaRPr/>
          </a:p>
          <a:p>
            <a:pPr marL="0" lvl="0" indent="0" algn="l" rtl="0">
              <a:spcBef>
                <a:spcPts val="600"/>
              </a:spcBef>
              <a:spcAft>
                <a:spcPts val="0"/>
              </a:spcAft>
              <a:buNone/>
            </a:pPr>
            <a:r>
              <a:rPr lang="en" sz="1600" b="1"/>
              <a:t>DE-PBS Project</a:t>
            </a:r>
            <a:endParaRPr sz="1600" b="1"/>
          </a:p>
          <a:p>
            <a:pPr marL="0" lvl="0" indent="0" algn="l" rtl="0">
              <a:spcBef>
                <a:spcPts val="600"/>
              </a:spcBef>
              <a:spcAft>
                <a:spcPts val="0"/>
              </a:spcAft>
              <a:buNone/>
            </a:pPr>
            <a:r>
              <a:rPr lang="en" sz="1600"/>
              <a:t>Niki Kendall:  </a:t>
            </a:r>
            <a:r>
              <a:rPr lang="en" sz="1600" u="sng">
                <a:solidFill>
                  <a:schemeClr val="accent4"/>
                </a:solidFill>
                <a:hlinkClick r:id="rId5">
                  <a:extLst>
                    <a:ext uri="{A12FA001-AC4F-418D-AE19-62706E023703}">
                      <ahyp:hlinkClr xmlns:ahyp="http://schemas.microsoft.com/office/drawing/2018/hyperlinkcolor" val="tx"/>
                    </a:ext>
                  </a:extLst>
                </a:hlinkClick>
              </a:rPr>
              <a:t>robertsn@udel.edu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96" name="Google Shape;196;p26"/>
          <p:cNvSpPr txBox="1">
            <a:spLocks noGrp="1"/>
          </p:cNvSpPr>
          <p:nvPr>
            <p:ph type="body" idx="4294967295"/>
          </p:nvPr>
        </p:nvSpPr>
        <p:spPr>
          <a:xfrm>
            <a:off x="720225" y="1051400"/>
            <a:ext cx="7211100" cy="3161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Font typeface="Arial"/>
              <a:buNone/>
            </a:pPr>
            <a:r>
              <a:rPr lang="en"/>
              <a:t>The DE-PBS Project serves as a technical assistance center for the Delaware DOE to actualize the vision to create safe and caring learning environments  that promote the social-emotional and academic development of all children.</a:t>
            </a:r>
            <a:endParaRPr/>
          </a:p>
          <a:p>
            <a:pPr marL="0" lvl="0" indent="0" algn="ctr" rtl="0">
              <a:lnSpc>
                <a:spcPct val="115000"/>
              </a:lnSpc>
              <a:spcBef>
                <a:spcPts val="0"/>
              </a:spcBef>
              <a:spcAft>
                <a:spcPts val="0"/>
              </a:spcAft>
              <a:buClr>
                <a:srgbClr val="000000"/>
              </a:buClr>
              <a:buFont typeface="Arial"/>
              <a:buNone/>
            </a:pPr>
            <a:endParaRPr/>
          </a:p>
          <a:p>
            <a:pPr marL="0" lvl="0" indent="0" algn="ctr" rtl="0">
              <a:lnSpc>
                <a:spcPct val="115000"/>
              </a:lnSpc>
              <a:spcBef>
                <a:spcPts val="0"/>
              </a:spcBef>
              <a:spcAft>
                <a:spcPts val="0"/>
              </a:spcAft>
              <a:buClr>
                <a:srgbClr val="000000"/>
              </a:buClr>
              <a:buFont typeface="Arial"/>
              <a:buNone/>
            </a:pPr>
            <a:r>
              <a:rPr lang="en"/>
              <a:t>The statewide initiative is designed to build the knowledge and skills of Delaware educators in the concepts and evidence-based practices of Positive Behavior Support (PBS) as a Multi-tiered System of Support (MTSS).</a:t>
            </a:r>
            <a:endParaRPr/>
          </a:p>
          <a:p>
            <a:pPr marL="0" lvl="0" indent="0" algn="l" rtl="0">
              <a:spcBef>
                <a:spcPts val="600"/>
              </a:spcBef>
              <a:spcAft>
                <a:spcPts val="0"/>
              </a:spcAft>
              <a:buNone/>
            </a:pPr>
            <a:endParaRPr/>
          </a:p>
        </p:txBody>
      </p:sp>
      <p:pic>
        <p:nvPicPr>
          <p:cNvPr id="197" name="Google Shape;197;p26" descr="University of Delaware Center for Disability Studies logo"/>
          <p:cNvPicPr preferRelativeResize="0"/>
          <p:nvPr/>
        </p:nvPicPr>
        <p:blipFill rotWithShape="1">
          <a:blip r:embed="rId3">
            <a:alphaModFix/>
          </a:blip>
          <a:srcRect/>
          <a:stretch/>
        </p:blipFill>
        <p:spPr>
          <a:xfrm>
            <a:off x="3096104" y="228772"/>
            <a:ext cx="2047395" cy="558385"/>
          </a:xfrm>
          <a:prstGeom prst="rect">
            <a:avLst/>
          </a:prstGeom>
          <a:noFill/>
          <a:ln>
            <a:noFill/>
          </a:ln>
        </p:spPr>
      </p:pic>
      <p:sp>
        <p:nvSpPr>
          <p:cNvPr id="198" name="Google Shape;198;p26"/>
          <p:cNvSpPr txBox="1"/>
          <p:nvPr/>
        </p:nvSpPr>
        <p:spPr>
          <a:xfrm>
            <a:off x="2028063" y="4089883"/>
            <a:ext cx="45954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spcBef>
                <a:spcPts val="0"/>
              </a:spcBef>
              <a:spcAft>
                <a:spcPts val="0"/>
              </a:spcAft>
              <a:buNone/>
            </a:pPr>
            <a:r>
              <a:rPr lang="en" sz="1400" b="0" i="0" u="none" strike="noStrike" cap="none">
                <a:solidFill>
                  <a:schemeClr val="dk1"/>
                </a:solidFill>
                <a:latin typeface="Libre Franklin"/>
                <a:ea typeface="Libre Franklin"/>
                <a:cs typeface="Libre Franklin"/>
                <a:sym typeface="Libre Franklin"/>
              </a:rPr>
              <a:t>https://www.delawarepbs.org/universal-screening/</a:t>
            </a:r>
            <a:endParaRPr sz="1400" b="0" i="0" u="none" strike="noStrike" cap="none">
              <a:solidFill>
                <a:schemeClr val="dk1"/>
              </a:solidFill>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579925" y="331400"/>
            <a:ext cx="8229600" cy="102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Delaware MTSS and SEB Screening</a:t>
            </a:r>
            <a:endParaRPr/>
          </a:p>
        </p:txBody>
      </p:sp>
      <p:sp>
        <p:nvSpPr>
          <p:cNvPr id="204" name="Google Shape;204;p27"/>
          <p:cNvSpPr txBox="1">
            <a:spLocks noGrp="1"/>
          </p:cNvSpPr>
          <p:nvPr>
            <p:ph type="body" idx="4294967295"/>
          </p:nvPr>
        </p:nvSpPr>
        <p:spPr>
          <a:xfrm>
            <a:off x="579925" y="1237450"/>
            <a:ext cx="4719900" cy="31812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2"/>
              </a:buClr>
              <a:buSzPts val="1100"/>
              <a:buFont typeface="Arial"/>
              <a:buNone/>
            </a:pPr>
            <a:r>
              <a:rPr lang="en"/>
              <a:t>DE MTSS Regulations require schools to implement a multi-level prevention system that includes high quality universal supports to all students. </a:t>
            </a:r>
            <a:endParaRPr/>
          </a:p>
          <a:p>
            <a:pPr marL="0" lvl="0" indent="0" algn="l" rtl="0">
              <a:lnSpc>
                <a:spcPct val="115000"/>
              </a:lnSpc>
              <a:spcBef>
                <a:spcPts val="600"/>
              </a:spcBef>
              <a:spcAft>
                <a:spcPts val="0"/>
              </a:spcAft>
              <a:buClr>
                <a:schemeClr val="dk2"/>
              </a:buClr>
              <a:buSzPts val="1100"/>
              <a:buFont typeface="Arial"/>
              <a:buNone/>
            </a:pPr>
            <a:endParaRPr/>
          </a:p>
          <a:p>
            <a:pPr marL="0" lvl="0" indent="0" algn="l" rtl="0">
              <a:lnSpc>
                <a:spcPct val="115000"/>
              </a:lnSpc>
              <a:spcBef>
                <a:spcPts val="600"/>
              </a:spcBef>
              <a:spcAft>
                <a:spcPts val="0"/>
              </a:spcAft>
              <a:buClr>
                <a:schemeClr val="dk2"/>
              </a:buClr>
              <a:buSzPts val="1100"/>
              <a:buFont typeface="Arial"/>
              <a:buNone/>
            </a:pPr>
            <a:r>
              <a:rPr lang="en"/>
              <a:t>Student response to these supports are monitored by a universal screening process, which enables teams to proactively identify (and address) needs at the school, grade, class, or student level.</a:t>
            </a:r>
            <a:endParaRPr/>
          </a:p>
          <a:p>
            <a:pPr marL="0" lvl="0" indent="0" algn="l" rtl="0">
              <a:spcBef>
                <a:spcPts val="600"/>
              </a:spcBef>
              <a:spcAft>
                <a:spcPts val="0"/>
              </a:spcAft>
              <a:buNone/>
            </a:pPr>
            <a:endParaRPr/>
          </a:p>
        </p:txBody>
      </p:sp>
      <p:sp>
        <p:nvSpPr>
          <p:cNvPr id="205" name="Google Shape;205;p27"/>
          <p:cNvSpPr txBox="1">
            <a:spLocks noGrp="1"/>
          </p:cNvSpPr>
          <p:nvPr>
            <p:ph type="sldNum" idx="12"/>
          </p:nvPr>
        </p:nvSpPr>
        <p:spPr>
          <a:xfrm>
            <a:off x="6553200" y="4686300"/>
            <a:ext cx="21336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31538F"/>
                </a:solidFill>
                <a:latin typeface="Calibri"/>
                <a:ea typeface="Calibri"/>
                <a:cs typeface="Calibri"/>
                <a:sym typeface="Calibri"/>
              </a:rPr>
              <a:t>7</a:t>
            </a:fld>
            <a:endParaRPr>
              <a:solidFill>
                <a:srgbClr val="31538F"/>
              </a:solidFill>
              <a:latin typeface="Calibri"/>
              <a:ea typeface="Calibri"/>
              <a:cs typeface="Calibri"/>
              <a:sym typeface="Calibri"/>
            </a:endParaRPr>
          </a:p>
        </p:txBody>
      </p:sp>
      <p:pic>
        <p:nvPicPr>
          <p:cNvPr id="206" name="Google Shape;206;p27" descr="A diagram of  integrated multilevel prevention system that optimizes team-based leadership and data-driven decision making encompassed by the whole child." title="Delaware's MTSS Framework Diagram"/>
          <p:cNvPicPr preferRelativeResize="0"/>
          <p:nvPr/>
        </p:nvPicPr>
        <p:blipFill>
          <a:blip r:embed="rId3">
            <a:alphaModFix/>
          </a:blip>
          <a:stretch>
            <a:fillRect/>
          </a:stretch>
        </p:blipFill>
        <p:spPr>
          <a:xfrm>
            <a:off x="5732250" y="1716075"/>
            <a:ext cx="2515875" cy="2515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idx="4294967295"/>
          </p:nvPr>
        </p:nvSpPr>
        <p:spPr>
          <a:xfrm>
            <a:off x="457200" y="153050"/>
            <a:ext cx="7619100" cy="72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 what is the universal screening process?</a:t>
            </a:r>
            <a:endParaRPr/>
          </a:p>
        </p:txBody>
      </p:sp>
      <p:sp>
        <p:nvSpPr>
          <p:cNvPr id="212" name="Google Shape;212;p28"/>
          <p:cNvSpPr txBox="1">
            <a:spLocks noGrp="1"/>
          </p:cNvSpPr>
          <p:nvPr>
            <p:ph type="body" idx="4294967295"/>
          </p:nvPr>
        </p:nvSpPr>
        <p:spPr>
          <a:xfrm>
            <a:off x="457200" y="941850"/>
            <a:ext cx="7669500" cy="3747000"/>
          </a:xfrm>
          <a:prstGeom prst="rect">
            <a:avLst/>
          </a:prstGeom>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ts val="1800"/>
              <a:buChar char="●"/>
            </a:pPr>
            <a:r>
              <a:rPr lang="en">
                <a:highlight>
                  <a:schemeClr val="lt1"/>
                </a:highlight>
              </a:rPr>
              <a:t>Tier 1 core instruction delivered with fidelity to all students​</a:t>
            </a:r>
            <a:br>
              <a:rPr lang="en">
                <a:highlight>
                  <a:schemeClr val="lt1"/>
                </a:highlight>
              </a:rPr>
            </a:br>
            <a:endParaRPr>
              <a:highlight>
                <a:schemeClr val="lt1"/>
              </a:highlight>
            </a:endParaRPr>
          </a:p>
          <a:p>
            <a:pPr marL="457200" lvl="0" indent="-342900" algn="l" rtl="0">
              <a:spcBef>
                <a:spcPts val="0"/>
              </a:spcBef>
              <a:spcAft>
                <a:spcPts val="0"/>
              </a:spcAft>
              <a:buClr>
                <a:schemeClr val="dk1"/>
              </a:buClr>
              <a:buSzPts val="1800"/>
              <a:buChar char="●"/>
            </a:pPr>
            <a:r>
              <a:rPr lang="en"/>
              <a:t>Multiple gating procedure </a:t>
            </a:r>
            <a:r>
              <a:rPr lang="en">
                <a:highlight>
                  <a:schemeClr val="lt1"/>
                </a:highlight>
              </a:rPr>
              <a:t>to determine when student support is needed</a:t>
            </a:r>
            <a:endParaRPr>
              <a:highlight>
                <a:schemeClr val="lt1"/>
              </a:highlight>
            </a:endParaRPr>
          </a:p>
          <a:p>
            <a:pPr marL="914400" lvl="1" indent="-342900" algn="l" rtl="0">
              <a:lnSpc>
                <a:spcPct val="115000"/>
              </a:lnSpc>
              <a:spcBef>
                <a:spcPts val="1000"/>
              </a:spcBef>
              <a:spcAft>
                <a:spcPts val="0"/>
              </a:spcAft>
              <a:buClr>
                <a:schemeClr val="dk1"/>
              </a:buClr>
              <a:buSzPts val="1800"/>
              <a:buChar char="○"/>
            </a:pPr>
            <a:r>
              <a:rPr lang="en" i="1">
                <a:highlight>
                  <a:schemeClr val="lt1"/>
                </a:highlight>
              </a:rPr>
              <a:t>First stage is universal screening </a:t>
            </a:r>
            <a:r>
              <a:rPr lang="en">
                <a:highlight>
                  <a:schemeClr val="lt1"/>
                </a:highlight>
              </a:rPr>
              <a:t>to identify students who may need additional supports​</a:t>
            </a:r>
            <a:endParaRPr>
              <a:highlight>
                <a:schemeClr val="lt1"/>
              </a:highlight>
            </a:endParaRPr>
          </a:p>
          <a:p>
            <a:pPr marL="914400" lvl="1" indent="-342900" algn="l" rtl="0">
              <a:lnSpc>
                <a:spcPct val="115000"/>
              </a:lnSpc>
              <a:spcBef>
                <a:spcPts val="0"/>
              </a:spcBef>
              <a:spcAft>
                <a:spcPts val="0"/>
              </a:spcAft>
              <a:buClr>
                <a:schemeClr val="dk1"/>
              </a:buClr>
              <a:buSzPts val="1800"/>
              <a:buChar char="○"/>
            </a:pPr>
            <a:r>
              <a:rPr lang="en">
                <a:highlight>
                  <a:schemeClr val="lt1"/>
                </a:highlight>
              </a:rPr>
              <a:t>Second stage (within two weeks) is </a:t>
            </a:r>
            <a:r>
              <a:rPr lang="en" i="1">
                <a:highlight>
                  <a:schemeClr val="lt1"/>
                </a:highlight>
              </a:rPr>
              <a:t>data analysis</a:t>
            </a:r>
            <a:r>
              <a:rPr lang="en">
                <a:highlight>
                  <a:schemeClr val="lt1"/>
                </a:highlight>
              </a:rPr>
              <a:t> to confirm there are specific areas of need for Tier 2 supports​ (based on results, identified students matched to supports​)</a:t>
            </a:r>
            <a:endParaRPr>
              <a:highlight>
                <a:schemeClr val="lt1"/>
              </a:highlight>
            </a:endParaRPr>
          </a:p>
          <a:p>
            <a:pPr marL="914400" lvl="1" indent="-342900" algn="l" rtl="0">
              <a:lnSpc>
                <a:spcPct val="115000"/>
              </a:lnSpc>
              <a:spcBef>
                <a:spcPts val="0"/>
              </a:spcBef>
              <a:spcAft>
                <a:spcPts val="0"/>
              </a:spcAft>
              <a:buClr>
                <a:schemeClr val="dk1"/>
              </a:buClr>
              <a:buSzPts val="1800"/>
              <a:buChar char="○"/>
            </a:pPr>
            <a:r>
              <a:rPr lang="en">
                <a:highlight>
                  <a:schemeClr val="lt1"/>
                </a:highlight>
              </a:rPr>
              <a:t>If 20% of students in a classroom are not meeting a benchmark, consider the need for additional classroom, instructional and systems level supports and strategies​</a:t>
            </a:r>
            <a:endParaRPr>
              <a:highlight>
                <a:schemeClr val="lt1"/>
              </a:highlight>
            </a:endParaRPr>
          </a:p>
          <a:p>
            <a:pPr marL="0" lvl="0" indent="0" algn="l" rtl="0">
              <a:spcBef>
                <a:spcPts val="600"/>
              </a:spcBef>
              <a:spcAft>
                <a:spcPts val="0"/>
              </a:spcAft>
              <a:buNone/>
            </a:pPr>
            <a:endParaRPr/>
          </a:p>
        </p:txBody>
      </p:sp>
      <p:sp>
        <p:nvSpPr>
          <p:cNvPr id="213" name="Google Shape;213;p28"/>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29"/>
          <p:cNvGraphicFramePr/>
          <p:nvPr/>
        </p:nvGraphicFramePr>
        <p:xfrm>
          <a:off x="750279" y="851176"/>
          <a:ext cx="7558525" cy="1111060"/>
        </p:xfrm>
        <a:graphic>
          <a:graphicData uri="http://schemas.openxmlformats.org/drawingml/2006/table">
            <a:tbl>
              <a:tblPr>
                <a:noFill/>
                <a:tableStyleId>{F4A1FBDC-1FD3-4F41-9365-10DAB3F82350}</a:tableStyleId>
              </a:tblPr>
              <a:tblGrid>
                <a:gridCol w="2591250">
                  <a:extLst>
                    <a:ext uri="{9D8B030D-6E8A-4147-A177-3AD203B41FA5}">
                      <a16:colId xmlns:a16="http://schemas.microsoft.com/office/drawing/2014/main" val="20000"/>
                    </a:ext>
                  </a:extLst>
                </a:gridCol>
                <a:gridCol w="2447750">
                  <a:extLst>
                    <a:ext uri="{9D8B030D-6E8A-4147-A177-3AD203B41FA5}">
                      <a16:colId xmlns:a16="http://schemas.microsoft.com/office/drawing/2014/main" val="20001"/>
                    </a:ext>
                  </a:extLst>
                </a:gridCol>
                <a:gridCol w="2519525">
                  <a:extLst>
                    <a:ext uri="{9D8B030D-6E8A-4147-A177-3AD203B41FA5}">
                      <a16:colId xmlns:a16="http://schemas.microsoft.com/office/drawing/2014/main" val="20002"/>
                    </a:ext>
                  </a:extLst>
                </a:gridCol>
              </a:tblGrid>
              <a:tr h="593900">
                <a:tc>
                  <a:txBody>
                    <a:bodyPr/>
                    <a:lstStyle/>
                    <a:p>
                      <a:pPr marL="0" marR="0" lvl="0" indent="0" algn="ctr" rtl="0">
                        <a:lnSpc>
                          <a:spcPct val="100000"/>
                        </a:lnSpc>
                        <a:spcBef>
                          <a:spcPts val="0"/>
                        </a:spcBef>
                        <a:spcAft>
                          <a:spcPts val="0"/>
                        </a:spcAft>
                        <a:buClr>
                          <a:srgbClr val="000000"/>
                        </a:buClr>
                        <a:buSzPts val="900"/>
                        <a:buFont typeface="Arial"/>
                        <a:buNone/>
                      </a:pPr>
                      <a:r>
                        <a:rPr lang="en" sz="1300" u="none" strike="noStrike" cap="none">
                          <a:solidFill>
                            <a:schemeClr val="dk1"/>
                          </a:solidFill>
                          <a:latin typeface="Pontano Sans"/>
                          <a:ea typeface="Pontano Sans"/>
                          <a:cs typeface="Pontano Sans"/>
                          <a:sym typeface="Pontano Sans"/>
                        </a:rPr>
                        <a:t>Universal </a:t>
                      </a:r>
                      <a:r>
                        <a:rPr lang="en" sz="1300">
                          <a:solidFill>
                            <a:schemeClr val="dk1"/>
                          </a:solidFill>
                          <a:latin typeface="Pontano Sans"/>
                          <a:ea typeface="Pontano Sans"/>
                          <a:cs typeface="Pontano Sans"/>
                          <a:sym typeface="Pontano Sans"/>
                        </a:rPr>
                        <a:t>SEB Screening </a:t>
                      </a:r>
                      <a:r>
                        <a:rPr lang="en" sz="1300" u="none" strike="noStrike" cap="none">
                          <a:solidFill>
                            <a:schemeClr val="dk1"/>
                          </a:solidFill>
                          <a:latin typeface="Pontano Sans"/>
                          <a:ea typeface="Pontano Sans"/>
                          <a:cs typeface="Pontano Sans"/>
                          <a:sym typeface="Pontano Sans"/>
                        </a:rPr>
                        <a:t>Tool</a:t>
                      </a:r>
                      <a:endParaRPr sz="13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300">
                          <a:solidFill>
                            <a:schemeClr val="dk1"/>
                          </a:solidFill>
                          <a:latin typeface="Pontano Sans"/>
                          <a:ea typeface="Pontano Sans"/>
                          <a:cs typeface="Pontano Sans"/>
                          <a:sym typeface="Pontano Sans"/>
                        </a:rPr>
                        <a:t>Teacher/Caregiver/Student </a:t>
                      </a:r>
                      <a:r>
                        <a:rPr lang="en" sz="1300" u="none" strike="noStrike" cap="none">
                          <a:solidFill>
                            <a:schemeClr val="dk1"/>
                          </a:solidFill>
                          <a:latin typeface="Pontano Sans"/>
                          <a:ea typeface="Pontano Sans"/>
                          <a:cs typeface="Pontano Sans"/>
                          <a:sym typeface="Pontano Sans"/>
                        </a:rPr>
                        <a:t> Referrals</a:t>
                      </a:r>
                      <a:endParaRPr sz="1300" u="none" strike="noStrike" cap="none">
                        <a:solidFill>
                          <a:schemeClr val="dk1"/>
                        </a:solidFill>
                        <a:latin typeface="Pontano Sans"/>
                        <a:ea typeface="Pontano Sans"/>
                        <a:cs typeface="Pontano Sans"/>
                        <a:sym typeface="Pontano Sans"/>
                      </a:endParaRPr>
                    </a:p>
                    <a:p>
                      <a:pPr marL="0" marR="0" lvl="0" indent="0" algn="ctr" rtl="0">
                        <a:lnSpc>
                          <a:spcPct val="100000"/>
                        </a:lnSpc>
                        <a:spcBef>
                          <a:spcPts val="0"/>
                        </a:spcBef>
                        <a:spcAft>
                          <a:spcPts val="0"/>
                        </a:spcAft>
                        <a:buClr>
                          <a:srgbClr val="000000"/>
                        </a:buClr>
                        <a:buSzPts val="900"/>
                        <a:buFont typeface="Arial"/>
                        <a:buNone/>
                      </a:pPr>
                      <a:endParaRPr sz="13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chemeClr val="dk1"/>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300" u="none" strike="noStrike" cap="none">
                          <a:solidFill>
                            <a:schemeClr val="dk1"/>
                          </a:solidFill>
                          <a:latin typeface="Pontano Sans"/>
                          <a:ea typeface="Pontano Sans"/>
                          <a:cs typeface="Pontano Sans"/>
                          <a:sym typeface="Pontano Sans"/>
                        </a:rPr>
                        <a:t>Early Warning Indicators (grades, attendance, behavior referrals)</a:t>
                      </a:r>
                      <a:endParaRPr sz="13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48100">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Collected/Reviewed 2 or 3 times per year</a:t>
                      </a:r>
                      <a:endParaRPr sz="11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On-going review</a:t>
                      </a:r>
                      <a:endParaRPr sz="11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Quarterly/On-going review</a:t>
                      </a:r>
                      <a:endParaRPr sz="11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19" name="Google Shape;219;p29"/>
          <p:cNvGraphicFramePr/>
          <p:nvPr/>
        </p:nvGraphicFramePr>
        <p:xfrm>
          <a:off x="750277" y="2267872"/>
          <a:ext cx="7558525" cy="2416050"/>
        </p:xfrm>
        <a:graphic>
          <a:graphicData uri="http://schemas.openxmlformats.org/drawingml/2006/table">
            <a:tbl>
              <a:tblPr>
                <a:noFill/>
                <a:tableStyleId>{F4A1FBDC-1FD3-4F41-9365-10DAB3F82350}</a:tableStyleId>
              </a:tblPr>
              <a:tblGrid>
                <a:gridCol w="2591250">
                  <a:extLst>
                    <a:ext uri="{9D8B030D-6E8A-4147-A177-3AD203B41FA5}">
                      <a16:colId xmlns:a16="http://schemas.microsoft.com/office/drawing/2014/main" val="20000"/>
                    </a:ext>
                  </a:extLst>
                </a:gridCol>
                <a:gridCol w="2447775">
                  <a:extLst>
                    <a:ext uri="{9D8B030D-6E8A-4147-A177-3AD203B41FA5}">
                      <a16:colId xmlns:a16="http://schemas.microsoft.com/office/drawing/2014/main" val="20001"/>
                    </a:ext>
                  </a:extLst>
                </a:gridCol>
                <a:gridCol w="2519500">
                  <a:extLst>
                    <a:ext uri="{9D8B030D-6E8A-4147-A177-3AD203B41FA5}">
                      <a16:colId xmlns:a16="http://schemas.microsoft.com/office/drawing/2014/main" val="20002"/>
                    </a:ext>
                  </a:extLst>
                </a:gridCol>
              </a:tblGrid>
              <a:tr h="335525">
                <a:tc gridSpan="3">
                  <a:txBody>
                    <a:bodyPr/>
                    <a:lstStyle/>
                    <a:p>
                      <a:pPr marL="0" marR="0" lvl="0" indent="0" algn="ctr" rtl="0">
                        <a:lnSpc>
                          <a:spcPct val="100000"/>
                        </a:lnSpc>
                        <a:spcBef>
                          <a:spcPts val="0"/>
                        </a:spcBef>
                        <a:spcAft>
                          <a:spcPts val="0"/>
                        </a:spcAft>
                        <a:buNone/>
                      </a:pPr>
                      <a:r>
                        <a:rPr lang="en" sz="1600" b="1">
                          <a:solidFill>
                            <a:schemeClr val="dk1"/>
                          </a:solidFill>
                          <a:latin typeface="Pontano Sans"/>
                          <a:ea typeface="Pontano Sans"/>
                          <a:cs typeface="Pontano Sans"/>
                          <a:sym typeface="Pontano Sans"/>
                        </a:rPr>
                        <a:t>Data informs all tiers of supports </a:t>
                      </a:r>
                      <a:endParaRPr sz="1600" b="1"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525">
                <a:tc>
                  <a:txBody>
                    <a:bodyPr/>
                    <a:lstStyle/>
                    <a:p>
                      <a:pPr marL="0" marR="0" lvl="0" indent="0" algn="ctr" rtl="0">
                        <a:lnSpc>
                          <a:spcPct val="100000"/>
                        </a:lnSpc>
                        <a:spcBef>
                          <a:spcPts val="0"/>
                        </a:spcBef>
                        <a:spcAft>
                          <a:spcPts val="0"/>
                        </a:spcAft>
                        <a:buClr>
                          <a:srgbClr val="000000"/>
                        </a:buClr>
                        <a:buSzPts val="900"/>
                        <a:buFont typeface="Arial"/>
                        <a:buNone/>
                      </a:pPr>
                      <a:r>
                        <a:rPr lang="en" u="none" strike="noStrike" cap="none">
                          <a:latin typeface="Pontano Sans"/>
                          <a:ea typeface="Pontano Sans"/>
                          <a:cs typeface="Pontano Sans"/>
                          <a:sym typeface="Pontano Sans"/>
                        </a:rPr>
                        <a:t>Tier 1</a:t>
                      </a:r>
                      <a:endParaRPr u="none" strike="noStrike" cap="none">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u="none" strike="noStrike" cap="none">
                          <a:latin typeface="Pontano Sans"/>
                          <a:ea typeface="Pontano Sans"/>
                          <a:cs typeface="Pontano Sans"/>
                          <a:sym typeface="Pontano Sans"/>
                        </a:rPr>
                        <a:t>Tier 2</a:t>
                      </a:r>
                      <a:endParaRPr u="none" strike="noStrike" cap="none">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u="none" strike="noStrike" cap="none">
                          <a:latin typeface="Pontano Sans"/>
                          <a:ea typeface="Pontano Sans"/>
                          <a:cs typeface="Pontano Sans"/>
                          <a:sym typeface="Pontano Sans"/>
                        </a:rPr>
                        <a:t>Tier 3</a:t>
                      </a:r>
                      <a:endParaRPr u="none" strike="noStrike" cap="none">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448100">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Inform universal prevention efforts (e.g. lessons to create/revise/revisit) </a:t>
                      </a:r>
                      <a:endParaRPr sz="11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Collect or review additional data to understand student needs.</a:t>
                      </a:r>
                      <a:endParaRPr sz="1100" u="none" strike="noStrike" cap="none">
                        <a:solidFill>
                          <a:schemeClr val="dk1"/>
                        </a:solidFill>
                        <a:latin typeface="Pontano Sans"/>
                        <a:ea typeface="Pontano Sans"/>
                        <a:cs typeface="Pontano Sans"/>
                        <a:sym typeface="Pontano Sans"/>
                      </a:endParaRPr>
                    </a:p>
                    <a:p>
                      <a:pPr marL="0" marR="0" lvl="0" indent="0" algn="ctr" rtl="0">
                        <a:lnSpc>
                          <a:spcPct val="100000"/>
                        </a:lnSpc>
                        <a:spcBef>
                          <a:spcPts val="0"/>
                        </a:spcBef>
                        <a:spcAft>
                          <a:spcPts val="0"/>
                        </a:spcAft>
                        <a:buClr>
                          <a:srgbClr val="000000"/>
                        </a:buClr>
                        <a:buSzPts val="900"/>
                        <a:buFont typeface="Arial"/>
                        <a:buNone/>
                      </a:pPr>
                      <a:endParaRPr sz="1100" u="none" strike="noStrike" cap="none">
                        <a:solidFill>
                          <a:schemeClr val="dk1"/>
                        </a:solidFill>
                        <a:latin typeface="Pontano Sans"/>
                        <a:ea typeface="Pontano Sans"/>
                        <a:cs typeface="Pontano Sans"/>
                        <a:sym typeface="Pontano Sans"/>
                      </a:endParaRPr>
                    </a:p>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Match students to existing interventions based on data</a:t>
                      </a:r>
                      <a:r>
                        <a:rPr lang="en" sz="1100">
                          <a:solidFill>
                            <a:schemeClr val="dk1"/>
                          </a:solidFill>
                          <a:latin typeface="Pontano Sans"/>
                          <a:ea typeface="Pontano Sans"/>
                          <a:cs typeface="Pontano Sans"/>
                          <a:sym typeface="Pontano Sans"/>
                        </a:rPr>
                        <a:t>-</a:t>
                      </a:r>
                      <a:r>
                        <a:rPr lang="en" sz="1100" u="none" strike="noStrike" cap="none">
                          <a:solidFill>
                            <a:schemeClr val="dk1"/>
                          </a:solidFill>
                          <a:latin typeface="Pontano Sans"/>
                          <a:ea typeface="Pontano Sans"/>
                          <a:cs typeface="Pontano Sans"/>
                          <a:sym typeface="Pontano Sans"/>
                        </a:rPr>
                        <a:t>based decision rules (</a:t>
                      </a:r>
                      <a:r>
                        <a:rPr lang="en" sz="1100" i="1" u="none" strike="noStrike" cap="none">
                          <a:solidFill>
                            <a:schemeClr val="dk1"/>
                          </a:solidFill>
                          <a:latin typeface="Pontano Sans"/>
                          <a:ea typeface="Pontano Sans"/>
                          <a:cs typeface="Pontano Sans"/>
                          <a:sym typeface="Pontano Sans"/>
                        </a:rPr>
                        <a:t>problem solving conversations</a:t>
                      </a:r>
                      <a:r>
                        <a:rPr lang="en" sz="1100" u="none" strike="noStrike" cap="none">
                          <a:solidFill>
                            <a:schemeClr val="dk1"/>
                          </a:solidFill>
                          <a:latin typeface="Pontano Sans"/>
                          <a:ea typeface="Pontano Sans"/>
                          <a:cs typeface="Pontano Sans"/>
                          <a:sym typeface="Pontano Sans"/>
                        </a:rPr>
                        <a:t>)</a:t>
                      </a:r>
                      <a:endParaRPr sz="1100" u="none" strike="noStrike" cap="none">
                        <a:solidFill>
                          <a:schemeClr val="dk1"/>
                        </a:solidFill>
                        <a:latin typeface="Pontano Sans"/>
                        <a:ea typeface="Pontano Sans"/>
                        <a:cs typeface="Pontano Sans"/>
                        <a:sym typeface="Pontano Sans"/>
                      </a:endParaRPr>
                    </a:p>
                    <a:p>
                      <a:pPr marL="0" marR="0" lvl="0" indent="0" algn="ctr" rtl="0">
                        <a:lnSpc>
                          <a:spcPct val="100000"/>
                        </a:lnSpc>
                        <a:spcBef>
                          <a:spcPts val="0"/>
                        </a:spcBef>
                        <a:spcAft>
                          <a:spcPts val="0"/>
                        </a:spcAft>
                        <a:buClr>
                          <a:srgbClr val="000000"/>
                        </a:buClr>
                        <a:buSzPts val="900"/>
                        <a:buFont typeface="Arial"/>
                        <a:buNone/>
                      </a:pPr>
                      <a:endParaRPr sz="1100" u="none" strike="noStrike" cap="none">
                        <a:solidFill>
                          <a:schemeClr val="dk1"/>
                        </a:solidFill>
                        <a:latin typeface="Pontano Sans"/>
                        <a:ea typeface="Pontano Sans"/>
                        <a:cs typeface="Pontano Sans"/>
                        <a:sym typeface="Pontano Sans"/>
                      </a:endParaRPr>
                    </a:p>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Inform the development of new group interventions (</a:t>
                      </a:r>
                      <a:r>
                        <a:rPr lang="en" sz="1100" i="1" u="none" strike="noStrike" cap="none">
                          <a:solidFill>
                            <a:schemeClr val="dk1"/>
                          </a:solidFill>
                          <a:latin typeface="Pontano Sans"/>
                          <a:ea typeface="Pontano Sans"/>
                          <a:cs typeface="Pontano Sans"/>
                          <a:sym typeface="Pontano Sans"/>
                        </a:rPr>
                        <a:t>systems conversations</a:t>
                      </a:r>
                      <a:r>
                        <a:rPr lang="en" sz="1100" u="none" strike="noStrike" cap="none">
                          <a:solidFill>
                            <a:schemeClr val="dk1"/>
                          </a:solidFill>
                          <a:latin typeface="Pontano Sans"/>
                          <a:ea typeface="Pontano Sans"/>
                          <a:cs typeface="Pontano Sans"/>
                          <a:sym typeface="Pontano Sans"/>
                        </a:rPr>
                        <a:t>)</a:t>
                      </a:r>
                      <a:endParaRPr sz="11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 sz="1100" u="none" strike="noStrike" cap="none">
                          <a:solidFill>
                            <a:schemeClr val="dk1"/>
                          </a:solidFill>
                          <a:latin typeface="Pontano Sans"/>
                          <a:ea typeface="Pontano Sans"/>
                          <a:cs typeface="Pontano Sans"/>
                          <a:sym typeface="Pontano Sans"/>
                        </a:rPr>
                        <a:t>Collect additional data to understand </a:t>
                      </a:r>
                      <a:r>
                        <a:rPr lang="en" sz="1100">
                          <a:solidFill>
                            <a:schemeClr val="dk1"/>
                          </a:solidFill>
                          <a:latin typeface="Pontano Sans"/>
                          <a:ea typeface="Pontano Sans"/>
                          <a:cs typeface="Pontano Sans"/>
                          <a:sym typeface="Pontano Sans"/>
                        </a:rPr>
                        <a:t>student needs</a:t>
                      </a:r>
                      <a:r>
                        <a:rPr lang="en" sz="1100" u="none" strike="noStrike" cap="none">
                          <a:solidFill>
                            <a:schemeClr val="dk1"/>
                          </a:solidFill>
                          <a:latin typeface="Pontano Sans"/>
                          <a:ea typeface="Pontano Sans"/>
                          <a:cs typeface="Pontano Sans"/>
                          <a:sym typeface="Pontano Sans"/>
                        </a:rPr>
                        <a:t> and identify appropriate supports (e.g. risk assessment, secondary screening tool, FBA, observations, interviews)</a:t>
                      </a:r>
                      <a:endParaRPr sz="1100" u="none" strike="noStrike" cap="none">
                        <a:solidFill>
                          <a:schemeClr val="dk1"/>
                        </a:solidFill>
                        <a:latin typeface="Pontano Sans"/>
                        <a:ea typeface="Pontano Sans"/>
                        <a:cs typeface="Pontano Sans"/>
                        <a:sym typeface="Pontano Sans"/>
                      </a:endParaRPr>
                    </a:p>
                  </a:txBody>
                  <a:tcPr marL="68600" marR="68600" marT="34300" marB="343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20" name="Google Shape;220;p29"/>
          <p:cNvSpPr txBox="1">
            <a:spLocks noGrp="1"/>
          </p:cNvSpPr>
          <p:nvPr>
            <p:ph type="body" idx="4294967295"/>
          </p:nvPr>
        </p:nvSpPr>
        <p:spPr>
          <a:xfrm>
            <a:off x="534750" y="138525"/>
            <a:ext cx="8074500" cy="4863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900"/>
              </a:spcBef>
              <a:spcAft>
                <a:spcPts val="0"/>
              </a:spcAft>
              <a:buSzPts val="1500"/>
              <a:buNone/>
            </a:pPr>
            <a:r>
              <a:rPr lang="en" sz="2400" b="1">
                <a:latin typeface="Droid Serif"/>
                <a:ea typeface="Droid Serif"/>
                <a:cs typeface="Droid Serif"/>
                <a:sym typeface="Droid Serif"/>
              </a:rPr>
              <a:t>A Comprehensive Universal Screening Process</a:t>
            </a:r>
            <a:endParaRPr sz="2400" b="1">
              <a:latin typeface="Droid Serif"/>
              <a:ea typeface="Droid Serif"/>
              <a:cs typeface="Droid Serif"/>
              <a:sym typeface="Droid Serif"/>
            </a:endParaRPr>
          </a:p>
        </p:txBody>
      </p:sp>
      <p:sp>
        <p:nvSpPr>
          <p:cNvPr id="221" name="Google Shape;221;p29"/>
          <p:cNvSpPr/>
          <p:nvPr/>
        </p:nvSpPr>
        <p:spPr>
          <a:xfrm rot="-5400000">
            <a:off x="4526425" y="-807900"/>
            <a:ext cx="148200" cy="5834100"/>
          </a:xfrm>
          <a:prstGeom prst="leftBrace">
            <a:avLst>
              <a:gd name="adj1" fmla="val 50000"/>
              <a:gd name="adj2" fmla="val 4991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txBox="1">
            <a:spLocks noGrp="1"/>
          </p:cNvSpPr>
          <p:nvPr>
            <p:ph type="sldNum" idx="12"/>
          </p:nvPr>
        </p:nvSpPr>
        <p:spPr>
          <a:xfrm>
            <a:off x="6767900" y="4647650"/>
            <a:ext cx="2133600" cy="342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rgbClr val="31538F"/>
                </a:solidFill>
              </a:rPr>
              <a:t>9</a:t>
            </a:fld>
            <a:endParaRPr>
              <a:solidFill>
                <a:srgbClr val="31538F"/>
              </a:solidFill>
            </a:endParaRPr>
          </a:p>
        </p:txBody>
      </p:sp>
    </p:spTree>
  </p:cSld>
  <p:clrMapOvr>
    <a:masterClrMapping/>
  </p:clrMapOvr>
</p:sld>
</file>

<file path=ppt/theme/theme1.xml><?xml version="1.0" encoding="utf-8"?>
<a:theme xmlns:a="http://schemas.openxmlformats.org/drawingml/2006/main" name="Nestor template">
  <a:themeElements>
    <a:clrScheme name="Custom 347">
      <a:dk1>
        <a:srgbClr val="162D5A"/>
      </a:dk1>
      <a:lt1>
        <a:srgbClr val="FFFFFF"/>
      </a:lt1>
      <a:dk2>
        <a:srgbClr val="5E626B"/>
      </a:dk2>
      <a:lt2>
        <a:srgbClr val="EDEEF1"/>
      </a:lt2>
      <a:accent1>
        <a:srgbClr val="A7EA52"/>
      </a:accent1>
      <a:accent2>
        <a:srgbClr val="33CCCC"/>
      </a:accent2>
      <a:accent3>
        <a:srgbClr val="33CCFF"/>
      </a:accent3>
      <a:accent4>
        <a:srgbClr val="16A3E0"/>
      </a:accent4>
      <a:accent5>
        <a:srgbClr val="162D5A"/>
      </a:accent5>
      <a:accent6>
        <a:srgbClr val="F14124"/>
      </a:accent6>
      <a:hlink>
        <a:srgbClr val="16A3E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5936</Words>
  <Application>Microsoft Macintosh PowerPoint</Application>
  <PresentationFormat>On-screen Show (16:9)</PresentationFormat>
  <Paragraphs>642</Paragraphs>
  <Slides>56</Slides>
  <Notes>56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Roboto</vt:lpstr>
      <vt:lpstr>Century Gothic</vt:lpstr>
      <vt:lpstr>Merriweather</vt:lpstr>
      <vt:lpstr>Pontano Sans</vt:lpstr>
      <vt:lpstr>Pontano Sans Light</vt:lpstr>
      <vt:lpstr>Calibri</vt:lpstr>
      <vt:lpstr>Quicksand</vt:lpstr>
      <vt:lpstr>Times New Roman</vt:lpstr>
      <vt:lpstr>Arial</vt:lpstr>
      <vt:lpstr>Lora</vt:lpstr>
      <vt:lpstr>Libre Franklin</vt:lpstr>
      <vt:lpstr>Avenir</vt:lpstr>
      <vt:lpstr>Droid Serif</vt:lpstr>
      <vt:lpstr>Nestor template</vt:lpstr>
      <vt:lpstr>Moving from Exploration to Implementation of a Universal SEB Screener</vt:lpstr>
      <vt:lpstr>Session Objectives</vt:lpstr>
      <vt:lpstr>Session Materials</vt:lpstr>
      <vt:lpstr>PowerPoint Presentation</vt:lpstr>
      <vt:lpstr>Project DelAWARE Goals:</vt:lpstr>
      <vt:lpstr>PowerPoint Presentation</vt:lpstr>
      <vt:lpstr>Delaware MTSS and SEB Screening</vt:lpstr>
      <vt:lpstr>So, what is the universal screening process?</vt:lpstr>
      <vt:lpstr>PowerPoint Presentation</vt:lpstr>
      <vt:lpstr>Stages of Implementation (Fixsen et al., 2005)</vt:lpstr>
      <vt:lpstr>Capital School District </vt:lpstr>
      <vt:lpstr>Exploration</vt:lpstr>
      <vt:lpstr>Assemble a Team</vt:lpstr>
      <vt:lpstr>Role of the Team</vt:lpstr>
      <vt:lpstr>Review Data to Clarify Needs</vt:lpstr>
      <vt:lpstr>Cultural Considerations</vt:lpstr>
      <vt:lpstr>Establishing Shared goals</vt:lpstr>
      <vt:lpstr>Buy-In</vt:lpstr>
      <vt:lpstr>Readiness</vt:lpstr>
      <vt:lpstr>SEB Screener Selection</vt:lpstr>
      <vt:lpstr>PowerPoint Presentation</vt:lpstr>
      <vt:lpstr>Adoption</vt:lpstr>
      <vt:lpstr>PowerPoint Presentation</vt:lpstr>
      <vt:lpstr>Training</vt:lpstr>
      <vt:lpstr>Determining Target Group and Timing</vt:lpstr>
      <vt:lpstr>Determine Choice of Informant</vt:lpstr>
      <vt:lpstr>Student Assent</vt:lpstr>
      <vt:lpstr>Type of Consent:  Active vs. Passive</vt:lpstr>
      <vt:lpstr>Team Reflection</vt:lpstr>
      <vt:lpstr>Team Reflection</vt:lpstr>
      <vt:lpstr>Team Reflection</vt:lpstr>
      <vt:lpstr>Analysis of Data</vt:lpstr>
      <vt:lpstr>PowerPoint Presentation</vt:lpstr>
      <vt:lpstr>PowerPoint Presentation</vt:lpstr>
      <vt:lpstr>Stakeholder Feedback</vt:lpstr>
      <vt:lpstr>Communicating Findings with Stakeholders</vt:lpstr>
      <vt:lpstr>Communicating with Families</vt:lpstr>
      <vt:lpstr>Communicating Positive Screen Results  (Tier II/Tier III) to Adolescents</vt:lpstr>
      <vt:lpstr>PowerPoint Presentation</vt:lpstr>
      <vt:lpstr>Intervention Matching</vt:lpstr>
      <vt:lpstr>Progress Monitoring</vt:lpstr>
      <vt:lpstr>Documentation</vt:lpstr>
      <vt:lpstr>Colonial School District  |  New Castle, DE</vt:lpstr>
      <vt:lpstr>Universal SEB Screening Goals</vt:lpstr>
      <vt:lpstr>Getting Started</vt:lpstr>
      <vt:lpstr>Expanding the Pilot</vt:lpstr>
      <vt:lpstr>Preparing to Expand</vt:lpstr>
      <vt:lpstr>Pilot Selection</vt:lpstr>
      <vt:lpstr>✔ Connect</vt:lpstr>
      <vt:lpstr>PLC: Diving in</vt:lpstr>
      <vt:lpstr>Coaching Focus: SEBA Model </vt:lpstr>
      <vt:lpstr>Coaching Focus: Tier 1</vt:lpstr>
      <vt:lpstr>Coaching Focus: Tier 1</vt:lpstr>
      <vt:lpstr>Coaching Focus: Tier 2</vt:lpstr>
      <vt:lpstr>Tips for Success</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Exploration to Implementation of a Universal SEB Screener</dc:title>
  <cp:lastModifiedBy>MacKerchar Christina</cp:lastModifiedBy>
  <cp:revision>1</cp:revision>
  <dcterms:modified xsi:type="dcterms:W3CDTF">2023-08-08T19:36:48Z</dcterms:modified>
</cp:coreProperties>
</file>