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 id="2147483711" r:id="rId2"/>
    <p:sldMasterId id="2147483712" r:id="rId3"/>
    <p:sldMasterId id="2147483713" r:id="rId4"/>
    <p:sldMasterId id="2147483714" r:id="rId5"/>
    <p:sldMasterId id="2147483715" r:id="rId6"/>
  </p:sldMasterIdLst>
  <p:notesMasterIdLst>
    <p:notesMasterId r:id="rId7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x="9144000" cy="5143500" type="screen16x9"/>
  <p:notesSz cx="6858000" cy="9144000"/>
  <p:embeddedFontLst>
    <p:embeddedFont>
      <p:font typeface="Alfa Slab One" panose="020B0604020202020204" charset="0"/>
      <p:regular r:id="rId77"/>
    </p:embeddedFont>
    <p:embeddedFont>
      <p:font typeface="Belleza" panose="020B0604020202020204" charset="0"/>
      <p:regular r:id="rId78"/>
    </p:embeddedFont>
    <p:embeddedFont>
      <p:font typeface="Helvetica Neue" panose="020B0604020202020204" charset="0"/>
      <p:regular r:id="rId79"/>
      <p:bold r:id="rId80"/>
      <p:italic r:id="rId81"/>
      <p:boldItalic r:id="rId82"/>
    </p:embeddedFont>
    <p:embeddedFont>
      <p:font typeface="Libre Franklin" pitchFamily="2" charset="0"/>
      <p:regular r:id="rId83"/>
      <p:bold r:id="rId84"/>
      <p:italic r:id="rId85"/>
      <p:boldItalic r:id="rId86"/>
    </p:embeddedFont>
    <p:embeddedFont>
      <p:font typeface="Open Sans" panose="020B0606030504020204" pitchFamily="34" charset="0"/>
      <p:regular r:id="rId87"/>
      <p:bold r:id="rId88"/>
      <p:italic r:id="rId89"/>
      <p:boldItalic r:id="rId90"/>
    </p:embeddedFont>
    <p:embeddedFont>
      <p:font typeface="Oswald" panose="00000500000000000000" pitchFamily="2" charset="0"/>
      <p:regular r:id="rId91"/>
      <p:bold r:id="rId92"/>
    </p:embeddedFont>
    <p:embeddedFont>
      <p:font typeface="Proxima Nova" panose="020B0604020202020204" charset="0"/>
      <p:regular r:id="rId93"/>
      <p:bold r:id="rId94"/>
      <p:italic r:id="rId95"/>
      <p:boldItalic r:id="rId96"/>
    </p:embeddedFont>
    <p:embeddedFont>
      <p:font typeface="Roboto" panose="02000000000000000000" pitchFamily="2" charset="0"/>
      <p:regular r:id="rId97"/>
      <p:bold r:id="rId98"/>
      <p:italic r:id="rId99"/>
      <p:boldItalic r:id="rId100"/>
    </p:embeddedFont>
    <p:embeddedFont>
      <p:font typeface="Verdana" panose="020B0604030504040204" pitchFamily="34" charset="0"/>
      <p:regular r:id="rId101"/>
      <p:bold r:id="rId102"/>
      <p:italic r:id="rId103"/>
      <p:boldItalic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4F03CE-3DED-4AC1-8F78-B2A5B28AF4FD}">
  <a:tblStyle styleId="{C94F03CE-3DED-4AC1-8F78-B2A5B28AF4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4927DE-F5EE-4D22-8963-FFACF13D1AD5}"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21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font" Target="fonts/font3.fntdata"/><Relationship Id="rId102" Type="http://schemas.openxmlformats.org/officeDocument/2006/relationships/font" Target="fonts/font26.fntdata"/><Relationship Id="rId5" Type="http://schemas.openxmlformats.org/officeDocument/2006/relationships/slideMaster" Target="slideMasters/slideMaster5.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font" Target="fonts/font27.fntdata"/><Relationship Id="rId108"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notesMaster" Target="notesMasters/notesMaster1.xml"/><Relationship Id="rId97" Type="http://schemas.openxmlformats.org/officeDocument/2006/relationships/font" Target="fonts/font21.fntdata"/><Relationship Id="rId104" Type="http://schemas.openxmlformats.org/officeDocument/2006/relationships/font" Target="fonts/font28.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6.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11.fntdata"/><Relationship Id="rId61" Type="http://schemas.openxmlformats.org/officeDocument/2006/relationships/slide" Target="slides/slide55.xml"/><Relationship Id="rId82" Type="http://schemas.openxmlformats.org/officeDocument/2006/relationships/font" Target="fonts/font6.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font" Target="fonts/font1.fntdata"/><Relationship Id="rId100" Type="http://schemas.openxmlformats.org/officeDocument/2006/relationships/font" Target="fonts/font24.fntdata"/><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elaware.ca1.qualtrics.com/jfe/form/SV_4JE1YzOpo00nBF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ea3954c9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2bea3954c91_0_157:notes"/>
          <p:cNvSpPr>
            <a:spLocks noGrp="1" noRot="1" noChangeAspect="1"/>
          </p:cNvSpPr>
          <p:nvPr>
            <p:ph type="sldImg" idx="2"/>
          </p:nvPr>
        </p:nvSpPr>
        <p:spPr>
          <a:xfrm>
            <a:off x="114321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e2fe3ea76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e2fe3ea76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e2fe3ea766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e2fe3ea766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e2fe3ea766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e2fe3ea766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e2fe3ea766_0_9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e2fe3ea766_0_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e2fe3ea766_0_2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e2fe3ea766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e2fe3ea766_0_9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e2fe3ea766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e2fe3ea766_0_1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e2fe3ea766_0_1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e2fe3ea766_0_1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e2fe3ea766_0_1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e2fe3ea766_0_1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e2fe3ea766_0_1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e69b654e0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e69b654e0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cf55aa72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g2cf55aa72c4_0_0:notes"/>
          <p:cNvSpPr>
            <a:spLocks noGrp="1" noRot="1" noChangeAspect="1"/>
          </p:cNvSpPr>
          <p:nvPr>
            <p:ph type="sldImg" idx="2"/>
          </p:nvPr>
        </p:nvSpPr>
        <p:spPr>
          <a:xfrm>
            <a:off x="114321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e2fe3ea766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e2fe3ea766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e2fe3ea766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e2fe3ea76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e2fe3ea766_0_3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e2fe3ea766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e2fe3ea766_0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e2fe3ea766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e2fe3ea766_0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e2fe3ea766_0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e2fe3ea766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e2fe3ea766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e2fe3ea766_0_1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e2fe3ea766_0_1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e2fe3ea766_0_1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e2fe3ea766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e2fe3ea766_0_13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e2fe3ea766_0_1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e53938cc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2e53938cc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e53fed708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2e53fed708c_0_90:notes"/>
          <p:cNvSpPr>
            <a:spLocks noGrp="1" noRot="1" noChangeAspect="1"/>
          </p:cNvSpPr>
          <p:nvPr>
            <p:ph type="sldImg" idx="2"/>
          </p:nvPr>
        </p:nvSpPr>
        <p:spPr>
          <a:xfrm>
            <a:off x="114321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e2fe3ea766_0_1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e2fe3ea766_0_1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e8633b2ec2_4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e8633b2ec2_4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e2fe3ea766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e2fe3ea766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e2fe3ea766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2e2fe3ea766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e2fe3ea766_0_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e2fe3ea766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e2fe3ea766_0_7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e2fe3ea766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e2fe3ea766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e2fe3ea766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e2fe3ea766_0_8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e2fe3ea766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e2fe3ea766_0_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e2fe3ea766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2e35a9a1aa3_0_3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2e35a9a1aa3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e5c6372bb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g2e5c6372bbd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e2fe3ea766_0_13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e2fe3ea766_0_1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2e35a9a1aa3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2e35a9a1aa3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e35a9a1aa3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e35a9a1aa3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e35a9a1aa3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e35a9a1aa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2e35a9a1aa3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2e35a9a1aa3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e35a9a1aa3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e35a9a1aa3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e35a9a1aa3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e35a9a1aa3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2e35a9a1aa3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2e35a9a1aa3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e35a9a1aa3_0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2e35a9a1aa3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2e35a9a1aa3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2e35a9a1aa3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e5c6372b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2e5c6372bb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2e5c6372bb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e35a9a1aa3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2e35a9a1aa3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e35a9a1aa3_0_236:notes"/>
          <p:cNvSpPr txBox="1">
            <a:spLocks noGrp="1"/>
          </p:cNvSpPr>
          <p:nvPr>
            <p:ph type="body" idx="1"/>
          </p:nvPr>
        </p:nvSpPr>
        <p:spPr>
          <a:xfrm>
            <a:off x="686100" y="4343704"/>
            <a:ext cx="5485800" cy="41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g2e35a9a1aa3_0_236:notes"/>
          <p:cNvSpPr>
            <a:spLocks noGrp="1" noRot="1" noChangeAspect="1"/>
          </p:cNvSpPr>
          <p:nvPr>
            <p:ph type="sldImg" idx="2"/>
          </p:nvPr>
        </p:nvSpPr>
        <p:spPr>
          <a:xfrm>
            <a:off x="28048" y="687189"/>
            <a:ext cx="6801900" cy="3428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e35a9a1aa3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e35a9a1aa3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e5858c6148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2e5858c614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2e550d06a03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2e550d06a03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e550d06a03_2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e550d06a03_2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e550d06a0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2e550d06a0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2e5858c614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2e5858c614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e5858c614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2e5858c614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2e5858c6148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2e5858c614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c2fa9052aa_1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g2c2fa9052aa_1_247:notes"/>
          <p:cNvSpPr>
            <a:spLocks noGrp="1" noRot="1" noChangeAspect="1"/>
          </p:cNvSpPr>
          <p:nvPr>
            <p:ph type="sldImg" idx="2"/>
          </p:nvPr>
        </p:nvSpPr>
        <p:spPr>
          <a:xfrm>
            <a:off x="114321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e5858c6148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e5858c614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e550d06a0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e550d06a0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e550d06a0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e550d06a0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e550d06a03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2e550d06a0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e2fe3ea766_0_1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e2fe3ea766_0_1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e26e56ccc7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2e26e56cc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u="sng">
                <a:solidFill>
                  <a:schemeClr val="hlink"/>
                </a:solidFill>
                <a:hlinkClick r:id="rId3"/>
              </a:rPr>
              <a:t>https://delaware.ca1.qualtrics.com/jfe/form/SV_4JE1YzOpo00nBFs</a:t>
            </a: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c752f3f60d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c752f3f60d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2e53fed708c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g2e53fed708c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2e53fed708c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2c752f3f60d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2c752f3f60d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2e8633b2ec2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1" name="Google Shape;891;g2e8633b2ec2_0_62:notes"/>
          <p:cNvSpPr>
            <a:spLocks noGrp="1" noRot="1" noChangeAspect="1"/>
          </p:cNvSpPr>
          <p:nvPr>
            <p:ph type="sldImg" idx="2"/>
          </p:nvPr>
        </p:nvSpPr>
        <p:spPr>
          <a:xfrm>
            <a:off x="1143211"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e53fed70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e53fed70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e8633b2ec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e8633b2ec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e2fe3ea766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e2fe3ea76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90550"/>
            <a:ext cx="8229600" cy="74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2800"/>
              <a:buNone/>
              <a:defRPr>
                <a:solidFill>
                  <a:srgbClr val="00609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619251"/>
            <a:ext cx="8229600" cy="2651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rgbClr val="006096"/>
              </a:buClr>
              <a:buSzPts val="1800"/>
              <a:buChar char="●"/>
              <a:defRPr>
                <a:solidFill>
                  <a:srgbClr val="006096"/>
                </a:solidFill>
              </a:defRPr>
            </a:lvl1pPr>
            <a:lvl2pPr marL="914400" lvl="1" indent="-342900" algn="l" rtl="0">
              <a:spcBef>
                <a:spcPts val="360"/>
              </a:spcBef>
              <a:spcAft>
                <a:spcPts val="0"/>
              </a:spcAft>
              <a:buClr>
                <a:srgbClr val="006096"/>
              </a:buClr>
              <a:buSzPts val="1800"/>
              <a:buChar char="○"/>
              <a:defRPr>
                <a:solidFill>
                  <a:srgbClr val="006096"/>
                </a:solidFill>
              </a:defRPr>
            </a:lvl2pPr>
            <a:lvl3pPr marL="1371600" lvl="2" indent="-342900" algn="l" rtl="0">
              <a:spcBef>
                <a:spcPts val="360"/>
              </a:spcBef>
              <a:spcAft>
                <a:spcPts val="0"/>
              </a:spcAft>
              <a:buClr>
                <a:srgbClr val="006096"/>
              </a:buClr>
              <a:buSzPts val="1800"/>
              <a:buChar char="■"/>
              <a:defRPr>
                <a:solidFill>
                  <a:srgbClr val="006096"/>
                </a:solidFill>
              </a:defRPr>
            </a:lvl3pPr>
            <a:lvl4pPr marL="1828800" lvl="3" indent="-342900" algn="l" rtl="0">
              <a:spcBef>
                <a:spcPts val="360"/>
              </a:spcBef>
              <a:spcAft>
                <a:spcPts val="0"/>
              </a:spcAft>
              <a:buClr>
                <a:srgbClr val="006096"/>
              </a:buClr>
              <a:buSzPts val="1800"/>
              <a:buChar char="●"/>
              <a:defRPr>
                <a:solidFill>
                  <a:srgbClr val="006096"/>
                </a:solidFill>
              </a:defRPr>
            </a:lvl4pPr>
            <a:lvl5pPr marL="2286000" lvl="4" indent="-342900" algn="l" rtl="0">
              <a:spcBef>
                <a:spcPts val="360"/>
              </a:spcBef>
              <a:spcAft>
                <a:spcPts val="0"/>
              </a:spcAft>
              <a:buClr>
                <a:srgbClr val="006096"/>
              </a:buClr>
              <a:buSzPts val="1800"/>
              <a:buChar char="○"/>
              <a:defRPr>
                <a:solidFill>
                  <a:srgbClr val="006096"/>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rmAutofit fontScale="77500" lnSpcReduction="20000"/>
          </a:bodyPr>
          <a:lstStyle>
            <a:lvl1pPr marL="0" marR="0" lvl="0" indent="0" algn="ctr" rtl="0">
              <a:spcBef>
                <a:spcPts val="0"/>
              </a:spcBef>
              <a:spcAft>
                <a:spcPts val="0"/>
              </a:spcAft>
              <a:buNone/>
              <a:defRPr sz="1800" b="0" i="0" u="none" strike="noStrike" cap="none">
                <a:solidFill>
                  <a:srgbClr val="006096"/>
                </a:solidFill>
                <a:latin typeface="Arial"/>
                <a:ea typeface="Arial"/>
                <a:cs typeface="Arial"/>
                <a:sym typeface="Arial"/>
              </a:defRPr>
            </a:lvl1pPr>
            <a:lvl2pPr marL="0" marR="0" lvl="1" indent="0" algn="ctr" rtl="0">
              <a:spcBef>
                <a:spcPts val="0"/>
              </a:spcBef>
              <a:spcAft>
                <a:spcPts val="0"/>
              </a:spcAft>
              <a:buNone/>
              <a:defRPr sz="1800" b="0" i="0" u="none" strike="noStrike" cap="none">
                <a:solidFill>
                  <a:srgbClr val="006096"/>
                </a:solidFill>
                <a:latin typeface="Arial"/>
                <a:ea typeface="Arial"/>
                <a:cs typeface="Arial"/>
                <a:sym typeface="Arial"/>
              </a:defRPr>
            </a:lvl2pPr>
            <a:lvl3pPr marL="0" marR="0" lvl="2" indent="0" algn="ctr" rtl="0">
              <a:spcBef>
                <a:spcPts val="0"/>
              </a:spcBef>
              <a:spcAft>
                <a:spcPts val="0"/>
              </a:spcAft>
              <a:buNone/>
              <a:defRPr sz="1800" b="0" i="0" u="none" strike="noStrike" cap="none">
                <a:solidFill>
                  <a:srgbClr val="006096"/>
                </a:solidFill>
                <a:latin typeface="Arial"/>
                <a:ea typeface="Arial"/>
                <a:cs typeface="Arial"/>
                <a:sym typeface="Arial"/>
              </a:defRPr>
            </a:lvl3pPr>
            <a:lvl4pPr marL="0" marR="0" lvl="3" indent="0" algn="ctr" rtl="0">
              <a:spcBef>
                <a:spcPts val="0"/>
              </a:spcBef>
              <a:spcAft>
                <a:spcPts val="0"/>
              </a:spcAft>
              <a:buNone/>
              <a:defRPr sz="1800" b="0" i="0" u="none" strike="noStrike" cap="none">
                <a:solidFill>
                  <a:srgbClr val="006096"/>
                </a:solidFill>
                <a:latin typeface="Arial"/>
                <a:ea typeface="Arial"/>
                <a:cs typeface="Arial"/>
                <a:sym typeface="Arial"/>
              </a:defRPr>
            </a:lvl4pPr>
            <a:lvl5pPr marL="0" marR="0" lvl="4" indent="0" algn="ctr" rtl="0">
              <a:spcBef>
                <a:spcPts val="0"/>
              </a:spcBef>
              <a:spcAft>
                <a:spcPts val="0"/>
              </a:spcAft>
              <a:buNone/>
              <a:defRPr sz="1800" b="0" i="0" u="none" strike="noStrike" cap="none">
                <a:solidFill>
                  <a:srgbClr val="006096"/>
                </a:solidFill>
                <a:latin typeface="Arial"/>
                <a:ea typeface="Arial"/>
                <a:cs typeface="Arial"/>
                <a:sym typeface="Arial"/>
              </a:defRPr>
            </a:lvl5pPr>
            <a:lvl6pPr marL="0" marR="0" lvl="5" indent="0" algn="ctr" rtl="0">
              <a:spcBef>
                <a:spcPts val="0"/>
              </a:spcBef>
              <a:spcAft>
                <a:spcPts val="0"/>
              </a:spcAft>
              <a:buNone/>
              <a:defRPr sz="1800" b="0" i="0" u="none" strike="noStrike" cap="none">
                <a:solidFill>
                  <a:srgbClr val="006096"/>
                </a:solidFill>
                <a:latin typeface="Arial"/>
                <a:ea typeface="Arial"/>
                <a:cs typeface="Arial"/>
                <a:sym typeface="Arial"/>
              </a:defRPr>
            </a:lvl6pPr>
            <a:lvl7pPr marL="0" marR="0" lvl="6" indent="0" algn="ctr" rtl="0">
              <a:spcBef>
                <a:spcPts val="0"/>
              </a:spcBef>
              <a:spcAft>
                <a:spcPts val="0"/>
              </a:spcAft>
              <a:buNone/>
              <a:defRPr sz="1800" b="0" i="0" u="none" strike="noStrike" cap="none">
                <a:solidFill>
                  <a:srgbClr val="006096"/>
                </a:solidFill>
                <a:latin typeface="Arial"/>
                <a:ea typeface="Arial"/>
                <a:cs typeface="Arial"/>
                <a:sym typeface="Arial"/>
              </a:defRPr>
            </a:lvl7pPr>
            <a:lvl8pPr marL="0" marR="0" lvl="7" indent="0" algn="ctr" rtl="0">
              <a:spcBef>
                <a:spcPts val="0"/>
              </a:spcBef>
              <a:spcAft>
                <a:spcPts val="0"/>
              </a:spcAft>
              <a:buNone/>
              <a:defRPr sz="1800" b="0" i="0" u="none" strike="noStrike" cap="none">
                <a:solidFill>
                  <a:srgbClr val="006096"/>
                </a:solidFill>
                <a:latin typeface="Arial"/>
                <a:ea typeface="Arial"/>
                <a:cs typeface="Arial"/>
                <a:sym typeface="Arial"/>
              </a:defRPr>
            </a:lvl8pPr>
            <a:lvl9pPr marL="0" marR="0" lvl="8" indent="0" algn="ctr" rtl="0">
              <a:spcBef>
                <a:spcPts val="0"/>
              </a:spcBef>
              <a:spcAft>
                <a:spcPts val="0"/>
              </a:spcAft>
              <a:buNone/>
              <a:defRPr sz="1800" b="0" i="0" u="none" strike="noStrike" cap="none">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chemeClr val="lt1"/>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7"/>
          <p:cNvSpPr txBox="1">
            <a:spLocks noGrp="1"/>
          </p:cNvSpPr>
          <p:nvPr>
            <p:ph type="ctrTitle"/>
          </p:nvPr>
        </p:nvSpPr>
        <p:spPr>
          <a:xfrm>
            <a:off x="158325" y="1049375"/>
            <a:ext cx="87957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5200"/>
              <a:buNone/>
              <a:defRPr sz="52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7"/>
          <p:cNvSpPr txBox="1">
            <a:spLocks noGrp="1"/>
          </p:cNvSpPr>
          <p:nvPr>
            <p:ph type="subTitle" idx="1"/>
          </p:nvPr>
        </p:nvSpPr>
        <p:spPr>
          <a:xfrm>
            <a:off x="311700" y="30627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7"/>
          <p:cNvSpPr/>
          <p:nvPr/>
        </p:nvSpPr>
        <p:spPr>
          <a:xfrm>
            <a:off x="155148" y="4013140"/>
            <a:ext cx="798905" cy="798905"/>
          </a:xfrm>
          <a:custGeom>
            <a:avLst/>
            <a:gdLst/>
            <a:ahLst/>
            <a:cxnLst/>
            <a:rect l="l" t="t" r="r" b="b"/>
            <a:pathLst>
              <a:path w="1597810" h="1597810" extrusionOk="0">
                <a:moveTo>
                  <a:pt x="0" y="0"/>
                </a:moveTo>
                <a:lnTo>
                  <a:pt x="1597810" y="0"/>
                </a:lnTo>
                <a:lnTo>
                  <a:pt x="1597810" y="1597810"/>
                </a:lnTo>
                <a:lnTo>
                  <a:pt x="0" y="1597810"/>
                </a:lnTo>
                <a:lnTo>
                  <a:pt x="0" y="0"/>
                </a:lnTo>
                <a:close/>
              </a:path>
            </a:pathLst>
          </a:custGeom>
          <a:blipFill rotWithShape="1">
            <a:blip r:embed="rId3">
              <a:alphaModFix/>
            </a:blip>
            <a:stretch>
              <a:fillRect/>
            </a:stretch>
          </a:blipFill>
          <a:ln>
            <a:noFill/>
          </a:ln>
        </p:spPr>
      </p:sp>
      <p:sp>
        <p:nvSpPr>
          <p:cNvPr id="66" name="Google Shape;66;p17"/>
          <p:cNvSpPr/>
          <p:nvPr/>
        </p:nvSpPr>
        <p:spPr>
          <a:xfrm>
            <a:off x="8203548" y="4155244"/>
            <a:ext cx="794923" cy="723947"/>
          </a:xfrm>
          <a:custGeom>
            <a:avLst/>
            <a:gdLst/>
            <a:ahLst/>
            <a:cxnLst/>
            <a:rect l="l" t="t" r="r" b="b"/>
            <a:pathLst>
              <a:path w="1589846" h="1447895" extrusionOk="0">
                <a:moveTo>
                  <a:pt x="0" y="0"/>
                </a:moveTo>
                <a:lnTo>
                  <a:pt x="1589846" y="0"/>
                </a:lnTo>
                <a:lnTo>
                  <a:pt x="1589846" y="1447895"/>
                </a:lnTo>
                <a:lnTo>
                  <a:pt x="0" y="1447895"/>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9" name="Google Shape;6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 name="Google Shape;7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7" name="Google Shape;77;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1" name="Google Shape;8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chemeClr val="lt1"/>
        </a:solidFill>
        <a:effectLst/>
      </p:bgPr>
    </p:bg>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8" name="Google Shape;88;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6"/>
          <p:cNvSpPr txBox="1">
            <a:spLocks noGrp="1"/>
          </p:cNvSpPr>
          <p:nvPr>
            <p:ph type="ctrTitle"/>
          </p:nvPr>
        </p:nvSpPr>
        <p:spPr>
          <a:xfrm>
            <a:off x="158325" y="1049375"/>
            <a:ext cx="87957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5200"/>
              <a:buNone/>
              <a:defRPr sz="52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7" name="Google Shape;97;p26"/>
          <p:cNvSpPr txBox="1">
            <a:spLocks noGrp="1"/>
          </p:cNvSpPr>
          <p:nvPr>
            <p:ph type="subTitle" idx="1"/>
          </p:nvPr>
        </p:nvSpPr>
        <p:spPr>
          <a:xfrm>
            <a:off x="311700" y="30627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8" name="Google Shape;98;p26"/>
          <p:cNvSpPr/>
          <p:nvPr/>
        </p:nvSpPr>
        <p:spPr>
          <a:xfrm>
            <a:off x="155148" y="4013140"/>
            <a:ext cx="798905" cy="798905"/>
          </a:xfrm>
          <a:custGeom>
            <a:avLst/>
            <a:gdLst/>
            <a:ahLst/>
            <a:cxnLst/>
            <a:rect l="l" t="t" r="r" b="b"/>
            <a:pathLst>
              <a:path w="1597810" h="1597810" extrusionOk="0">
                <a:moveTo>
                  <a:pt x="0" y="0"/>
                </a:moveTo>
                <a:lnTo>
                  <a:pt x="1597810" y="0"/>
                </a:lnTo>
                <a:lnTo>
                  <a:pt x="1597810" y="1597810"/>
                </a:lnTo>
                <a:lnTo>
                  <a:pt x="0" y="1597810"/>
                </a:lnTo>
                <a:lnTo>
                  <a:pt x="0" y="0"/>
                </a:lnTo>
                <a:close/>
              </a:path>
            </a:pathLst>
          </a:custGeom>
          <a:blipFill rotWithShape="1">
            <a:blip r:embed="rId3">
              <a:alphaModFix/>
            </a:blip>
            <a:stretch>
              <a:fillRect/>
            </a:stretch>
          </a:blipFill>
          <a:ln>
            <a:noFill/>
          </a:ln>
        </p:spPr>
      </p:sp>
      <p:sp>
        <p:nvSpPr>
          <p:cNvPr id="99" name="Google Shape;99;p26"/>
          <p:cNvSpPr/>
          <p:nvPr/>
        </p:nvSpPr>
        <p:spPr>
          <a:xfrm>
            <a:off x="8203548" y="4155244"/>
            <a:ext cx="794923" cy="723947"/>
          </a:xfrm>
          <a:custGeom>
            <a:avLst/>
            <a:gdLst/>
            <a:ahLst/>
            <a:cxnLst/>
            <a:rect l="l" t="t" r="r" b="b"/>
            <a:pathLst>
              <a:path w="1589846" h="1447895" extrusionOk="0">
                <a:moveTo>
                  <a:pt x="0" y="0"/>
                </a:moveTo>
                <a:lnTo>
                  <a:pt x="1589846" y="0"/>
                </a:lnTo>
                <a:lnTo>
                  <a:pt x="1589846" y="1447895"/>
                </a:lnTo>
                <a:lnTo>
                  <a:pt x="0" y="1447895"/>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6" name="Google Shape;106;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0" name="Google Shape;110;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1" name="Google Shape;111;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
        <p:cNvGrpSpPr/>
        <p:nvPr/>
      </p:nvGrpSpPr>
      <p:grpSpPr>
        <a:xfrm>
          <a:off x="0" y="0"/>
          <a:ext cx="0" cy="0"/>
          <a:chOff x="0" y="0"/>
          <a:chExt cx="0" cy="0"/>
        </a:xfrm>
      </p:grpSpPr>
      <p:sp>
        <p:nvSpPr>
          <p:cNvPr id="113" name="Google Shape;113;p3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14" name="Google Shape;11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chemeClr val="lt1"/>
        </a:solidFill>
        <a:effectLst/>
      </p:bgPr>
    </p:bg>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32"/>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9" name="Google Shape;119;p32"/>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120" name="Google Shape;120;p32"/>
          <p:cNvSpPr txBox="1">
            <a:spLocks noGrp="1"/>
          </p:cNvSpPr>
          <p:nvPr>
            <p:ph type="dt" idx="10"/>
          </p:nvPr>
        </p:nvSpPr>
        <p:spPr>
          <a:xfrm>
            <a:off x="1042988" y="4840039"/>
            <a:ext cx="9033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1" name="Google Shape;121;p32"/>
          <p:cNvSpPr txBox="1">
            <a:spLocks noGrp="1"/>
          </p:cNvSpPr>
          <p:nvPr>
            <p:ph type="ftr" idx="11"/>
          </p:nvPr>
        </p:nvSpPr>
        <p:spPr>
          <a:xfrm>
            <a:off x="2170173" y="4840039"/>
            <a:ext cx="47106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22" name="Google Shape;122;p32"/>
          <p:cNvSpPr txBox="1">
            <a:spLocks noGrp="1"/>
          </p:cNvSpPr>
          <p:nvPr>
            <p:ph type="sldNum" idx="12"/>
          </p:nvPr>
        </p:nvSpPr>
        <p:spPr>
          <a:xfrm>
            <a:off x="7104552" y="4840039"/>
            <a:ext cx="1197300" cy="30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27"/>
        <p:cNvGrpSpPr/>
        <p:nvPr/>
      </p:nvGrpSpPr>
      <p:grpSpPr>
        <a:xfrm>
          <a:off x="0" y="0"/>
          <a:ext cx="0" cy="0"/>
          <a:chOff x="0" y="0"/>
          <a:chExt cx="0" cy="0"/>
        </a:xfrm>
      </p:grpSpPr>
      <p:sp>
        <p:nvSpPr>
          <p:cNvPr id="128" name="Google Shape;128;p34"/>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5"/>
          <p:cNvSpPr txBox="1">
            <a:spLocks noGrp="1"/>
          </p:cNvSpPr>
          <p:nvPr>
            <p:ph type="ctrTitle"/>
          </p:nvPr>
        </p:nvSpPr>
        <p:spPr>
          <a:xfrm>
            <a:off x="158325" y="1049375"/>
            <a:ext cx="8795700" cy="2052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2"/>
              </a:buClr>
              <a:buSzPts val="5200"/>
              <a:buNone/>
              <a:defRPr sz="5200">
                <a:solidFill>
                  <a:schemeClr val="dk2"/>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1" name="Google Shape;131;p35"/>
          <p:cNvSpPr txBox="1">
            <a:spLocks noGrp="1"/>
          </p:cNvSpPr>
          <p:nvPr>
            <p:ph type="subTitle" idx="1"/>
          </p:nvPr>
        </p:nvSpPr>
        <p:spPr>
          <a:xfrm>
            <a:off x="311700" y="30627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35"/>
          <p:cNvSpPr/>
          <p:nvPr/>
        </p:nvSpPr>
        <p:spPr>
          <a:xfrm>
            <a:off x="155148" y="4013140"/>
            <a:ext cx="798905" cy="798905"/>
          </a:xfrm>
          <a:custGeom>
            <a:avLst/>
            <a:gdLst/>
            <a:ahLst/>
            <a:cxnLst/>
            <a:rect l="l" t="t" r="r" b="b"/>
            <a:pathLst>
              <a:path w="1597810" h="1597810" extrusionOk="0">
                <a:moveTo>
                  <a:pt x="0" y="0"/>
                </a:moveTo>
                <a:lnTo>
                  <a:pt x="1597810" y="0"/>
                </a:lnTo>
                <a:lnTo>
                  <a:pt x="1597810" y="1597810"/>
                </a:lnTo>
                <a:lnTo>
                  <a:pt x="0" y="1597810"/>
                </a:lnTo>
                <a:lnTo>
                  <a:pt x="0" y="0"/>
                </a:lnTo>
                <a:close/>
              </a:path>
            </a:pathLst>
          </a:custGeom>
          <a:blipFill rotWithShape="1">
            <a:blip r:embed="rId3">
              <a:alphaModFix/>
            </a:blip>
            <a:stretch>
              <a:fillRect/>
            </a:stretch>
          </a:blipFill>
          <a:ln>
            <a:noFill/>
          </a:ln>
        </p:spPr>
      </p:sp>
      <p:sp>
        <p:nvSpPr>
          <p:cNvPr id="133" name="Google Shape;133;p35"/>
          <p:cNvSpPr/>
          <p:nvPr/>
        </p:nvSpPr>
        <p:spPr>
          <a:xfrm>
            <a:off x="8203548" y="4155244"/>
            <a:ext cx="794923" cy="723947"/>
          </a:xfrm>
          <a:custGeom>
            <a:avLst/>
            <a:gdLst/>
            <a:ahLst/>
            <a:cxnLst/>
            <a:rect l="l" t="t" r="r" b="b"/>
            <a:pathLst>
              <a:path w="1589846" h="1447895" extrusionOk="0">
                <a:moveTo>
                  <a:pt x="0" y="0"/>
                </a:moveTo>
                <a:lnTo>
                  <a:pt x="1589846" y="0"/>
                </a:lnTo>
                <a:lnTo>
                  <a:pt x="1589846" y="1447895"/>
                </a:lnTo>
                <a:lnTo>
                  <a:pt x="0" y="1447895"/>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6" name="Google Shape;13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38"/>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4" name="Google Shape;144;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5" name="Google Shape;145;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sp>
        <p:nvSpPr>
          <p:cNvPr id="147" name="Google Shape;147;p3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48" name="Google Shape;148;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chemeClr val="lt1"/>
        </a:solidFill>
        <a:effectLst/>
      </p:bgPr>
    </p:bg>
    <p:spTree>
      <p:nvGrpSpPr>
        <p:cNvPr id="1" name="Shape 149"/>
        <p:cNvGrpSpPr/>
        <p:nvPr/>
      </p:nvGrpSpPr>
      <p:grpSpPr>
        <a:xfrm>
          <a:off x="0" y="0"/>
          <a:ext cx="0" cy="0"/>
          <a:chOff x="0" y="0"/>
          <a:chExt cx="0" cy="0"/>
        </a:xfrm>
      </p:grpSpPr>
      <p:sp>
        <p:nvSpPr>
          <p:cNvPr id="150" name="Google Shape;150;p40"/>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1"/>
        <p:cNvGrpSpPr/>
        <p:nvPr/>
      </p:nvGrpSpPr>
      <p:grpSpPr>
        <a:xfrm>
          <a:off x="0" y="0"/>
          <a:ext cx="0" cy="0"/>
          <a:chOff x="0" y="0"/>
          <a:chExt cx="0" cy="0"/>
        </a:xfrm>
      </p:grpSpPr>
      <p:sp>
        <p:nvSpPr>
          <p:cNvPr id="152" name="Google Shape;152;p41"/>
          <p:cNvSpPr txBox="1">
            <a:spLocks noGrp="1"/>
          </p:cNvSpPr>
          <p:nvPr>
            <p:ph type="title"/>
          </p:nvPr>
        </p:nvSpPr>
        <p:spPr>
          <a:xfrm>
            <a:off x="457200" y="46575"/>
            <a:ext cx="8229600" cy="7428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3600"/>
              <a:buNone/>
              <a:defRPr b="0" i="0" u="none" strike="noStrike" cap="none">
                <a:latin typeface="Calibri"/>
                <a:ea typeface="Calibri"/>
                <a:cs typeface="Calibri"/>
                <a:sym typeface="Calibri"/>
              </a:defRPr>
            </a:lvl1pPr>
            <a:lvl2pPr marR="0" lvl="1"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2pPr>
            <a:lvl3pPr marR="0" lvl="2"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3pPr>
            <a:lvl4pPr marR="0" lvl="3"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4pPr>
            <a:lvl5pPr marR="0" lvl="4"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5pPr>
            <a:lvl6pPr marR="0" lvl="5"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6pPr>
            <a:lvl7pPr marR="0" lvl="6"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7pPr>
            <a:lvl8pPr marR="0" lvl="7"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8pPr>
            <a:lvl9pPr marR="0" lvl="8" algn="ctr" rtl="0">
              <a:spcBef>
                <a:spcPts val="0"/>
              </a:spcBef>
              <a:spcAft>
                <a:spcPts val="0"/>
              </a:spcAft>
              <a:buSzPts val="2800"/>
              <a:buNone/>
              <a:defRPr sz="2400" b="0" i="0" u="none" strike="noStrike" cap="none">
                <a:solidFill>
                  <a:schemeClr val="dk1"/>
                </a:solidFill>
                <a:latin typeface="Helvetica Neue"/>
                <a:ea typeface="Helvetica Neue"/>
                <a:cs typeface="Helvetica Neue"/>
                <a:sym typeface="Helvetica Neue"/>
              </a:defRPr>
            </a:lvl9pPr>
          </a:lstStyle>
          <a:p>
            <a:endParaRPr/>
          </a:p>
        </p:txBody>
      </p:sp>
      <p:sp>
        <p:nvSpPr>
          <p:cNvPr id="153" name="Google Shape;153;p41"/>
          <p:cNvSpPr txBox="1">
            <a:spLocks noGrp="1"/>
          </p:cNvSpPr>
          <p:nvPr>
            <p:ph type="body" idx="1"/>
          </p:nvPr>
        </p:nvSpPr>
        <p:spPr>
          <a:xfrm>
            <a:off x="457200" y="1075276"/>
            <a:ext cx="8229600" cy="26511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rgbClr val="006096"/>
              </a:buClr>
              <a:buSzPts val="1800"/>
              <a:buFont typeface="Arial"/>
              <a:buChar char="»"/>
              <a:defRPr sz="1800" b="0" i="0" u="none" strike="noStrike" cap="none">
                <a:solidFill>
                  <a:srgbClr val="006096"/>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1200"/>
              </a:spcBef>
              <a:spcAft>
                <a:spcPts val="120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54" name="Google Shape;154;p41"/>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1pPr>
            <a:lvl2pPr marL="0" marR="0" lvl="1"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2pPr>
            <a:lvl3pPr marL="0" marR="0" lvl="2"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3pPr>
            <a:lvl4pPr marL="0" marR="0" lvl="3"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4pPr>
            <a:lvl5pPr marL="0" marR="0" lvl="4"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5pPr>
            <a:lvl6pPr marL="0" marR="0" lvl="5"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6pPr>
            <a:lvl7pPr marL="0" marR="0" lvl="6"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7pPr>
            <a:lvl8pPr marL="0" marR="0" lvl="7"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8pPr>
            <a:lvl9pPr marL="0" marR="0" lvl="8" indent="0" algn="ctr" rtl="0">
              <a:spcBef>
                <a:spcPts val="0"/>
              </a:spcBef>
              <a:spcAft>
                <a:spcPts val="0"/>
              </a:spcAft>
              <a:buNone/>
              <a:defRPr sz="900" b="0" i="0" u="none" strike="noStrike" cap="none">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5"/>
        <p:cNvGrpSpPr/>
        <p:nvPr/>
      </p:nvGrpSpPr>
      <p:grpSpPr>
        <a:xfrm>
          <a:off x="0" y="0"/>
          <a:ext cx="0" cy="0"/>
          <a:chOff x="0" y="0"/>
          <a:chExt cx="0" cy="0"/>
        </a:xfrm>
      </p:grpSpPr>
      <p:sp>
        <p:nvSpPr>
          <p:cNvPr id="156" name="Google Shape;15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4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4400"/>
              <a:buFont typeface="Belleza"/>
              <a:buNone/>
              <a:defRPr>
                <a:latin typeface="Belleza"/>
                <a:ea typeface="Belleza"/>
                <a:cs typeface="Belleza"/>
                <a:sym typeface="Bellez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cxnSp>
        <p:nvCxnSpPr>
          <p:cNvPr id="164" name="Google Shape;164;p45"/>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65" name="Google Shape;165;p45"/>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66" name="Google Shape;166;p45"/>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67" name="Google Shape;16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8"/>
        <p:cNvGrpSpPr/>
        <p:nvPr/>
      </p:nvGrpSpPr>
      <p:grpSpPr>
        <a:xfrm>
          <a:off x="0" y="0"/>
          <a:ext cx="0" cy="0"/>
          <a:chOff x="0" y="0"/>
          <a:chExt cx="0" cy="0"/>
        </a:xfrm>
      </p:grpSpPr>
      <p:sp>
        <p:nvSpPr>
          <p:cNvPr id="169" name="Google Shape;169;p46"/>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170" name="Google Shape;170;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1"/>
        <p:cNvGrpSpPr/>
        <p:nvPr/>
      </p:nvGrpSpPr>
      <p:grpSpPr>
        <a:xfrm>
          <a:off x="0" y="0"/>
          <a:ext cx="0" cy="0"/>
          <a:chOff x="0" y="0"/>
          <a:chExt cx="0" cy="0"/>
        </a:xfrm>
      </p:grpSpPr>
      <p:sp>
        <p:nvSpPr>
          <p:cNvPr id="172" name="Google Shape;17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3" name="Google Shape;173;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4" name="Google Shape;174;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5"/>
        <p:cNvGrpSpPr/>
        <p:nvPr/>
      </p:nvGrpSpPr>
      <p:grpSpPr>
        <a:xfrm>
          <a:off x="0" y="0"/>
          <a:ext cx="0" cy="0"/>
          <a:chOff x="0" y="0"/>
          <a:chExt cx="0" cy="0"/>
        </a:xfrm>
      </p:grpSpPr>
      <p:sp>
        <p:nvSpPr>
          <p:cNvPr id="176" name="Google Shape;17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7" name="Google Shape;177;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8" name="Google Shape;178;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9" name="Google Shape;179;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2" name="Google Shape;18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p50"/>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5" name="Google Shape;185;p50"/>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86" name="Google Shape;186;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87"/>
        <p:cNvGrpSpPr/>
        <p:nvPr/>
      </p:nvGrpSpPr>
      <p:grpSpPr>
        <a:xfrm>
          <a:off x="0" y="0"/>
          <a:ext cx="0" cy="0"/>
          <a:chOff x="0" y="0"/>
          <a:chExt cx="0" cy="0"/>
        </a:xfrm>
      </p:grpSpPr>
      <p:sp>
        <p:nvSpPr>
          <p:cNvPr id="188" name="Google Shape;188;p51"/>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89" name="Google Shape;18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52"/>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5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93" name="Google Shape;193;p52"/>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94" name="Google Shape;194;p52"/>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5" name="Google Shape;195;p5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96" name="Google Shape;19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7"/>
        <p:cNvGrpSpPr/>
        <p:nvPr/>
      </p:nvGrpSpPr>
      <p:grpSpPr>
        <a:xfrm>
          <a:off x="0" y="0"/>
          <a:ext cx="0" cy="0"/>
          <a:chOff x="0" y="0"/>
          <a:chExt cx="0" cy="0"/>
        </a:xfrm>
      </p:grpSpPr>
      <p:sp>
        <p:nvSpPr>
          <p:cNvPr id="198" name="Google Shape;198;p53"/>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99" name="Google Shape;199;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0"/>
        <p:cNvGrpSpPr/>
        <p:nvPr/>
      </p:nvGrpSpPr>
      <p:grpSpPr>
        <a:xfrm>
          <a:off x="0" y="0"/>
          <a:ext cx="0" cy="0"/>
          <a:chOff x="0" y="0"/>
          <a:chExt cx="0" cy="0"/>
        </a:xfrm>
      </p:grpSpPr>
      <p:sp>
        <p:nvSpPr>
          <p:cNvPr id="201" name="Google Shape;201;p54"/>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202" name="Google Shape;202;p54"/>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203" name="Google Shape;203;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4"/>
        <p:cNvGrpSpPr/>
        <p:nvPr/>
      </p:nvGrpSpPr>
      <p:grpSpPr>
        <a:xfrm>
          <a:off x="0" y="0"/>
          <a:ext cx="0" cy="0"/>
          <a:chOff x="0" y="0"/>
          <a:chExt cx="0" cy="0"/>
        </a:xfrm>
      </p:grpSpPr>
      <p:sp>
        <p:nvSpPr>
          <p:cNvPr id="205" name="Google Shape;205;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6"/>
        <p:cNvGrpSpPr/>
        <p:nvPr/>
      </p:nvGrpSpPr>
      <p:grpSpPr>
        <a:xfrm>
          <a:off x="0" y="0"/>
          <a:ext cx="0" cy="0"/>
          <a:chOff x="0" y="0"/>
          <a:chExt cx="0" cy="0"/>
        </a:xfrm>
      </p:grpSpPr>
      <p:sp>
        <p:nvSpPr>
          <p:cNvPr id="207" name="Google Shape;207;p56"/>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8" name="Google Shape;208;p56"/>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209" name="Google Shape;209;p56"/>
          <p:cNvSpPr txBox="1">
            <a:spLocks noGrp="1"/>
          </p:cNvSpPr>
          <p:nvPr>
            <p:ph type="dt" idx="10"/>
          </p:nvPr>
        </p:nvSpPr>
        <p:spPr>
          <a:xfrm>
            <a:off x="1042988" y="4840039"/>
            <a:ext cx="9033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210" name="Google Shape;210;p56"/>
          <p:cNvSpPr txBox="1">
            <a:spLocks noGrp="1"/>
          </p:cNvSpPr>
          <p:nvPr>
            <p:ph type="ftr" idx="11"/>
          </p:nvPr>
        </p:nvSpPr>
        <p:spPr>
          <a:xfrm>
            <a:off x="2170173" y="4840039"/>
            <a:ext cx="47106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211" name="Google Shape;211;p56"/>
          <p:cNvSpPr txBox="1">
            <a:spLocks noGrp="1"/>
          </p:cNvSpPr>
          <p:nvPr>
            <p:ph type="sldNum" idx="12"/>
          </p:nvPr>
        </p:nvSpPr>
        <p:spPr>
          <a:xfrm>
            <a:off x="7104552" y="4840039"/>
            <a:ext cx="1197300" cy="30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16"/>
        <p:cNvGrpSpPr/>
        <p:nvPr/>
      </p:nvGrpSpPr>
      <p:grpSpPr>
        <a:xfrm>
          <a:off x="0" y="0"/>
          <a:ext cx="0" cy="0"/>
          <a:chOff x="0" y="0"/>
          <a:chExt cx="0" cy="0"/>
        </a:xfrm>
      </p:grpSpPr>
      <p:sp>
        <p:nvSpPr>
          <p:cNvPr id="217" name="Google Shape;217;p58"/>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p59"/>
          <p:cNvSpPr txBox="1">
            <a:spLocks noGrp="1"/>
          </p:cNvSpPr>
          <p:nvPr>
            <p:ph type="ctrTitle"/>
          </p:nvPr>
        </p:nvSpPr>
        <p:spPr>
          <a:xfrm>
            <a:off x="158325" y="1049375"/>
            <a:ext cx="8795700" cy="2052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5200"/>
              <a:buNone/>
              <a:defRPr sz="52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20" name="Google Shape;220;p59"/>
          <p:cNvSpPr txBox="1">
            <a:spLocks noGrp="1"/>
          </p:cNvSpPr>
          <p:nvPr>
            <p:ph type="subTitle" idx="1"/>
          </p:nvPr>
        </p:nvSpPr>
        <p:spPr>
          <a:xfrm>
            <a:off x="311700" y="30627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1" name="Google Shape;221;p59"/>
          <p:cNvSpPr/>
          <p:nvPr/>
        </p:nvSpPr>
        <p:spPr>
          <a:xfrm>
            <a:off x="155148" y="4013140"/>
            <a:ext cx="798905" cy="798905"/>
          </a:xfrm>
          <a:custGeom>
            <a:avLst/>
            <a:gdLst/>
            <a:ahLst/>
            <a:cxnLst/>
            <a:rect l="l" t="t" r="r" b="b"/>
            <a:pathLst>
              <a:path w="1597810" h="1597810" extrusionOk="0">
                <a:moveTo>
                  <a:pt x="0" y="0"/>
                </a:moveTo>
                <a:lnTo>
                  <a:pt x="1597810" y="0"/>
                </a:lnTo>
                <a:lnTo>
                  <a:pt x="1597810" y="1597810"/>
                </a:lnTo>
                <a:lnTo>
                  <a:pt x="0" y="1597810"/>
                </a:lnTo>
                <a:lnTo>
                  <a:pt x="0" y="0"/>
                </a:lnTo>
                <a:close/>
              </a:path>
            </a:pathLst>
          </a:custGeom>
          <a:blipFill rotWithShape="1">
            <a:blip r:embed="rId3">
              <a:alphaModFix/>
            </a:blip>
            <a:stretch>
              <a:fillRect/>
            </a:stretch>
          </a:blipFill>
          <a:ln>
            <a:noFill/>
          </a:ln>
        </p:spPr>
      </p:sp>
      <p:sp>
        <p:nvSpPr>
          <p:cNvPr id="222" name="Google Shape;222;p59"/>
          <p:cNvSpPr/>
          <p:nvPr/>
        </p:nvSpPr>
        <p:spPr>
          <a:xfrm>
            <a:off x="8203548" y="4155244"/>
            <a:ext cx="794923" cy="723947"/>
          </a:xfrm>
          <a:custGeom>
            <a:avLst/>
            <a:gdLst/>
            <a:ahLst/>
            <a:cxnLst/>
            <a:rect l="l" t="t" r="r" b="b"/>
            <a:pathLst>
              <a:path w="1589846" h="1447895" extrusionOk="0">
                <a:moveTo>
                  <a:pt x="0" y="0"/>
                </a:moveTo>
                <a:lnTo>
                  <a:pt x="1589846" y="0"/>
                </a:lnTo>
                <a:lnTo>
                  <a:pt x="1589846" y="1447895"/>
                </a:lnTo>
                <a:lnTo>
                  <a:pt x="0" y="1447895"/>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p6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5" name="Google Shape;225;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6"/>
        <p:cNvGrpSpPr/>
        <p:nvPr/>
      </p:nvGrpSpPr>
      <p:grpSpPr>
        <a:xfrm>
          <a:off x="0" y="0"/>
          <a:ext cx="0" cy="0"/>
          <a:chOff x="0" y="0"/>
          <a:chExt cx="0" cy="0"/>
        </a:xfrm>
      </p:grpSpPr>
      <p:sp>
        <p:nvSpPr>
          <p:cNvPr id="227" name="Google Shape;227;p61"/>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8" name="Google Shape;228;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9" name="Google Shape;229;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0"/>
        <p:cNvGrpSpPr/>
        <p:nvPr/>
      </p:nvGrpSpPr>
      <p:grpSpPr>
        <a:xfrm>
          <a:off x="0" y="0"/>
          <a:ext cx="0" cy="0"/>
          <a:chOff x="0" y="0"/>
          <a:chExt cx="0" cy="0"/>
        </a:xfrm>
      </p:grpSpPr>
      <p:sp>
        <p:nvSpPr>
          <p:cNvPr id="231" name="Google Shape;231;p62"/>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2" name="Google Shape;232;p6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3" name="Google Shape;233;p6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4" name="Google Shape;23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35"/>
        <p:cNvGrpSpPr/>
        <p:nvPr/>
      </p:nvGrpSpPr>
      <p:grpSpPr>
        <a:xfrm>
          <a:off x="0" y="0"/>
          <a:ext cx="0" cy="0"/>
          <a:chOff x="0" y="0"/>
          <a:chExt cx="0" cy="0"/>
        </a:xfrm>
      </p:grpSpPr>
      <p:sp>
        <p:nvSpPr>
          <p:cNvPr id="236" name="Google Shape;236;p6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237" name="Google Shape;237;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1">
  <p:cSld name="CUSTOM_2">
    <p:bg>
      <p:bgPr>
        <a:solidFill>
          <a:schemeClr val="lt1"/>
        </a:solidFill>
        <a:effectLst/>
      </p:bgPr>
    </p:bg>
    <p:spTree>
      <p:nvGrpSpPr>
        <p:cNvPr id="1" name="Shape 238"/>
        <p:cNvGrpSpPr/>
        <p:nvPr/>
      </p:nvGrpSpPr>
      <p:grpSpPr>
        <a:xfrm>
          <a:off x="0" y="0"/>
          <a:ext cx="0" cy="0"/>
          <a:chOff x="0" y="0"/>
          <a:chExt cx="0" cy="0"/>
        </a:xfrm>
      </p:grpSpPr>
      <p:sp>
        <p:nvSpPr>
          <p:cNvPr id="239" name="Google Shape;239;p64"/>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0"/>
        <p:cNvGrpSpPr/>
        <p:nvPr/>
      </p:nvGrpSpPr>
      <p:grpSpPr>
        <a:xfrm>
          <a:off x="0" y="0"/>
          <a:ext cx="0" cy="0"/>
          <a:chOff x="0" y="0"/>
          <a:chExt cx="0" cy="0"/>
        </a:xfrm>
      </p:grpSpPr>
      <p:sp>
        <p:nvSpPr>
          <p:cNvPr id="241" name="Google Shape;241;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2"/>
        <p:cNvGrpSpPr/>
        <p:nvPr/>
      </p:nvGrpSpPr>
      <p:grpSpPr>
        <a:xfrm>
          <a:off x="0" y="0"/>
          <a:ext cx="0" cy="0"/>
          <a:chOff x="0" y="0"/>
          <a:chExt cx="0" cy="0"/>
        </a:xfrm>
      </p:grpSpPr>
      <p:sp>
        <p:nvSpPr>
          <p:cNvPr id="243" name="Google Shape;243;p6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 name="Google Shape;244;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45" name="Google Shape;245;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46" name="Google Shape;246;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7"/>
        <p:cNvGrpSpPr/>
        <p:nvPr/>
      </p:nvGrpSpPr>
      <p:grpSpPr>
        <a:xfrm>
          <a:off x="0" y="0"/>
          <a:ext cx="0" cy="0"/>
          <a:chOff x="0" y="0"/>
          <a:chExt cx="0" cy="0"/>
        </a:xfrm>
      </p:grpSpPr>
      <p:sp>
        <p:nvSpPr>
          <p:cNvPr id="248" name="Google Shape;248;p67"/>
          <p:cNvSpPr txBox="1">
            <a:spLocks noGrp="1"/>
          </p:cNvSpPr>
          <p:nvPr>
            <p:ph type="title"/>
          </p:nvPr>
        </p:nvSpPr>
        <p:spPr>
          <a:xfrm>
            <a:off x="457200" y="590550"/>
            <a:ext cx="8229600" cy="7431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2800"/>
              <a:buNone/>
              <a:defRPr>
                <a:solidFill>
                  <a:srgbClr val="00609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9" name="Google Shape;249;p67"/>
          <p:cNvSpPr txBox="1">
            <a:spLocks noGrp="1"/>
          </p:cNvSpPr>
          <p:nvPr>
            <p:ph type="body" idx="1"/>
          </p:nvPr>
        </p:nvSpPr>
        <p:spPr>
          <a:xfrm>
            <a:off x="457200" y="1619251"/>
            <a:ext cx="8229600" cy="2651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rgbClr val="006096"/>
              </a:buClr>
              <a:buSzPts val="1800"/>
              <a:buChar char="●"/>
              <a:defRPr>
                <a:solidFill>
                  <a:srgbClr val="006096"/>
                </a:solidFill>
              </a:defRPr>
            </a:lvl1pPr>
            <a:lvl2pPr marL="914400" lvl="1" indent="-342900" algn="l" rtl="0">
              <a:spcBef>
                <a:spcPts val="360"/>
              </a:spcBef>
              <a:spcAft>
                <a:spcPts val="0"/>
              </a:spcAft>
              <a:buClr>
                <a:srgbClr val="006096"/>
              </a:buClr>
              <a:buSzPts val="1800"/>
              <a:buChar char="○"/>
              <a:defRPr>
                <a:solidFill>
                  <a:srgbClr val="006096"/>
                </a:solidFill>
              </a:defRPr>
            </a:lvl2pPr>
            <a:lvl3pPr marL="1371600" lvl="2" indent="-342900" algn="l" rtl="0">
              <a:spcBef>
                <a:spcPts val="360"/>
              </a:spcBef>
              <a:spcAft>
                <a:spcPts val="0"/>
              </a:spcAft>
              <a:buClr>
                <a:srgbClr val="006096"/>
              </a:buClr>
              <a:buSzPts val="1800"/>
              <a:buChar char="■"/>
              <a:defRPr>
                <a:solidFill>
                  <a:srgbClr val="006096"/>
                </a:solidFill>
              </a:defRPr>
            </a:lvl3pPr>
            <a:lvl4pPr marL="1828800" lvl="3" indent="-342900" algn="l" rtl="0">
              <a:spcBef>
                <a:spcPts val="360"/>
              </a:spcBef>
              <a:spcAft>
                <a:spcPts val="0"/>
              </a:spcAft>
              <a:buClr>
                <a:srgbClr val="006096"/>
              </a:buClr>
              <a:buSzPts val="1800"/>
              <a:buChar char="●"/>
              <a:defRPr>
                <a:solidFill>
                  <a:srgbClr val="006096"/>
                </a:solidFill>
              </a:defRPr>
            </a:lvl4pPr>
            <a:lvl5pPr marL="2286000" lvl="4" indent="-342900" algn="l" rtl="0">
              <a:spcBef>
                <a:spcPts val="360"/>
              </a:spcBef>
              <a:spcAft>
                <a:spcPts val="0"/>
              </a:spcAft>
              <a:buClr>
                <a:srgbClr val="006096"/>
              </a:buClr>
              <a:buSzPts val="1800"/>
              <a:buChar char="○"/>
              <a:defRPr>
                <a:solidFill>
                  <a:srgbClr val="006096"/>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250" name="Google Shape;250;p67"/>
          <p:cNvSpPr txBox="1">
            <a:spLocks noGrp="1"/>
          </p:cNvSpPr>
          <p:nvPr>
            <p:ph type="sldNum" idx="12"/>
          </p:nvPr>
        </p:nvSpPr>
        <p:spPr>
          <a:xfrm>
            <a:off x="3505200" y="4767264"/>
            <a:ext cx="2133600" cy="274500"/>
          </a:xfrm>
          <a:prstGeom prst="rect">
            <a:avLst/>
          </a:prstGeom>
          <a:noFill/>
          <a:ln>
            <a:noFill/>
          </a:ln>
        </p:spPr>
        <p:txBody>
          <a:bodyPr spcFirstLastPara="1" wrap="square" lIns="91425" tIns="45700" rIns="91425" bIns="45700" anchor="t" anchorCtr="0">
            <a:normAutofit fontScale="77500" lnSpcReduction="20000"/>
          </a:bodyPr>
          <a:lstStyle>
            <a:lvl1pPr marL="0" marR="0" lvl="0" indent="0" algn="ctr" rtl="0">
              <a:spcBef>
                <a:spcPts val="0"/>
              </a:spcBef>
              <a:spcAft>
                <a:spcPts val="0"/>
              </a:spcAft>
              <a:buNone/>
              <a:defRPr sz="1800" b="0" i="0" u="none" strike="noStrike" cap="none">
                <a:solidFill>
                  <a:srgbClr val="006096"/>
                </a:solidFill>
                <a:latin typeface="Arial"/>
                <a:ea typeface="Arial"/>
                <a:cs typeface="Arial"/>
                <a:sym typeface="Arial"/>
              </a:defRPr>
            </a:lvl1pPr>
            <a:lvl2pPr marL="0" marR="0" lvl="1" indent="0" algn="ctr" rtl="0">
              <a:spcBef>
                <a:spcPts val="0"/>
              </a:spcBef>
              <a:spcAft>
                <a:spcPts val="0"/>
              </a:spcAft>
              <a:buNone/>
              <a:defRPr sz="1800" b="0" i="0" u="none" strike="noStrike" cap="none">
                <a:solidFill>
                  <a:srgbClr val="006096"/>
                </a:solidFill>
                <a:latin typeface="Arial"/>
                <a:ea typeface="Arial"/>
                <a:cs typeface="Arial"/>
                <a:sym typeface="Arial"/>
              </a:defRPr>
            </a:lvl2pPr>
            <a:lvl3pPr marL="0" marR="0" lvl="2" indent="0" algn="ctr" rtl="0">
              <a:spcBef>
                <a:spcPts val="0"/>
              </a:spcBef>
              <a:spcAft>
                <a:spcPts val="0"/>
              </a:spcAft>
              <a:buNone/>
              <a:defRPr sz="1800" b="0" i="0" u="none" strike="noStrike" cap="none">
                <a:solidFill>
                  <a:srgbClr val="006096"/>
                </a:solidFill>
                <a:latin typeface="Arial"/>
                <a:ea typeface="Arial"/>
                <a:cs typeface="Arial"/>
                <a:sym typeface="Arial"/>
              </a:defRPr>
            </a:lvl3pPr>
            <a:lvl4pPr marL="0" marR="0" lvl="3" indent="0" algn="ctr" rtl="0">
              <a:spcBef>
                <a:spcPts val="0"/>
              </a:spcBef>
              <a:spcAft>
                <a:spcPts val="0"/>
              </a:spcAft>
              <a:buNone/>
              <a:defRPr sz="1800" b="0" i="0" u="none" strike="noStrike" cap="none">
                <a:solidFill>
                  <a:srgbClr val="006096"/>
                </a:solidFill>
                <a:latin typeface="Arial"/>
                <a:ea typeface="Arial"/>
                <a:cs typeface="Arial"/>
                <a:sym typeface="Arial"/>
              </a:defRPr>
            </a:lvl4pPr>
            <a:lvl5pPr marL="0" marR="0" lvl="4" indent="0" algn="ctr" rtl="0">
              <a:spcBef>
                <a:spcPts val="0"/>
              </a:spcBef>
              <a:spcAft>
                <a:spcPts val="0"/>
              </a:spcAft>
              <a:buNone/>
              <a:defRPr sz="1800" b="0" i="0" u="none" strike="noStrike" cap="none">
                <a:solidFill>
                  <a:srgbClr val="006096"/>
                </a:solidFill>
                <a:latin typeface="Arial"/>
                <a:ea typeface="Arial"/>
                <a:cs typeface="Arial"/>
                <a:sym typeface="Arial"/>
              </a:defRPr>
            </a:lvl5pPr>
            <a:lvl6pPr marL="0" marR="0" lvl="5" indent="0" algn="ctr" rtl="0">
              <a:spcBef>
                <a:spcPts val="0"/>
              </a:spcBef>
              <a:spcAft>
                <a:spcPts val="0"/>
              </a:spcAft>
              <a:buNone/>
              <a:defRPr sz="1800" b="0" i="0" u="none" strike="noStrike" cap="none">
                <a:solidFill>
                  <a:srgbClr val="006096"/>
                </a:solidFill>
                <a:latin typeface="Arial"/>
                <a:ea typeface="Arial"/>
                <a:cs typeface="Arial"/>
                <a:sym typeface="Arial"/>
              </a:defRPr>
            </a:lvl6pPr>
            <a:lvl7pPr marL="0" marR="0" lvl="6" indent="0" algn="ctr" rtl="0">
              <a:spcBef>
                <a:spcPts val="0"/>
              </a:spcBef>
              <a:spcAft>
                <a:spcPts val="0"/>
              </a:spcAft>
              <a:buNone/>
              <a:defRPr sz="1800" b="0" i="0" u="none" strike="noStrike" cap="none">
                <a:solidFill>
                  <a:srgbClr val="006096"/>
                </a:solidFill>
                <a:latin typeface="Arial"/>
                <a:ea typeface="Arial"/>
                <a:cs typeface="Arial"/>
                <a:sym typeface="Arial"/>
              </a:defRPr>
            </a:lvl7pPr>
            <a:lvl8pPr marL="0" marR="0" lvl="7" indent="0" algn="ctr" rtl="0">
              <a:spcBef>
                <a:spcPts val="0"/>
              </a:spcBef>
              <a:spcAft>
                <a:spcPts val="0"/>
              </a:spcAft>
              <a:buNone/>
              <a:defRPr sz="1800" b="0" i="0" u="none" strike="noStrike" cap="none">
                <a:solidFill>
                  <a:srgbClr val="006096"/>
                </a:solidFill>
                <a:latin typeface="Arial"/>
                <a:ea typeface="Arial"/>
                <a:cs typeface="Arial"/>
                <a:sym typeface="Arial"/>
              </a:defRPr>
            </a:lvl8pPr>
            <a:lvl9pPr marL="0" marR="0" lvl="8" indent="0" algn="ctr" rtl="0">
              <a:spcBef>
                <a:spcPts val="0"/>
              </a:spcBef>
              <a:spcAft>
                <a:spcPts val="0"/>
              </a:spcAft>
              <a:buNone/>
              <a:defRPr sz="1800" b="0" i="0" u="none" strike="noStrike" cap="none">
                <a:solidFill>
                  <a:srgbClr val="00609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51"/>
        <p:cNvGrpSpPr/>
        <p:nvPr/>
      </p:nvGrpSpPr>
      <p:grpSpPr>
        <a:xfrm>
          <a:off x="0" y="0"/>
          <a:ext cx="0" cy="0"/>
          <a:chOff x="0" y="0"/>
          <a:chExt cx="0" cy="0"/>
        </a:xfrm>
      </p:grpSpPr>
      <p:sp>
        <p:nvSpPr>
          <p:cNvPr id="252" name="Google Shape;252;p68"/>
          <p:cNvSpPr txBox="1">
            <a:spLocks noGrp="1"/>
          </p:cNvSpPr>
          <p:nvPr>
            <p:ph type="body" idx="1"/>
          </p:nvPr>
        </p:nvSpPr>
        <p:spPr>
          <a:xfrm>
            <a:off x="628650" y="1071045"/>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563"/>
              </a:spcBef>
              <a:spcAft>
                <a:spcPts val="0"/>
              </a:spcAft>
              <a:buClr>
                <a:schemeClr val="dk1"/>
              </a:buClr>
              <a:buSzPts val="1800"/>
              <a:buChar char="●"/>
              <a:defRPr/>
            </a:lvl1pPr>
            <a:lvl2pPr marL="914400" lvl="1" indent="-342900" algn="l" rtl="0">
              <a:lnSpc>
                <a:spcPct val="90000"/>
              </a:lnSpc>
              <a:spcBef>
                <a:spcPts val="1200"/>
              </a:spcBef>
              <a:spcAft>
                <a:spcPts val="0"/>
              </a:spcAft>
              <a:buClr>
                <a:schemeClr val="dk1"/>
              </a:buClr>
              <a:buSzPts val="1800"/>
              <a:buChar char="○"/>
              <a:defRPr/>
            </a:lvl2pPr>
            <a:lvl3pPr marL="1371600" lvl="2" indent="-342900" algn="l" rtl="0">
              <a:lnSpc>
                <a:spcPct val="90000"/>
              </a:lnSpc>
              <a:spcBef>
                <a:spcPts val="1200"/>
              </a:spcBef>
              <a:spcAft>
                <a:spcPts val="0"/>
              </a:spcAft>
              <a:buClr>
                <a:schemeClr val="dk1"/>
              </a:buClr>
              <a:buSzPts val="1800"/>
              <a:buChar char="■"/>
              <a:defRPr/>
            </a:lvl3pPr>
            <a:lvl4pPr marL="1828800" lvl="3" indent="-342900" algn="l" rtl="0">
              <a:lnSpc>
                <a:spcPct val="90000"/>
              </a:lnSpc>
              <a:spcBef>
                <a:spcPts val="1200"/>
              </a:spcBef>
              <a:spcAft>
                <a:spcPts val="0"/>
              </a:spcAft>
              <a:buClr>
                <a:schemeClr val="dk1"/>
              </a:buClr>
              <a:buSzPts val="1800"/>
              <a:buChar char="●"/>
              <a:defRPr/>
            </a:lvl4pPr>
            <a:lvl5pPr marL="2286000" lvl="4" indent="-342900" algn="l" rtl="0">
              <a:lnSpc>
                <a:spcPct val="90000"/>
              </a:lnSpc>
              <a:spcBef>
                <a:spcPts val="1200"/>
              </a:spcBef>
              <a:spcAft>
                <a:spcPts val="0"/>
              </a:spcAft>
              <a:buClr>
                <a:schemeClr val="dk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253" name="Google Shape;253;p68"/>
          <p:cNvSpPr txBox="1"/>
          <p:nvPr/>
        </p:nvSpPr>
        <p:spPr>
          <a:xfrm>
            <a:off x="0" y="9268"/>
            <a:ext cx="9144000" cy="879000"/>
          </a:xfrm>
          <a:prstGeom prst="rect">
            <a:avLst/>
          </a:prstGeom>
          <a:solidFill>
            <a:srgbClr val="1F497D"/>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4500"/>
              <a:buFont typeface="Calibri"/>
              <a:buNone/>
            </a:pPr>
            <a:endParaRPr sz="4500" b="1" i="0" u="none" strike="noStrike" cap="none">
              <a:solidFill>
                <a:schemeClr val="lt1"/>
              </a:solidFill>
              <a:latin typeface="Calibri"/>
              <a:ea typeface="Calibri"/>
              <a:cs typeface="Calibri"/>
              <a:sym typeface="Calibri"/>
            </a:endParaRPr>
          </a:p>
        </p:txBody>
      </p:sp>
      <p:grpSp>
        <p:nvGrpSpPr>
          <p:cNvPr id="254" name="Google Shape;254;p68"/>
          <p:cNvGrpSpPr/>
          <p:nvPr/>
        </p:nvGrpSpPr>
        <p:grpSpPr>
          <a:xfrm>
            <a:off x="0" y="4737366"/>
            <a:ext cx="9144000" cy="48280"/>
            <a:chOff x="0" y="2409092"/>
            <a:chExt cx="9144000" cy="685800"/>
          </a:xfrm>
        </p:grpSpPr>
        <p:sp>
          <p:nvSpPr>
            <p:cNvPr id="255" name="Google Shape;255;p68"/>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256" name="Google Shape;256;p68"/>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257" name="Google Shape;257;p68"/>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258" name="Google Shape;258;p68"/>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sp>
          <p:nvSpPr>
            <p:cNvPr id="259" name="Google Shape;259;p68"/>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latin typeface="Calibri"/>
                <a:ea typeface="Calibri"/>
                <a:cs typeface="Calibri"/>
                <a:sym typeface="Calibri"/>
              </a:endParaRPr>
            </a:p>
          </p:txBody>
        </p:sp>
      </p:grpSp>
      <p:pic>
        <p:nvPicPr>
          <p:cNvPr id="260" name="Google Shape;260;p68"/>
          <p:cNvPicPr preferRelativeResize="0"/>
          <p:nvPr/>
        </p:nvPicPr>
        <p:blipFill rotWithShape="1">
          <a:blip r:embed="rId2">
            <a:alphaModFix/>
          </a:blip>
          <a:srcRect/>
          <a:stretch/>
        </p:blipFill>
        <p:spPr>
          <a:xfrm>
            <a:off x="423563" y="0"/>
            <a:ext cx="1053927" cy="888339"/>
          </a:xfrm>
          <a:prstGeom prst="rect">
            <a:avLst/>
          </a:prstGeom>
          <a:noFill/>
          <a:ln>
            <a:noFill/>
          </a:ln>
        </p:spPr>
      </p:pic>
      <p:sp>
        <p:nvSpPr>
          <p:cNvPr id="261" name="Google Shape;261;p68"/>
          <p:cNvSpPr txBox="1">
            <a:spLocks noGrp="1"/>
          </p:cNvSpPr>
          <p:nvPr>
            <p:ph type="title"/>
          </p:nvPr>
        </p:nvSpPr>
        <p:spPr>
          <a:xfrm>
            <a:off x="1828800" y="-9419"/>
            <a:ext cx="7315200" cy="8871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3300"/>
              <a:buFont typeface="Calibri"/>
              <a:buNone/>
              <a:defRPr sz="3300" b="1">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jp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jp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116350"/>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9pPr>
          </a:lstStyle>
          <a:p>
            <a:endParaRPr/>
          </a:p>
        </p:txBody>
      </p:sp>
      <p:sp>
        <p:nvSpPr>
          <p:cNvPr id="59" name="Google Shape;5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311700" y="116350"/>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1" name="Google Shape;91;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1pPr>
            <a:lvl2pPr marL="914400" lvl="1"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2pPr>
            <a:lvl3pPr marL="1371600" lvl="2"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3pPr>
            <a:lvl4pPr marL="1828800" lvl="3"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4pPr>
            <a:lvl5pPr marL="2286000" lvl="4"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5pPr>
            <a:lvl6pPr marL="2743200" lvl="5"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6pPr>
            <a:lvl7pPr marL="3200400" lvl="6"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7pPr>
            <a:lvl8pPr marL="3657600" lvl="7"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8pPr>
            <a:lvl9pPr marL="4114800" lvl="8" indent="-317500" rtl="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9pPr>
          </a:lstStyle>
          <a:p>
            <a:endParaRPr/>
          </a:p>
        </p:txBody>
      </p:sp>
      <p:sp>
        <p:nvSpPr>
          <p:cNvPr id="92" name="Google Shape;92;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123"/>
        <p:cNvGrpSpPr/>
        <p:nvPr/>
      </p:nvGrpSpPr>
      <p:grpSpPr>
        <a:xfrm>
          <a:off x="0" y="0"/>
          <a:ext cx="0" cy="0"/>
          <a:chOff x="0" y="0"/>
          <a:chExt cx="0" cy="0"/>
        </a:xfrm>
      </p:grpSpPr>
      <p:sp>
        <p:nvSpPr>
          <p:cNvPr id="124" name="Google Shape;124;p33"/>
          <p:cNvSpPr txBox="1">
            <a:spLocks noGrp="1"/>
          </p:cNvSpPr>
          <p:nvPr>
            <p:ph type="title"/>
          </p:nvPr>
        </p:nvSpPr>
        <p:spPr>
          <a:xfrm>
            <a:off x="311700" y="116350"/>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Calibri"/>
              <a:buNone/>
              <a:defRPr sz="3000">
                <a:solidFill>
                  <a:schemeClr val="lt1"/>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25" name="Google Shape;125;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126" name="Google Shape;126;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161" name="Google Shape;161;p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162" name="Google Shape;16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57"/>
          <p:cNvSpPr txBox="1">
            <a:spLocks noGrp="1"/>
          </p:cNvSpPr>
          <p:nvPr>
            <p:ph type="title"/>
          </p:nvPr>
        </p:nvSpPr>
        <p:spPr>
          <a:xfrm>
            <a:off x="311700" y="11635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Calibri"/>
              <a:buNone/>
              <a:defRPr sz="2800">
                <a:solidFill>
                  <a:schemeClr val="lt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214" name="Google Shape;214;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Calibri"/>
              <a:buChar char="●"/>
              <a:defRPr sz="1800">
                <a:solidFill>
                  <a:schemeClr val="dk1"/>
                </a:solidFill>
                <a:latin typeface="Calibri"/>
                <a:ea typeface="Calibri"/>
                <a:cs typeface="Calibri"/>
                <a:sym typeface="Calibri"/>
              </a:defRPr>
            </a:lvl1pPr>
            <a:lvl2pPr marL="914400" lvl="1"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2pPr>
            <a:lvl3pPr marL="1371600" lvl="2"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3pPr>
            <a:lvl4pPr marL="1828800" lvl="3"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4pPr>
            <a:lvl5pPr marL="2286000" lvl="4"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5pPr>
            <a:lvl6pPr marL="2743200" lvl="5"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6pPr>
            <a:lvl7pPr marL="3200400" lvl="6"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7pPr>
            <a:lvl8pPr marL="3657600" lvl="7"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8pPr>
            <a:lvl9pPr marL="4114800" lvl="8" indent="-317500">
              <a:lnSpc>
                <a:spcPct val="115000"/>
              </a:lnSpc>
              <a:spcBef>
                <a:spcPts val="0"/>
              </a:spcBef>
              <a:spcAft>
                <a:spcPts val="0"/>
              </a:spcAft>
              <a:buClr>
                <a:schemeClr val="dk1"/>
              </a:buClr>
              <a:buSzPts val="1400"/>
              <a:buFont typeface="Calibri"/>
              <a:buChar char="■"/>
              <a:defRPr>
                <a:solidFill>
                  <a:schemeClr val="dk1"/>
                </a:solidFill>
                <a:latin typeface="Calibri"/>
                <a:ea typeface="Calibri"/>
                <a:cs typeface="Calibri"/>
                <a:sym typeface="Calibri"/>
              </a:defRPr>
            </a:lvl9pPr>
          </a:lstStyle>
          <a:p>
            <a:endParaRPr/>
          </a:p>
        </p:txBody>
      </p:sp>
      <p:sp>
        <p:nvSpPr>
          <p:cNvPr id="215" name="Google Shape;215;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s://mtss4success.org/"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tclockwise.com/blog/the-state-of-meetings-in-2020" TargetMode="External"/><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hyperlink" Target="https://www.marinschools.org/cms/lib/CA01001323/Centricity/Domain/133/Team%20Implemented%20Problem%20Solving%20Tips.pdf" TargetMode="External"/><Relationship Id="rId4" Type="http://schemas.openxmlformats.org/officeDocument/2006/relationships/hyperlink" Target="https://www.beenote.io/en/state-of-meetings-at-work-the-result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ssets-global.website-files.com/5d3725188825e071f1670246/62506d7cebcf8d5172182bb1_How%20School%20Teams%20Use%20Data%20to%20Make%20Effective%20Decisions-%20Team-Initiated%20Problem%20Solving%20(TIPS)%20(1).pdf" TargetMode="External"/><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hyperlink" Target="https://assets-global.website-files.com/5d3725188825e071f1670246/62506d7cebcf8d5172182bb1_How%20School%20Teams%20Use%20Data%20to%20Make%20Effective%20Decisions-%20Team-Initiated%20Problem%20Solving%20(TIPS)%20(1).pdf"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hyperlink" Target="https://assets-global.website-files.com/5d3725188825e071f1670246/62506d7cebcf8d5172182bb1_How%20School%20Teams%20Use%20Data%20to%20Make%20Effective%20Decisions-%20Team-Initiated%20Problem%20Solving%20(TIPS)%20(1).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ssets-global.website-files.com/5d3725188825e071f1670246/62506d7cebcf8d5172182bb1_How%20School%20Teams%20Use%20Data%20to%20Make%20Effective%20Decisions-%20Team-Initiated%20Problem%20Solving%20(TIPS)%20(1).pdf"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hyperlink" Target="https://assets-global.website-files.com/5d3725188825e071f1670246/62506d7cebcf8d5172182bb1_How%20School%20Teams%20Use%20Data%20to%20Make%20Effective%20Decisions-%20Team-Initiated%20Problem%20Solving%20(TIPS)%20(1).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56.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5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5.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4.xml"/><Relationship Id="rId1" Type="http://schemas.openxmlformats.org/officeDocument/2006/relationships/slideLayout" Target="../slideLayouts/slideLayout55.xml"/></Relationships>
</file>

<file path=ppt/slides/_rels/slide6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5.xml"/><Relationship Id="rId1" Type="http://schemas.openxmlformats.org/officeDocument/2006/relationships/slideLayout" Target="../slideLayouts/slideLayout34.xml"/><Relationship Id="rId4"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6.xml"/><Relationship Id="rId1" Type="http://schemas.openxmlformats.org/officeDocument/2006/relationships/slideLayout" Target="../slideLayouts/slideLayout37.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jpg"/><Relationship Id="rId7"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37.xml"/><Relationship Id="rId6" Type="http://schemas.openxmlformats.org/officeDocument/2006/relationships/hyperlink" Target="https://www.doe.k12.de.us/Page/4413" TargetMode="External"/><Relationship Id="rId5" Type="http://schemas.openxmlformats.org/officeDocument/2006/relationships/hyperlink" Target="https://www.doe.k12.de.us/Page/4415" TargetMode="External"/><Relationship Id="rId4" Type="http://schemas.openxmlformats.org/officeDocument/2006/relationships/hyperlink" Target="https://www.doe.k12.de.us/cms/lib/DE01922744/Centricity/Domain/613/Delaware_MTSS_Implementation_Guide_1.19.2021.pdf" TargetMode="External"/><Relationship Id="rId9" Type="http://schemas.openxmlformats.org/officeDocument/2006/relationships/image" Target="../media/image48.png"/></Relationships>
</file>

<file path=ppt/slides/_rels/slide68.xml.rels><?xml version="1.0" encoding="UTF-8" standalone="yes"?>
<Relationships xmlns="http://schemas.openxmlformats.org/package/2006/relationships"><Relationship Id="rId8" Type="http://schemas.openxmlformats.org/officeDocument/2006/relationships/hyperlink" Target="https://education.delaware.gov/educators/academic-support/standards-and-instruction/digital-de/" TargetMode="External"/><Relationship Id="rId3" Type="http://schemas.openxmlformats.org/officeDocument/2006/relationships/image" Target="../media/image2.jpg"/><Relationship Id="rId7" Type="http://schemas.openxmlformats.org/officeDocument/2006/relationships/hyperlink" Target="https://regulations.delaware.gov/register/january2021/final/24%20DE%20Reg%20663%2001-01-21.pdf" TargetMode="External"/><Relationship Id="rId2" Type="http://schemas.openxmlformats.org/officeDocument/2006/relationships/notesSlide" Target="../notesSlides/notesSlide68.xml"/><Relationship Id="rId1" Type="http://schemas.openxmlformats.org/officeDocument/2006/relationships/slideLayout" Target="../slideLayouts/slideLayout37.xml"/><Relationship Id="rId6" Type="http://schemas.openxmlformats.org/officeDocument/2006/relationships/hyperlink" Target="https://www.doe.k12.de.us/domain/613" TargetMode="External"/><Relationship Id="rId11" Type="http://schemas.openxmlformats.org/officeDocument/2006/relationships/hyperlink" Target="https://mimtsstac.org/" TargetMode="External"/><Relationship Id="rId5" Type="http://schemas.openxmlformats.org/officeDocument/2006/relationships/hyperlink" Target="https://www.delawarepbs.org/" TargetMode="External"/><Relationship Id="rId10" Type="http://schemas.openxmlformats.org/officeDocument/2006/relationships/hyperlink" Target="https://swiftschools.org/" TargetMode="External"/><Relationship Id="rId4" Type="http://schemas.openxmlformats.org/officeDocument/2006/relationships/hyperlink" Target="https://www.deaccessproject.org/" TargetMode="External"/><Relationship Id="rId9" Type="http://schemas.openxmlformats.org/officeDocument/2006/relationships/hyperlink" Target="https://www.doe.k12.de.us/domain/627"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hyperlink" Target="https://regulations.delaware.gov/AdminCode/title14/1500/1598.shtml" TargetMode="External"/><Relationship Id="rId4" Type="http://schemas.openxmlformats.org/officeDocument/2006/relationships/hyperlink" Target="https://standards.learningforward.org/standards-for-professional-lear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pSp>
        <p:nvGrpSpPr>
          <p:cNvPr id="266" name="Google Shape;266;p69"/>
          <p:cNvGrpSpPr/>
          <p:nvPr/>
        </p:nvGrpSpPr>
        <p:grpSpPr>
          <a:xfrm>
            <a:off x="-5" y="5005547"/>
            <a:ext cx="9261851" cy="138138"/>
            <a:chOff x="9" y="0"/>
            <a:chExt cx="24698269" cy="736734"/>
          </a:xfrm>
        </p:grpSpPr>
        <p:grpSp>
          <p:nvGrpSpPr>
            <p:cNvPr id="267" name="Google Shape;267;p69"/>
            <p:cNvGrpSpPr/>
            <p:nvPr/>
          </p:nvGrpSpPr>
          <p:grpSpPr>
            <a:xfrm rot="5400000">
              <a:off x="2836919" y="-2836910"/>
              <a:ext cx="736448" cy="6410269"/>
              <a:chOff x="0" y="-47625"/>
              <a:chExt cx="111600" cy="971400"/>
            </a:xfrm>
          </p:grpSpPr>
          <p:sp>
            <p:nvSpPr>
              <p:cNvPr id="268" name="Google Shape;268;p69"/>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00A0DF"/>
              </a:solidFill>
              <a:ln>
                <a:noFill/>
              </a:ln>
            </p:spPr>
            <p:txBody>
              <a:bodyPr/>
              <a:lstStyle/>
              <a:p>
                <a:endParaRPr lang="en-US"/>
              </a:p>
            </p:txBody>
          </p:sp>
          <p:sp>
            <p:nvSpPr>
              <p:cNvPr id="269" name="Google Shape;269;p69"/>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0" name="Google Shape;270;p69"/>
            <p:cNvGrpSpPr/>
            <p:nvPr/>
          </p:nvGrpSpPr>
          <p:grpSpPr>
            <a:xfrm rot="5400000">
              <a:off x="8932919" y="-2836624"/>
              <a:ext cx="736448" cy="6410269"/>
              <a:chOff x="0" y="-47625"/>
              <a:chExt cx="111600" cy="971400"/>
            </a:xfrm>
          </p:grpSpPr>
          <p:sp>
            <p:nvSpPr>
              <p:cNvPr id="271" name="Google Shape;271;p69"/>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1F5387"/>
              </a:solidFill>
              <a:ln>
                <a:noFill/>
              </a:ln>
            </p:spPr>
            <p:txBody>
              <a:bodyPr/>
              <a:lstStyle/>
              <a:p>
                <a:endParaRPr lang="en-US"/>
              </a:p>
            </p:txBody>
          </p:sp>
          <p:sp>
            <p:nvSpPr>
              <p:cNvPr id="272" name="Google Shape;272;p69"/>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3" name="Google Shape;273;p69"/>
            <p:cNvGrpSpPr/>
            <p:nvPr/>
          </p:nvGrpSpPr>
          <p:grpSpPr>
            <a:xfrm rot="5400000">
              <a:off x="15028919" y="-2836624"/>
              <a:ext cx="736448" cy="6410269"/>
              <a:chOff x="0" y="-47625"/>
              <a:chExt cx="111600" cy="971400"/>
            </a:xfrm>
          </p:grpSpPr>
          <p:sp>
            <p:nvSpPr>
              <p:cNvPr id="274" name="Google Shape;274;p69"/>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EF9921"/>
              </a:solidFill>
              <a:ln>
                <a:noFill/>
              </a:ln>
            </p:spPr>
            <p:txBody>
              <a:bodyPr/>
              <a:lstStyle/>
              <a:p>
                <a:endParaRPr lang="en-US"/>
              </a:p>
            </p:txBody>
          </p:sp>
          <p:sp>
            <p:nvSpPr>
              <p:cNvPr id="275" name="Google Shape;275;p69"/>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6" name="Google Shape;276;p69"/>
            <p:cNvGrpSpPr/>
            <p:nvPr/>
          </p:nvGrpSpPr>
          <p:grpSpPr>
            <a:xfrm rot="5400000">
              <a:off x="21124919" y="-2836624"/>
              <a:ext cx="736448" cy="6410269"/>
              <a:chOff x="0" y="-47625"/>
              <a:chExt cx="111600" cy="971400"/>
            </a:xfrm>
          </p:grpSpPr>
          <p:sp>
            <p:nvSpPr>
              <p:cNvPr id="277" name="Google Shape;277;p69"/>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FFD200"/>
              </a:solidFill>
              <a:ln>
                <a:noFill/>
              </a:ln>
            </p:spPr>
            <p:txBody>
              <a:bodyPr/>
              <a:lstStyle/>
              <a:p>
                <a:endParaRPr lang="en-US"/>
              </a:p>
            </p:txBody>
          </p:sp>
          <p:sp>
            <p:nvSpPr>
              <p:cNvPr id="278" name="Google Shape;278;p69"/>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cxnSp>
        <p:nvCxnSpPr>
          <p:cNvPr id="279" name="Google Shape;279;p69"/>
          <p:cNvCxnSpPr/>
          <p:nvPr/>
        </p:nvCxnSpPr>
        <p:spPr>
          <a:xfrm rot="10800000" flipH="1">
            <a:off x="0" y="1012150"/>
            <a:ext cx="9150000" cy="7800"/>
          </a:xfrm>
          <a:prstGeom prst="straightConnector1">
            <a:avLst/>
          </a:prstGeom>
          <a:noFill/>
          <a:ln w="200025" cap="flat" cmpd="sng">
            <a:solidFill>
              <a:srgbClr val="FFD200"/>
            </a:solidFill>
            <a:prstDash val="solid"/>
            <a:round/>
            <a:headEnd type="none" w="sm" len="sm"/>
            <a:tailEnd type="none" w="sm" len="sm"/>
          </a:ln>
        </p:spPr>
      </p:cxnSp>
      <p:sp>
        <p:nvSpPr>
          <p:cNvPr id="280" name="Google Shape;280;p69"/>
          <p:cNvSpPr/>
          <p:nvPr/>
        </p:nvSpPr>
        <p:spPr>
          <a:xfrm>
            <a:off x="0" y="0"/>
            <a:ext cx="9144000" cy="991324"/>
          </a:xfrm>
          <a:custGeom>
            <a:avLst/>
            <a:gdLst/>
            <a:ahLst/>
            <a:cxnLst/>
            <a:rect l="l" t="t" r="r" b="b"/>
            <a:pathLst>
              <a:path w="18288000" h="4046220" extrusionOk="0">
                <a:moveTo>
                  <a:pt x="0" y="0"/>
                </a:moveTo>
                <a:lnTo>
                  <a:pt x="18288000" y="0"/>
                </a:lnTo>
                <a:lnTo>
                  <a:pt x="18288000" y="4046220"/>
                </a:lnTo>
                <a:lnTo>
                  <a:pt x="0" y="4046220"/>
                </a:lnTo>
                <a:lnTo>
                  <a:pt x="0" y="0"/>
                </a:lnTo>
                <a:close/>
              </a:path>
            </a:pathLst>
          </a:custGeom>
          <a:solidFill>
            <a:srgbClr val="00539F"/>
          </a:solidFill>
          <a:ln>
            <a:noFill/>
          </a:ln>
        </p:spPr>
        <p:txBody>
          <a:bodyPr/>
          <a:lstStyle/>
          <a:p>
            <a:endParaRPr lang="en-US"/>
          </a:p>
        </p:txBody>
      </p:sp>
      <p:sp>
        <p:nvSpPr>
          <p:cNvPr id="281" name="Google Shape;281;p69"/>
          <p:cNvSpPr/>
          <p:nvPr/>
        </p:nvSpPr>
        <p:spPr>
          <a:xfrm>
            <a:off x="210598" y="4175644"/>
            <a:ext cx="794923" cy="723947"/>
          </a:xfrm>
          <a:custGeom>
            <a:avLst/>
            <a:gdLst/>
            <a:ahLst/>
            <a:cxnLst/>
            <a:rect l="l" t="t" r="r" b="b"/>
            <a:pathLst>
              <a:path w="1589846" h="1447895" extrusionOk="0">
                <a:moveTo>
                  <a:pt x="0" y="0"/>
                </a:moveTo>
                <a:lnTo>
                  <a:pt x="1589846" y="0"/>
                </a:lnTo>
                <a:lnTo>
                  <a:pt x="1589846" y="1447895"/>
                </a:lnTo>
                <a:lnTo>
                  <a:pt x="0" y="1447895"/>
                </a:lnTo>
                <a:lnTo>
                  <a:pt x="0" y="0"/>
                </a:lnTo>
                <a:close/>
              </a:path>
            </a:pathLst>
          </a:custGeom>
          <a:blipFill rotWithShape="1">
            <a:blip r:embed="rId3">
              <a:alphaModFix/>
            </a:blip>
            <a:stretch>
              <a:fillRect/>
            </a:stretch>
          </a:blipFill>
          <a:ln>
            <a:noFill/>
          </a:ln>
        </p:spPr>
        <p:txBody>
          <a:bodyPr/>
          <a:lstStyle/>
          <a:p>
            <a:endParaRPr lang="en-US"/>
          </a:p>
        </p:txBody>
      </p:sp>
      <p:sp>
        <p:nvSpPr>
          <p:cNvPr id="282" name="Google Shape;282;p69"/>
          <p:cNvSpPr/>
          <p:nvPr/>
        </p:nvSpPr>
        <p:spPr>
          <a:xfrm>
            <a:off x="8039698" y="4138165"/>
            <a:ext cx="798905" cy="798905"/>
          </a:xfrm>
          <a:custGeom>
            <a:avLst/>
            <a:gdLst/>
            <a:ahLst/>
            <a:cxnLst/>
            <a:rect l="l" t="t" r="r" b="b"/>
            <a:pathLst>
              <a:path w="1597810" h="1597810" extrusionOk="0">
                <a:moveTo>
                  <a:pt x="0" y="0"/>
                </a:moveTo>
                <a:lnTo>
                  <a:pt x="1597810" y="0"/>
                </a:lnTo>
                <a:lnTo>
                  <a:pt x="1597810" y="1597810"/>
                </a:lnTo>
                <a:lnTo>
                  <a:pt x="0" y="1597810"/>
                </a:lnTo>
                <a:lnTo>
                  <a:pt x="0" y="0"/>
                </a:lnTo>
                <a:close/>
              </a:path>
            </a:pathLst>
          </a:custGeom>
          <a:blipFill rotWithShape="1">
            <a:blip r:embed="rId4">
              <a:alphaModFix/>
            </a:blip>
            <a:stretch>
              <a:fillRect/>
            </a:stretch>
          </a:blipFill>
          <a:ln>
            <a:noFill/>
          </a:ln>
        </p:spPr>
        <p:txBody>
          <a:bodyPr/>
          <a:lstStyle/>
          <a:p>
            <a:endParaRPr lang="en-US"/>
          </a:p>
        </p:txBody>
      </p:sp>
      <p:sp>
        <p:nvSpPr>
          <p:cNvPr id="283" name="Google Shape;283;p69"/>
          <p:cNvSpPr txBox="1">
            <a:spLocks noGrp="1"/>
          </p:cNvSpPr>
          <p:nvPr>
            <p:ph type="title"/>
          </p:nvPr>
        </p:nvSpPr>
        <p:spPr>
          <a:xfrm>
            <a:off x="311700" y="1647825"/>
            <a:ext cx="8520600" cy="841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b="1">
                <a:solidFill>
                  <a:schemeClr val="dk1"/>
                </a:solidFill>
              </a:rPr>
              <a:t>MTSS Summer Start-Up Workshop: </a:t>
            </a:r>
            <a:endParaRPr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b="1">
                <a:solidFill>
                  <a:schemeClr val="dk1"/>
                </a:solidFill>
              </a:rPr>
              <a:t>Tools to Boost your Systems</a:t>
            </a:r>
            <a:endParaRPr b="1">
              <a:solidFill>
                <a:schemeClr val="dk1"/>
              </a:solidFill>
            </a:endParaRPr>
          </a:p>
          <a:p>
            <a:pPr marL="0" lvl="0" indent="0" algn="ctr" rtl="0">
              <a:spcBef>
                <a:spcPts val="0"/>
              </a:spcBef>
              <a:spcAft>
                <a:spcPts val="0"/>
              </a:spcAft>
              <a:buClr>
                <a:schemeClr val="dk1"/>
              </a:buClr>
              <a:buSzPts val="1100"/>
              <a:buFont typeface="Arial"/>
              <a:buNone/>
            </a:pPr>
            <a:r>
              <a:rPr lang="en" b="1">
                <a:solidFill>
                  <a:schemeClr val="dk1"/>
                </a:solidFill>
              </a:rPr>
              <a:t> </a:t>
            </a:r>
            <a:endParaRPr/>
          </a:p>
        </p:txBody>
      </p:sp>
      <p:sp>
        <p:nvSpPr>
          <p:cNvPr id="284" name="Google Shape;284;p69"/>
          <p:cNvSpPr txBox="1"/>
          <p:nvPr/>
        </p:nvSpPr>
        <p:spPr>
          <a:xfrm>
            <a:off x="311700" y="2686250"/>
            <a:ext cx="8520600" cy="1712100"/>
          </a:xfrm>
          <a:prstGeom prst="rect">
            <a:avLst/>
          </a:prstGeom>
          <a:noFill/>
          <a:ln>
            <a:noFill/>
          </a:ln>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n" sz="4709">
                <a:solidFill>
                  <a:schemeClr val="dk1"/>
                </a:solidFill>
                <a:latin typeface="Calibri"/>
                <a:ea typeface="Calibri"/>
                <a:cs typeface="Calibri"/>
                <a:sym typeface="Calibri"/>
              </a:rPr>
              <a:t>SESSION 1: Tier 1 Leadership Team System Resources</a:t>
            </a:r>
            <a:endParaRPr sz="4709">
              <a:solidFill>
                <a:schemeClr val="dk1"/>
              </a:solidFill>
              <a:latin typeface="Calibri"/>
              <a:ea typeface="Calibri"/>
              <a:cs typeface="Calibri"/>
              <a:sym typeface="Calibri"/>
            </a:endParaRPr>
          </a:p>
          <a:p>
            <a:pPr marL="0" lvl="0" indent="0" algn="ctr" rtl="0">
              <a:spcBef>
                <a:spcPts val="0"/>
              </a:spcBef>
              <a:spcAft>
                <a:spcPts val="0"/>
              </a:spcAft>
              <a:buNone/>
            </a:pPr>
            <a:endParaRPr sz="3800">
              <a:solidFill>
                <a:schemeClr val="dk1"/>
              </a:solidFill>
              <a:latin typeface="Calibri"/>
              <a:ea typeface="Calibri"/>
              <a:cs typeface="Calibri"/>
              <a:sym typeface="Calibri"/>
            </a:endParaRPr>
          </a:p>
          <a:p>
            <a:pPr marL="0" lvl="0" indent="0" algn="ctr" rtl="0">
              <a:spcBef>
                <a:spcPts val="0"/>
              </a:spcBef>
              <a:spcAft>
                <a:spcPts val="0"/>
              </a:spcAft>
              <a:buNone/>
            </a:pPr>
            <a:r>
              <a:rPr lang="en" sz="3800">
                <a:solidFill>
                  <a:schemeClr val="dk1"/>
                </a:solidFill>
                <a:latin typeface="Calibri"/>
                <a:ea typeface="Calibri"/>
                <a:cs typeface="Calibri"/>
                <a:sym typeface="Calibri"/>
              </a:rPr>
              <a:t>DE-MTSS Technical Assistance Center </a:t>
            </a:r>
            <a:endParaRPr sz="3800">
              <a:solidFill>
                <a:schemeClr val="dk1"/>
              </a:solidFill>
              <a:latin typeface="Calibri"/>
              <a:ea typeface="Calibri"/>
              <a:cs typeface="Calibri"/>
              <a:sym typeface="Calibri"/>
            </a:endParaRPr>
          </a:p>
          <a:p>
            <a:pPr marL="0" lvl="0" indent="0" algn="ctr" rtl="0">
              <a:spcBef>
                <a:spcPts val="0"/>
              </a:spcBef>
              <a:spcAft>
                <a:spcPts val="0"/>
              </a:spcAft>
              <a:buNone/>
            </a:pPr>
            <a:endParaRPr sz="3800">
              <a:solidFill>
                <a:schemeClr val="dk1"/>
              </a:solidFill>
              <a:latin typeface="Calibri"/>
              <a:ea typeface="Calibri"/>
              <a:cs typeface="Calibri"/>
              <a:sym typeface="Calibri"/>
            </a:endParaRPr>
          </a:p>
          <a:p>
            <a:pPr marL="0" lvl="0" indent="0" algn="ctr" rtl="0">
              <a:spcBef>
                <a:spcPts val="0"/>
              </a:spcBef>
              <a:spcAft>
                <a:spcPts val="0"/>
              </a:spcAft>
              <a:buNone/>
            </a:pPr>
            <a:r>
              <a:rPr lang="en" sz="3800">
                <a:solidFill>
                  <a:schemeClr val="dk1"/>
                </a:solidFill>
                <a:latin typeface="Calibri"/>
                <a:ea typeface="Calibri"/>
                <a:cs typeface="Calibri"/>
                <a:sym typeface="Calibri"/>
              </a:rPr>
              <a:t>June 27, 2024</a:t>
            </a:r>
            <a:endParaRPr sz="3800">
              <a:solidFill>
                <a:schemeClr val="dk1"/>
              </a:solidFill>
              <a:latin typeface="Calibri"/>
              <a:ea typeface="Calibri"/>
              <a:cs typeface="Calibri"/>
              <a:sym typeface="Calibri"/>
            </a:endParaRPr>
          </a:p>
          <a:p>
            <a:pPr marL="0" lvl="0" indent="0" algn="ctr" rtl="0">
              <a:spcBef>
                <a:spcPts val="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8"/>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00" b="1"/>
              <a:t>Keys to Successful Teaming</a:t>
            </a:r>
            <a:endParaRPr sz="3000" b="1"/>
          </a:p>
        </p:txBody>
      </p:sp>
      <p:sp>
        <p:nvSpPr>
          <p:cNvPr id="438" name="Google Shape;438;p78"/>
          <p:cNvSpPr txBox="1"/>
          <p:nvPr/>
        </p:nvSpPr>
        <p:spPr>
          <a:xfrm>
            <a:off x="607575" y="2666875"/>
            <a:ext cx="2144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latin typeface="Proxima Nova"/>
              <a:ea typeface="Proxima Nova"/>
              <a:cs typeface="Proxima Nova"/>
              <a:sym typeface="Proxima Nova"/>
            </a:endParaRPr>
          </a:p>
        </p:txBody>
      </p:sp>
      <p:sp>
        <p:nvSpPr>
          <p:cNvPr id="439" name="Google Shape;439;p78"/>
          <p:cNvSpPr txBox="1"/>
          <p:nvPr/>
        </p:nvSpPr>
        <p:spPr>
          <a:xfrm>
            <a:off x="2568175" y="3481050"/>
            <a:ext cx="214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b="1">
              <a:latin typeface="Proxima Nova"/>
              <a:ea typeface="Proxima Nova"/>
              <a:cs typeface="Proxima Nova"/>
              <a:sym typeface="Proxima Nova"/>
            </a:endParaRPr>
          </a:p>
        </p:txBody>
      </p:sp>
      <p:sp>
        <p:nvSpPr>
          <p:cNvPr id="440" name="Google Shape;440;p78"/>
          <p:cNvSpPr txBox="1"/>
          <p:nvPr/>
        </p:nvSpPr>
        <p:spPr>
          <a:xfrm>
            <a:off x="6480650" y="3481050"/>
            <a:ext cx="2144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latin typeface="Proxima Nova"/>
              <a:ea typeface="Proxima Nova"/>
              <a:cs typeface="Proxima Nova"/>
              <a:sym typeface="Proxima Nova"/>
            </a:endParaRPr>
          </a:p>
        </p:txBody>
      </p:sp>
      <p:sp>
        <p:nvSpPr>
          <p:cNvPr id="441" name="Google Shape;441;p78"/>
          <p:cNvSpPr txBox="1"/>
          <p:nvPr/>
        </p:nvSpPr>
        <p:spPr>
          <a:xfrm>
            <a:off x="8040850" y="4703625"/>
            <a:ext cx="930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roxima Nova"/>
                <a:ea typeface="Proxima Nova"/>
                <a:cs typeface="Proxima Nova"/>
                <a:sym typeface="Proxima Nova"/>
              </a:rPr>
              <a:t>TIPS</a:t>
            </a:r>
            <a:endParaRPr>
              <a:latin typeface="Proxima Nova"/>
              <a:ea typeface="Proxima Nova"/>
              <a:cs typeface="Proxima Nova"/>
              <a:sym typeface="Proxima Nova"/>
            </a:endParaRPr>
          </a:p>
        </p:txBody>
      </p:sp>
      <p:sp>
        <p:nvSpPr>
          <p:cNvPr id="442" name="Google Shape;442;p78"/>
          <p:cNvSpPr txBox="1">
            <a:spLocks noGrp="1"/>
          </p:cNvSpPr>
          <p:nvPr>
            <p:ph type="body" idx="1"/>
          </p:nvPr>
        </p:nvSpPr>
        <p:spPr>
          <a:xfrm>
            <a:off x="311700" y="1368700"/>
            <a:ext cx="8520600" cy="32001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Clr>
                <a:srgbClr val="1155CC"/>
              </a:buClr>
              <a:buSzPts val="3000"/>
              <a:buChar char="➔"/>
            </a:pPr>
            <a:r>
              <a:rPr lang="en" sz="3000" b="1">
                <a:solidFill>
                  <a:srgbClr val="1155CC"/>
                </a:solidFill>
              </a:rPr>
              <a:t>Predictability </a:t>
            </a:r>
            <a:endParaRPr sz="3000" b="1">
              <a:solidFill>
                <a:srgbClr val="1155CC"/>
              </a:solidFill>
            </a:endParaRPr>
          </a:p>
          <a:p>
            <a:pPr marL="457200" lvl="0" indent="-419100" algn="l" rtl="0">
              <a:spcBef>
                <a:spcPts val="0"/>
              </a:spcBef>
              <a:spcAft>
                <a:spcPts val="0"/>
              </a:spcAft>
              <a:buClr>
                <a:srgbClr val="6AA84F"/>
              </a:buClr>
              <a:buSzPts val="3000"/>
              <a:buChar char="➔"/>
            </a:pPr>
            <a:r>
              <a:rPr lang="en" sz="3000" b="1">
                <a:solidFill>
                  <a:srgbClr val="6AA84F"/>
                </a:solidFill>
              </a:rPr>
              <a:t>Consistency </a:t>
            </a:r>
            <a:endParaRPr sz="3000" b="1">
              <a:solidFill>
                <a:srgbClr val="6AA84F"/>
              </a:solidFill>
            </a:endParaRPr>
          </a:p>
          <a:p>
            <a:pPr marL="457200" lvl="0" indent="-419100" algn="l" rtl="0">
              <a:spcBef>
                <a:spcPts val="0"/>
              </a:spcBef>
              <a:spcAft>
                <a:spcPts val="0"/>
              </a:spcAft>
              <a:buClr>
                <a:srgbClr val="CC0000"/>
              </a:buClr>
              <a:buSzPts val="3000"/>
              <a:buChar char="➔"/>
            </a:pPr>
            <a:r>
              <a:rPr lang="en" sz="3000" b="1">
                <a:solidFill>
                  <a:srgbClr val="CC0000"/>
                </a:solidFill>
              </a:rPr>
              <a:t>Positivity and Safety </a:t>
            </a:r>
            <a:endParaRPr sz="3000" b="1">
              <a:solidFill>
                <a:srgbClr val="CC0000"/>
              </a:solidFill>
            </a:endParaRPr>
          </a:p>
          <a:p>
            <a:pPr marL="457200" lvl="0" indent="-419100" algn="l" rtl="0">
              <a:spcBef>
                <a:spcPts val="0"/>
              </a:spcBef>
              <a:spcAft>
                <a:spcPts val="0"/>
              </a:spcAft>
              <a:buClr>
                <a:srgbClr val="A64D79"/>
              </a:buClr>
              <a:buSzPts val="3000"/>
              <a:buChar char="➔"/>
            </a:pPr>
            <a:r>
              <a:rPr lang="en" sz="3000" b="1">
                <a:solidFill>
                  <a:srgbClr val="A64D79"/>
                </a:solidFill>
              </a:rPr>
              <a:t>Accountability</a:t>
            </a:r>
            <a:endParaRPr sz="3000" b="1">
              <a:solidFill>
                <a:srgbClr val="A64D79"/>
              </a:solidFill>
            </a:endParaRPr>
          </a:p>
        </p:txBody>
      </p:sp>
      <p:pic>
        <p:nvPicPr>
          <p:cNvPr id="443" name="Google Shape;443;p78"/>
          <p:cNvPicPr preferRelativeResize="0"/>
          <p:nvPr/>
        </p:nvPicPr>
        <p:blipFill>
          <a:blip r:embed="rId3">
            <a:alphaModFix/>
          </a:blip>
          <a:stretch>
            <a:fillRect/>
          </a:stretch>
        </p:blipFill>
        <p:spPr>
          <a:xfrm>
            <a:off x="4931973" y="1513016"/>
            <a:ext cx="4212026" cy="28003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 calcmode="lin" valueType="num">
                                      <p:cBhvr additive="base">
                                        <p:cTn id="7" dur="1000"/>
                                        <p:tgtEl>
                                          <p:spTgt spid="44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2">
                                            <p:txEl>
                                              <p:pRg st="1" end="1"/>
                                            </p:txEl>
                                          </p:spTgt>
                                        </p:tgtEl>
                                        <p:attrNameLst>
                                          <p:attrName>style.visibility</p:attrName>
                                        </p:attrNameLst>
                                      </p:cBhvr>
                                      <p:to>
                                        <p:strVal val="visible"/>
                                      </p:to>
                                    </p:set>
                                    <p:anim calcmode="lin" valueType="num">
                                      <p:cBhvr additive="base">
                                        <p:cTn id="12" dur="1000"/>
                                        <p:tgtEl>
                                          <p:spTgt spid="44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42">
                                            <p:txEl>
                                              <p:pRg st="2" end="2"/>
                                            </p:txEl>
                                          </p:spTgt>
                                        </p:tgtEl>
                                        <p:attrNameLst>
                                          <p:attrName>style.visibility</p:attrName>
                                        </p:attrNameLst>
                                      </p:cBhvr>
                                      <p:to>
                                        <p:strVal val="visible"/>
                                      </p:to>
                                    </p:set>
                                    <p:anim calcmode="lin" valueType="num">
                                      <p:cBhvr additive="base">
                                        <p:cTn id="17" dur="1000"/>
                                        <p:tgtEl>
                                          <p:spTgt spid="44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42">
                                            <p:txEl>
                                              <p:pRg st="3" end="3"/>
                                            </p:txEl>
                                          </p:spTgt>
                                        </p:tgtEl>
                                        <p:attrNameLst>
                                          <p:attrName>style.visibility</p:attrName>
                                        </p:attrNameLst>
                                      </p:cBhvr>
                                      <p:to>
                                        <p:strVal val="visible"/>
                                      </p:to>
                                    </p:set>
                                    <p:anim calcmode="lin" valueType="num">
                                      <p:cBhvr additive="base">
                                        <p:cTn id="22" dur="1000"/>
                                        <p:tgtEl>
                                          <p:spTgt spid="442">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9"/>
          <p:cNvSpPr txBox="1">
            <a:spLocks noGrp="1"/>
          </p:cNvSpPr>
          <p:nvPr>
            <p:ph type="title"/>
          </p:nvPr>
        </p:nvSpPr>
        <p:spPr>
          <a:xfrm>
            <a:off x="75775" y="91575"/>
            <a:ext cx="9015900" cy="60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Teams become more </a:t>
            </a:r>
            <a:r>
              <a:rPr lang="en" sz="2400" b="1" u="sng"/>
              <a:t>efficient</a:t>
            </a:r>
            <a:r>
              <a:rPr lang="en" sz="2400" b="1"/>
              <a:t> and </a:t>
            </a:r>
            <a:r>
              <a:rPr lang="en" sz="2400" b="1" u="sng"/>
              <a:t>effective</a:t>
            </a:r>
            <a:r>
              <a:rPr lang="en" sz="2400" b="1"/>
              <a:t> at solving problems with:</a:t>
            </a:r>
            <a:endParaRPr sz="2400" b="1"/>
          </a:p>
          <a:p>
            <a:pPr marL="0" lvl="0" indent="0" algn="l" rtl="0">
              <a:spcBef>
                <a:spcPts val="0"/>
              </a:spcBef>
              <a:spcAft>
                <a:spcPts val="0"/>
              </a:spcAft>
              <a:buNone/>
            </a:pPr>
            <a:endParaRPr/>
          </a:p>
        </p:txBody>
      </p:sp>
      <p:sp>
        <p:nvSpPr>
          <p:cNvPr id="449" name="Google Shape;449;p79"/>
          <p:cNvSpPr txBox="1">
            <a:spLocks noGrp="1"/>
          </p:cNvSpPr>
          <p:nvPr>
            <p:ph type="body" idx="1"/>
          </p:nvPr>
        </p:nvSpPr>
        <p:spPr>
          <a:xfrm>
            <a:off x="75775" y="1089625"/>
            <a:ext cx="8824500" cy="33006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chemeClr val="dk1"/>
              </a:buClr>
              <a:buSzPts val="2400"/>
              <a:buChar char="✓"/>
            </a:pPr>
            <a:r>
              <a:rPr lang="en" sz="2600" b="1">
                <a:solidFill>
                  <a:srgbClr val="7030A0"/>
                </a:solidFill>
              </a:rPr>
              <a:t>Meeting foundations</a:t>
            </a:r>
            <a:r>
              <a:rPr lang="en" sz="2400">
                <a:solidFill>
                  <a:schemeClr val="dk1"/>
                </a:solidFill>
              </a:rPr>
              <a:t> </a:t>
            </a:r>
            <a:r>
              <a:rPr lang="en" sz="2400">
                <a:solidFill>
                  <a:srgbClr val="000000"/>
                </a:solidFill>
              </a:rPr>
              <a:t>(e.g. team vision, purpose/norms, authority, roles, agenda)</a:t>
            </a:r>
            <a:br>
              <a:rPr lang="en" sz="2400">
                <a:solidFill>
                  <a:srgbClr val="000000"/>
                </a:solidFill>
              </a:rPr>
            </a:br>
            <a:endParaRPr sz="2400">
              <a:solidFill>
                <a:srgbClr val="000000"/>
              </a:solidFill>
            </a:endParaRPr>
          </a:p>
          <a:p>
            <a:pPr marL="457200" lvl="0" indent="-381000" algn="l" rtl="0">
              <a:lnSpc>
                <a:spcPct val="100000"/>
              </a:lnSpc>
              <a:spcBef>
                <a:spcPts val="0"/>
              </a:spcBef>
              <a:spcAft>
                <a:spcPts val="0"/>
              </a:spcAft>
              <a:buClr>
                <a:schemeClr val="dk1"/>
              </a:buClr>
              <a:buSzPts val="2400"/>
              <a:buChar char="✓"/>
            </a:pPr>
            <a:r>
              <a:rPr lang="en" sz="2600" b="1">
                <a:solidFill>
                  <a:srgbClr val="6AA84F"/>
                </a:solidFill>
              </a:rPr>
              <a:t>Data</a:t>
            </a:r>
            <a:r>
              <a:rPr lang="en" sz="2400">
                <a:solidFill>
                  <a:schemeClr val="dk1"/>
                </a:solidFill>
              </a:rPr>
              <a:t> </a:t>
            </a:r>
            <a:r>
              <a:rPr lang="en" sz="2400">
                <a:solidFill>
                  <a:srgbClr val="000000"/>
                </a:solidFill>
              </a:rPr>
              <a:t>(timely, accurate, accessible)</a:t>
            </a:r>
            <a:br>
              <a:rPr lang="en" sz="2400">
                <a:solidFill>
                  <a:srgbClr val="000000"/>
                </a:solidFill>
              </a:rPr>
            </a:br>
            <a:endParaRPr sz="2400">
              <a:solidFill>
                <a:srgbClr val="000000"/>
              </a:solidFill>
            </a:endParaRPr>
          </a:p>
          <a:p>
            <a:pPr marL="457200" lvl="0" indent="-381000" algn="l" rtl="0">
              <a:lnSpc>
                <a:spcPct val="100000"/>
              </a:lnSpc>
              <a:spcBef>
                <a:spcPts val="0"/>
              </a:spcBef>
              <a:spcAft>
                <a:spcPts val="0"/>
              </a:spcAft>
              <a:buClr>
                <a:schemeClr val="dk1"/>
              </a:buClr>
              <a:buSzPts val="2400"/>
              <a:buChar char="✓"/>
            </a:pPr>
            <a:r>
              <a:rPr lang="en" sz="2600" b="1">
                <a:solidFill>
                  <a:srgbClr val="FF0000"/>
                </a:solidFill>
              </a:rPr>
              <a:t>Data informed decision making routines</a:t>
            </a:r>
            <a:r>
              <a:rPr lang="en" sz="2400">
                <a:solidFill>
                  <a:schemeClr val="dk1"/>
                </a:solidFill>
              </a:rPr>
              <a:t> </a:t>
            </a:r>
            <a:r>
              <a:rPr lang="en" sz="2400">
                <a:solidFill>
                  <a:srgbClr val="000000"/>
                </a:solidFill>
              </a:rPr>
              <a:t>(e.g., defining problems with precision, building goals, monitoring implementation)</a:t>
            </a:r>
            <a:endParaRPr sz="2000">
              <a:solidFill>
                <a:srgbClr val="000000"/>
              </a:solidFill>
            </a:endParaRPr>
          </a:p>
        </p:txBody>
      </p:sp>
      <p:sp>
        <p:nvSpPr>
          <p:cNvPr id="450" name="Google Shape;450;p79"/>
          <p:cNvSpPr txBox="1"/>
          <p:nvPr/>
        </p:nvSpPr>
        <p:spPr>
          <a:xfrm>
            <a:off x="3504000" y="4588150"/>
            <a:ext cx="564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TIPS: Team Initiated Problem Solving by Rob Horner and partners</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0"/>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456" name="Google Shape;456;p80"/>
          <p:cNvSpPr txBox="1">
            <a:spLocks noGrp="1"/>
          </p:cNvSpPr>
          <p:nvPr>
            <p:ph type="body" idx="4294967295"/>
          </p:nvPr>
        </p:nvSpPr>
        <p:spPr>
          <a:xfrm>
            <a:off x="124550" y="116250"/>
            <a:ext cx="4447500" cy="48000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ctr" rtl="0">
              <a:lnSpc>
                <a:spcPct val="80000"/>
              </a:lnSpc>
              <a:spcBef>
                <a:spcPts val="0"/>
              </a:spcBef>
              <a:spcAft>
                <a:spcPts val="0"/>
              </a:spcAft>
              <a:buNone/>
            </a:pPr>
            <a:r>
              <a:rPr lang="en" sz="2355" b="1">
                <a:solidFill>
                  <a:schemeClr val="dk1"/>
                </a:solidFill>
              </a:rPr>
              <a:t>Habits of </a:t>
            </a:r>
            <a:r>
              <a:rPr lang="en" sz="2355" b="1" i="1" u="sng">
                <a:solidFill>
                  <a:schemeClr val="dk1"/>
                </a:solidFill>
                <a:highlight>
                  <a:srgbClr val="D9EAD3"/>
                </a:highlight>
              </a:rPr>
              <a:t>Efficient</a:t>
            </a:r>
            <a:r>
              <a:rPr lang="en" sz="2355" b="1">
                <a:solidFill>
                  <a:schemeClr val="dk1"/>
                </a:solidFill>
              </a:rPr>
              <a:t> &amp; </a:t>
            </a:r>
            <a:r>
              <a:rPr lang="en" sz="2355" b="1" i="1" u="sng">
                <a:solidFill>
                  <a:schemeClr val="dk1"/>
                </a:solidFill>
                <a:highlight>
                  <a:srgbClr val="D9EAD3"/>
                </a:highlight>
              </a:rPr>
              <a:t>Effective</a:t>
            </a:r>
            <a:r>
              <a:rPr lang="en" sz="2355" b="1" i="1">
                <a:solidFill>
                  <a:schemeClr val="dk1"/>
                </a:solidFill>
                <a:highlight>
                  <a:srgbClr val="D9EAD3"/>
                </a:highlight>
              </a:rPr>
              <a:t> </a:t>
            </a:r>
            <a:r>
              <a:rPr lang="en" sz="2355" b="1">
                <a:solidFill>
                  <a:schemeClr val="dk1"/>
                </a:solidFill>
              </a:rPr>
              <a:t>Teams…</a:t>
            </a:r>
            <a:endParaRPr sz="2355" b="1">
              <a:solidFill>
                <a:schemeClr val="dk1"/>
              </a:solidFill>
            </a:endParaRPr>
          </a:p>
          <a:p>
            <a:pPr marL="0" lvl="0" indent="0" algn="l" rtl="0">
              <a:lnSpc>
                <a:spcPct val="80000"/>
              </a:lnSpc>
              <a:spcBef>
                <a:spcPts val="0"/>
              </a:spcBef>
              <a:spcAft>
                <a:spcPts val="0"/>
              </a:spcAft>
              <a:buNone/>
            </a:pPr>
            <a:endParaRPr sz="2355" b="1">
              <a:solidFill>
                <a:schemeClr val="dk1"/>
              </a:solidFill>
            </a:endParaRPr>
          </a:p>
          <a:p>
            <a:pPr marL="0" lvl="0" indent="0" algn="l" rtl="0">
              <a:lnSpc>
                <a:spcPct val="80000"/>
              </a:lnSpc>
              <a:spcBef>
                <a:spcPts val="0"/>
              </a:spcBef>
              <a:spcAft>
                <a:spcPts val="0"/>
              </a:spcAft>
              <a:buNone/>
            </a:pPr>
            <a:endParaRPr sz="2002" b="1">
              <a:solidFill>
                <a:schemeClr val="dk1"/>
              </a:solidFill>
            </a:endParaRPr>
          </a:p>
          <a:p>
            <a:pPr marL="457200" lvl="0" indent="-360441" algn="l" rtl="0">
              <a:lnSpc>
                <a:spcPct val="95000"/>
              </a:lnSpc>
              <a:spcBef>
                <a:spcPts val="0"/>
              </a:spcBef>
              <a:spcAft>
                <a:spcPts val="0"/>
              </a:spcAft>
              <a:buClr>
                <a:schemeClr val="dk1"/>
              </a:buClr>
              <a:buSzPts val="2076"/>
              <a:buFont typeface="Calibri"/>
              <a:buChar char="✓"/>
            </a:pPr>
            <a:r>
              <a:rPr lang="en" sz="2076">
                <a:solidFill>
                  <a:schemeClr val="dk1"/>
                </a:solidFill>
              </a:rPr>
              <a:t>Have a clear purpose, authority, efficient process, and defined roles </a:t>
            </a:r>
            <a:endParaRPr sz="2076">
              <a:solidFill>
                <a:schemeClr val="dk1"/>
              </a:solidFill>
            </a:endParaRPr>
          </a:p>
          <a:p>
            <a:pPr marL="457200" lvl="0" indent="-360441" algn="l" rtl="0">
              <a:lnSpc>
                <a:spcPct val="95000"/>
              </a:lnSpc>
              <a:spcBef>
                <a:spcPts val="1000"/>
              </a:spcBef>
              <a:spcAft>
                <a:spcPts val="0"/>
              </a:spcAft>
              <a:buClr>
                <a:schemeClr val="dk1"/>
              </a:buClr>
              <a:buSzPts val="2076"/>
              <a:buFont typeface="Calibri"/>
              <a:buChar char="✓"/>
            </a:pPr>
            <a:r>
              <a:rPr lang="en" sz="2076">
                <a:solidFill>
                  <a:schemeClr val="dk1"/>
                </a:solidFill>
              </a:rPr>
              <a:t>Transform data into clearly defined problems and solutions </a:t>
            </a:r>
            <a:endParaRPr sz="2076">
              <a:solidFill>
                <a:schemeClr val="dk1"/>
              </a:solidFill>
            </a:endParaRPr>
          </a:p>
          <a:p>
            <a:pPr marL="457200" lvl="0" indent="-360441" algn="l" rtl="0">
              <a:lnSpc>
                <a:spcPct val="95000"/>
              </a:lnSpc>
              <a:spcBef>
                <a:spcPts val="1000"/>
              </a:spcBef>
              <a:spcAft>
                <a:spcPts val="0"/>
              </a:spcAft>
              <a:buClr>
                <a:schemeClr val="dk1"/>
              </a:buClr>
              <a:buSzPts val="2076"/>
              <a:buFont typeface="Calibri"/>
              <a:buChar char="✓"/>
            </a:pPr>
            <a:r>
              <a:rPr lang="en" sz="2076">
                <a:solidFill>
                  <a:schemeClr val="dk1"/>
                </a:solidFill>
              </a:rPr>
              <a:t>Improve the likelihood their solutions are implemented</a:t>
            </a:r>
            <a:endParaRPr sz="2076">
              <a:solidFill>
                <a:schemeClr val="dk1"/>
              </a:solidFill>
            </a:endParaRPr>
          </a:p>
          <a:p>
            <a:pPr marL="457200" lvl="0" indent="-360441" algn="l" rtl="0">
              <a:lnSpc>
                <a:spcPct val="95000"/>
              </a:lnSpc>
              <a:spcBef>
                <a:spcPts val="1000"/>
              </a:spcBef>
              <a:spcAft>
                <a:spcPts val="0"/>
              </a:spcAft>
              <a:buClr>
                <a:schemeClr val="dk1"/>
              </a:buClr>
              <a:buSzPts val="2076"/>
              <a:buFont typeface="Calibri"/>
              <a:buChar char="✓"/>
            </a:pPr>
            <a:r>
              <a:rPr lang="en" sz="2076">
                <a:solidFill>
                  <a:schemeClr val="dk1"/>
                </a:solidFill>
              </a:rPr>
              <a:t>Improve the likelihood of improvement in student outcomes (both academic and non-academic)</a:t>
            </a:r>
            <a:endParaRPr sz="2076">
              <a:solidFill>
                <a:schemeClr val="dk1"/>
              </a:solidFill>
            </a:endParaRPr>
          </a:p>
          <a:p>
            <a:pPr marL="457200" lvl="0" indent="-360441" algn="l" rtl="0">
              <a:lnSpc>
                <a:spcPct val="95000"/>
              </a:lnSpc>
              <a:spcBef>
                <a:spcPts val="1000"/>
              </a:spcBef>
              <a:spcAft>
                <a:spcPts val="1000"/>
              </a:spcAft>
              <a:buClr>
                <a:schemeClr val="dk1"/>
              </a:buClr>
              <a:buSzPts val="2076"/>
              <a:buFont typeface="Calibri"/>
              <a:buChar char="✓"/>
            </a:pPr>
            <a:r>
              <a:rPr lang="en" sz="2076">
                <a:solidFill>
                  <a:schemeClr val="dk1"/>
                </a:solidFill>
              </a:rPr>
              <a:t>Proactive </a:t>
            </a:r>
            <a:endParaRPr/>
          </a:p>
        </p:txBody>
      </p:sp>
      <p:sp>
        <p:nvSpPr>
          <p:cNvPr id="457" name="Google Shape;457;p80"/>
          <p:cNvSpPr txBox="1">
            <a:spLocks noGrp="1"/>
          </p:cNvSpPr>
          <p:nvPr>
            <p:ph type="body" idx="4294967295"/>
          </p:nvPr>
        </p:nvSpPr>
        <p:spPr>
          <a:xfrm>
            <a:off x="4689225" y="116350"/>
            <a:ext cx="4337400" cy="48000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ctr" rtl="0">
              <a:lnSpc>
                <a:spcPct val="95000"/>
              </a:lnSpc>
              <a:spcBef>
                <a:spcPts val="0"/>
              </a:spcBef>
              <a:spcAft>
                <a:spcPts val="0"/>
              </a:spcAft>
              <a:buNone/>
            </a:pPr>
            <a:r>
              <a:rPr lang="en" sz="2355" b="1">
                <a:solidFill>
                  <a:schemeClr val="dk1"/>
                </a:solidFill>
              </a:rPr>
              <a:t>Habits of </a:t>
            </a:r>
            <a:r>
              <a:rPr lang="en" sz="2355" b="1" i="1" u="sng">
                <a:solidFill>
                  <a:schemeClr val="dk1"/>
                </a:solidFill>
                <a:highlight>
                  <a:srgbClr val="F4CCCC"/>
                </a:highlight>
              </a:rPr>
              <a:t>Inefficient</a:t>
            </a:r>
            <a:r>
              <a:rPr lang="en" sz="2355" b="1">
                <a:solidFill>
                  <a:schemeClr val="dk1"/>
                </a:solidFill>
              </a:rPr>
              <a:t> &amp; </a:t>
            </a:r>
            <a:r>
              <a:rPr lang="en" sz="2355" b="1" i="1" u="sng">
                <a:solidFill>
                  <a:schemeClr val="dk1"/>
                </a:solidFill>
                <a:highlight>
                  <a:srgbClr val="F4CCCC"/>
                </a:highlight>
              </a:rPr>
              <a:t>Ineffective</a:t>
            </a:r>
            <a:r>
              <a:rPr lang="en" sz="2355" b="1">
                <a:solidFill>
                  <a:schemeClr val="dk1"/>
                </a:solidFill>
              </a:rPr>
              <a:t> Teams....</a:t>
            </a:r>
            <a:endParaRPr sz="2355" b="1">
              <a:solidFill>
                <a:schemeClr val="dk1"/>
              </a:solidFill>
            </a:endParaRPr>
          </a:p>
          <a:p>
            <a:pPr marL="457200" lvl="0" indent="-360441" algn="l" rtl="0">
              <a:lnSpc>
                <a:spcPct val="95000"/>
              </a:lnSpc>
              <a:spcBef>
                <a:spcPts val="1200"/>
              </a:spcBef>
              <a:spcAft>
                <a:spcPts val="0"/>
              </a:spcAft>
              <a:buClr>
                <a:schemeClr val="dk1"/>
              </a:buClr>
              <a:buSzPts val="2076"/>
              <a:buFont typeface="Calibri"/>
              <a:buChar char="X"/>
            </a:pPr>
            <a:r>
              <a:rPr lang="en" sz="2076">
                <a:solidFill>
                  <a:schemeClr val="dk1"/>
                </a:solidFill>
              </a:rPr>
              <a:t>Meet without establishing their purpose, process and roles</a:t>
            </a:r>
            <a:endParaRPr sz="2076">
              <a:solidFill>
                <a:schemeClr val="dk1"/>
              </a:solidFill>
            </a:endParaRPr>
          </a:p>
          <a:p>
            <a:pPr marL="457200" lvl="0" indent="-360441" algn="l" rtl="0">
              <a:lnSpc>
                <a:spcPct val="95000"/>
              </a:lnSpc>
              <a:spcBef>
                <a:spcPts val="1000"/>
              </a:spcBef>
              <a:spcAft>
                <a:spcPts val="0"/>
              </a:spcAft>
              <a:buClr>
                <a:schemeClr val="dk1"/>
              </a:buClr>
              <a:buSzPts val="2076"/>
              <a:buFont typeface="Calibri"/>
              <a:buChar char="X"/>
            </a:pPr>
            <a:r>
              <a:rPr lang="en" sz="2076">
                <a:solidFill>
                  <a:schemeClr val="dk1"/>
                </a:solidFill>
              </a:rPr>
              <a:t>Meet without data or use data to describe rather than solve a problem</a:t>
            </a:r>
            <a:endParaRPr sz="2076">
              <a:solidFill>
                <a:schemeClr val="dk1"/>
              </a:solidFill>
            </a:endParaRPr>
          </a:p>
          <a:p>
            <a:pPr marL="457200" lvl="0" indent="-360441" algn="l" rtl="0">
              <a:lnSpc>
                <a:spcPct val="95000"/>
              </a:lnSpc>
              <a:spcBef>
                <a:spcPts val="1000"/>
              </a:spcBef>
              <a:spcAft>
                <a:spcPts val="0"/>
              </a:spcAft>
              <a:buClr>
                <a:schemeClr val="dk1"/>
              </a:buClr>
              <a:buSzPts val="2076"/>
              <a:buFont typeface="Calibri"/>
              <a:buChar char="X"/>
            </a:pPr>
            <a:r>
              <a:rPr lang="en" sz="2076">
                <a:solidFill>
                  <a:schemeClr val="dk1"/>
                </a:solidFill>
              </a:rPr>
              <a:t>Define problems with limited precision (e.g., the kids are rude in the cafeteria) and adopt solutions that are a poor match with the problem (e.g., a packaged social skills program)</a:t>
            </a:r>
            <a:endParaRPr sz="2076">
              <a:solidFill>
                <a:schemeClr val="dk1"/>
              </a:solidFill>
            </a:endParaRPr>
          </a:p>
          <a:p>
            <a:pPr marL="457200" lvl="0" indent="-360441" algn="l" rtl="0">
              <a:lnSpc>
                <a:spcPct val="95000"/>
              </a:lnSpc>
              <a:spcBef>
                <a:spcPts val="1000"/>
              </a:spcBef>
              <a:spcAft>
                <a:spcPts val="1000"/>
              </a:spcAft>
              <a:buClr>
                <a:schemeClr val="dk1"/>
              </a:buClr>
              <a:buSzPts val="2076"/>
              <a:buFont typeface="Calibri"/>
              <a:buChar char="X"/>
            </a:pPr>
            <a:r>
              <a:rPr lang="en" sz="2076">
                <a:solidFill>
                  <a:schemeClr val="dk1"/>
                </a:solidFill>
              </a:rPr>
              <a:t>Reactive </a:t>
            </a:r>
            <a:endParaRPr sz="2002" b="1">
              <a:solidFill>
                <a:schemeClr val="dk1"/>
              </a:solidFill>
            </a:endParaRPr>
          </a:p>
        </p:txBody>
      </p:sp>
      <p:sp>
        <p:nvSpPr>
          <p:cNvPr id="458" name="Google Shape;458;p80"/>
          <p:cNvSpPr txBox="1"/>
          <p:nvPr/>
        </p:nvSpPr>
        <p:spPr>
          <a:xfrm>
            <a:off x="6682150" y="4574650"/>
            <a:ext cx="2520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Adapted from Todd et al. (2019)</a:t>
            </a:r>
            <a:endParaRPr sz="1200"/>
          </a:p>
        </p:txBody>
      </p:sp>
      <p:pic>
        <p:nvPicPr>
          <p:cNvPr id="459" name="Google Shape;459;p80"/>
          <p:cNvPicPr preferRelativeResize="0"/>
          <p:nvPr/>
        </p:nvPicPr>
        <p:blipFill>
          <a:blip r:embed="rId3">
            <a:alphaModFix/>
          </a:blip>
          <a:stretch>
            <a:fillRect/>
          </a:stretch>
        </p:blipFill>
        <p:spPr>
          <a:xfrm>
            <a:off x="0" y="5016125"/>
            <a:ext cx="9202626" cy="127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81"/>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Reflect</a:t>
            </a:r>
            <a:endParaRPr sz="3000" b="1"/>
          </a:p>
        </p:txBody>
      </p:sp>
      <p:sp>
        <p:nvSpPr>
          <p:cNvPr id="465" name="Google Shape;465;p81"/>
          <p:cNvSpPr txBox="1">
            <a:spLocks noGrp="1"/>
          </p:cNvSpPr>
          <p:nvPr>
            <p:ph type="body" idx="1"/>
          </p:nvPr>
        </p:nvSpPr>
        <p:spPr>
          <a:xfrm>
            <a:off x="311700" y="9372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a:solidFill>
                  <a:schemeClr val="dk1"/>
                </a:solidFill>
              </a:rPr>
              <a:t>What effective vs ineffective teaming habits are </a:t>
            </a:r>
            <a:endParaRPr sz="2600">
              <a:solidFill>
                <a:schemeClr val="dk1"/>
              </a:solidFill>
            </a:endParaRPr>
          </a:p>
          <a:p>
            <a:pPr marL="0" lvl="0" indent="0" algn="ctr" rtl="0">
              <a:spcBef>
                <a:spcPts val="1200"/>
              </a:spcBef>
              <a:spcAft>
                <a:spcPts val="0"/>
              </a:spcAft>
              <a:buNone/>
            </a:pPr>
            <a:r>
              <a:rPr lang="en" sz="2600">
                <a:solidFill>
                  <a:schemeClr val="dk1"/>
                </a:solidFill>
              </a:rPr>
              <a:t>you seeing at your school? </a:t>
            </a:r>
            <a:endParaRPr sz="2600">
              <a:solidFill>
                <a:schemeClr val="dk1"/>
              </a:solidFill>
            </a:endParaRPr>
          </a:p>
          <a:p>
            <a:pPr marL="0" lvl="0" indent="0" algn="ctr" rtl="0">
              <a:spcBef>
                <a:spcPts val="1200"/>
              </a:spcBef>
              <a:spcAft>
                <a:spcPts val="0"/>
              </a:spcAft>
              <a:buNone/>
            </a:pPr>
            <a:endParaRPr sz="2600">
              <a:solidFill>
                <a:schemeClr val="dk1"/>
              </a:solidFill>
            </a:endParaRPr>
          </a:p>
          <a:p>
            <a:pPr marL="0" lvl="0" indent="0" algn="ctr" rtl="0">
              <a:spcBef>
                <a:spcPts val="1200"/>
              </a:spcBef>
              <a:spcAft>
                <a:spcPts val="0"/>
              </a:spcAft>
              <a:buNone/>
            </a:pPr>
            <a:endParaRPr sz="2600">
              <a:solidFill>
                <a:schemeClr val="dk1"/>
              </a:solidFill>
            </a:endParaRPr>
          </a:p>
          <a:p>
            <a:pPr marL="0" lvl="0" indent="0" algn="l" rtl="0">
              <a:spcBef>
                <a:spcPts val="1200"/>
              </a:spcBef>
              <a:spcAft>
                <a:spcPts val="0"/>
              </a:spcAft>
              <a:buNone/>
            </a:pPr>
            <a:endParaRPr sz="2600">
              <a:solidFill>
                <a:schemeClr val="dk1"/>
              </a:solidFill>
            </a:endParaRPr>
          </a:p>
          <a:p>
            <a:pPr marL="0" lvl="0" indent="0" algn="ctr" rtl="0">
              <a:spcBef>
                <a:spcPts val="1200"/>
              </a:spcBef>
              <a:spcAft>
                <a:spcPts val="1200"/>
              </a:spcAft>
              <a:buNone/>
            </a:pPr>
            <a:r>
              <a:rPr lang="en" sz="2600" i="1" u="sng">
                <a:solidFill>
                  <a:schemeClr val="dk1"/>
                </a:solidFill>
              </a:rPr>
              <a:t>Select one habit of </a:t>
            </a:r>
            <a:r>
              <a:rPr lang="en" sz="2600" b="1" i="1" u="sng">
                <a:solidFill>
                  <a:schemeClr val="dk1"/>
                </a:solidFill>
              </a:rPr>
              <a:t>effective</a:t>
            </a:r>
            <a:r>
              <a:rPr lang="en" sz="2600" i="1" u="sng">
                <a:solidFill>
                  <a:schemeClr val="dk1"/>
                </a:solidFill>
              </a:rPr>
              <a:t> teams to prioritize today</a:t>
            </a:r>
            <a:r>
              <a:rPr lang="en" sz="2600">
                <a:solidFill>
                  <a:schemeClr val="dk1"/>
                </a:solidFill>
              </a:rPr>
              <a:t> </a:t>
            </a:r>
            <a:endParaRPr sz="2600">
              <a:solidFill>
                <a:schemeClr val="dk1"/>
              </a:solidFill>
            </a:endParaRPr>
          </a:p>
        </p:txBody>
      </p:sp>
      <p:sp>
        <p:nvSpPr>
          <p:cNvPr id="466" name="Google Shape;466;p81"/>
          <p:cNvSpPr/>
          <p:nvPr/>
        </p:nvSpPr>
        <p:spPr>
          <a:xfrm>
            <a:off x="179375" y="3787700"/>
            <a:ext cx="724500" cy="688800"/>
          </a:xfrm>
          <a:prstGeom prst="star5">
            <a:avLst>
              <a:gd name="adj" fmla="val 19098"/>
              <a:gd name="hf" fmla="val 105146"/>
              <a:gd name="vf" fmla="val 11055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7" name="Google Shape;467;p81"/>
          <p:cNvSpPr/>
          <p:nvPr/>
        </p:nvSpPr>
        <p:spPr>
          <a:xfrm>
            <a:off x="8272975" y="3787700"/>
            <a:ext cx="724500" cy="688800"/>
          </a:xfrm>
          <a:prstGeom prst="star5">
            <a:avLst>
              <a:gd name="adj" fmla="val 19098"/>
              <a:gd name="hf" fmla="val 105146"/>
              <a:gd name="vf" fmla="val 11055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68" name="Google Shape;468;p81" title="Royalty-Free photo: Clear light bulb on black chalkboard | PickPik"/>
          <p:cNvPicPr preferRelativeResize="0"/>
          <p:nvPr/>
        </p:nvPicPr>
        <p:blipFill>
          <a:blip r:embed="rId3">
            <a:alphaModFix/>
          </a:blip>
          <a:stretch>
            <a:fillRect/>
          </a:stretch>
        </p:blipFill>
        <p:spPr>
          <a:xfrm>
            <a:off x="3034625" y="2138050"/>
            <a:ext cx="3107601" cy="189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82"/>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accent1"/>
              </a:buClr>
              <a:buSzPts val="3300"/>
              <a:buFont typeface="Belleza"/>
              <a:buNone/>
            </a:pPr>
            <a:r>
              <a:rPr lang="en" sz="3000" b="1"/>
              <a:t>Why is teaming so important?</a:t>
            </a:r>
            <a:endParaRPr sz="3000" b="1"/>
          </a:p>
        </p:txBody>
      </p:sp>
      <p:sp>
        <p:nvSpPr>
          <p:cNvPr id="474" name="Google Shape;474;p82"/>
          <p:cNvSpPr txBox="1">
            <a:spLocks noGrp="1"/>
          </p:cNvSpPr>
          <p:nvPr>
            <p:ph type="body" idx="1"/>
          </p:nvPr>
        </p:nvSpPr>
        <p:spPr>
          <a:xfrm>
            <a:off x="311700" y="1273050"/>
            <a:ext cx="8520600" cy="3295800"/>
          </a:xfrm>
          <a:prstGeom prst="rect">
            <a:avLst/>
          </a:prstGeom>
        </p:spPr>
        <p:txBody>
          <a:bodyPr spcFirstLastPara="1" wrap="square" lIns="91425" tIns="91425" rIns="91425" bIns="91425" anchor="t" anchorCtr="0">
            <a:normAutofit/>
          </a:bodyPr>
          <a:lstStyle/>
          <a:p>
            <a:pPr marL="457200" lvl="0" indent="-368300" algn="l" rtl="0">
              <a:lnSpc>
                <a:spcPct val="70000"/>
              </a:lnSpc>
              <a:spcBef>
                <a:spcPts val="0"/>
              </a:spcBef>
              <a:spcAft>
                <a:spcPts val="0"/>
              </a:spcAft>
              <a:buClr>
                <a:schemeClr val="dk1"/>
              </a:buClr>
              <a:buSzPts val="2200"/>
              <a:buFont typeface="Calibri"/>
              <a:buChar char="●"/>
            </a:pPr>
            <a:r>
              <a:rPr lang="en" sz="2600">
                <a:solidFill>
                  <a:schemeClr val="dk1"/>
                </a:solidFill>
              </a:rPr>
              <a:t>Helps distribute the workload among members so that leadership is shared and stress is reduced </a:t>
            </a:r>
            <a:endParaRPr sz="2600">
              <a:solidFill>
                <a:schemeClr val="dk1"/>
              </a:solidFill>
            </a:endParaRPr>
          </a:p>
          <a:p>
            <a:pPr marL="457200" lvl="0" indent="0" algn="l" rtl="0">
              <a:lnSpc>
                <a:spcPct val="70000"/>
              </a:lnSpc>
              <a:spcBef>
                <a:spcPts val="0"/>
              </a:spcBef>
              <a:spcAft>
                <a:spcPts val="0"/>
              </a:spcAft>
              <a:buClr>
                <a:schemeClr val="dk1"/>
              </a:buClr>
              <a:buSzPts val="1100"/>
              <a:buFont typeface="Arial"/>
              <a:buNone/>
            </a:pPr>
            <a:endParaRPr sz="2600">
              <a:solidFill>
                <a:schemeClr val="dk1"/>
              </a:solidFill>
            </a:endParaRPr>
          </a:p>
          <a:p>
            <a:pPr marL="457200" lvl="0" indent="-368300" algn="l" rtl="0">
              <a:lnSpc>
                <a:spcPct val="70000"/>
              </a:lnSpc>
              <a:spcBef>
                <a:spcPts val="0"/>
              </a:spcBef>
              <a:spcAft>
                <a:spcPts val="0"/>
              </a:spcAft>
              <a:buClr>
                <a:schemeClr val="dk1"/>
              </a:buClr>
              <a:buSzPts val="2200"/>
              <a:buFont typeface="Calibri"/>
              <a:buChar char="●"/>
            </a:pPr>
            <a:r>
              <a:rPr lang="en" sz="2600">
                <a:solidFill>
                  <a:schemeClr val="dk1"/>
                </a:solidFill>
              </a:rPr>
              <a:t>Ensures that the work can be sustainable, wherein if a member of the team leaves, the processes and structures in place can continue and do not leave with that person</a:t>
            </a:r>
            <a:endParaRPr sz="2600">
              <a:solidFill>
                <a:schemeClr val="dk1"/>
              </a:solidFill>
            </a:endParaRPr>
          </a:p>
          <a:p>
            <a:pPr marL="457200" lvl="0" indent="0" algn="l" rtl="0">
              <a:lnSpc>
                <a:spcPct val="70000"/>
              </a:lnSpc>
              <a:spcBef>
                <a:spcPts val="0"/>
              </a:spcBef>
              <a:spcAft>
                <a:spcPts val="0"/>
              </a:spcAft>
              <a:buClr>
                <a:schemeClr val="dk1"/>
              </a:buClr>
              <a:buSzPts val="1100"/>
              <a:buFont typeface="Arial"/>
              <a:buNone/>
            </a:pPr>
            <a:endParaRPr sz="2600">
              <a:solidFill>
                <a:schemeClr val="dk1"/>
              </a:solidFill>
            </a:endParaRPr>
          </a:p>
          <a:p>
            <a:pPr marL="457200" lvl="0" indent="-368300" algn="l" rtl="0">
              <a:lnSpc>
                <a:spcPct val="70000"/>
              </a:lnSpc>
              <a:spcBef>
                <a:spcPts val="0"/>
              </a:spcBef>
              <a:spcAft>
                <a:spcPts val="0"/>
              </a:spcAft>
              <a:buClr>
                <a:schemeClr val="dk1"/>
              </a:buClr>
              <a:buSzPts val="2200"/>
              <a:buFont typeface="Calibri"/>
              <a:buChar char="●"/>
            </a:pPr>
            <a:r>
              <a:rPr lang="en" sz="2600">
                <a:solidFill>
                  <a:schemeClr val="dk1"/>
                </a:solidFill>
              </a:rPr>
              <a:t>Provides the infrastructure for systemwide evaluation and continuous improvement</a:t>
            </a:r>
            <a:endParaRPr sz="1900">
              <a:solidFill>
                <a:schemeClr val="dk1"/>
              </a:solidFill>
            </a:endParaRPr>
          </a:p>
        </p:txBody>
      </p:sp>
      <p:sp>
        <p:nvSpPr>
          <p:cNvPr id="475" name="Google Shape;475;p82"/>
          <p:cNvSpPr txBox="1"/>
          <p:nvPr/>
        </p:nvSpPr>
        <p:spPr>
          <a:xfrm>
            <a:off x="7381075" y="4733925"/>
            <a:ext cx="16587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200">
                <a:latin typeface="Proxima Nova"/>
                <a:ea typeface="Proxima Nova"/>
                <a:cs typeface="Proxima Nova"/>
                <a:sym typeface="Proxima Nova"/>
              </a:rPr>
              <a:t>AIR. </a:t>
            </a:r>
            <a:r>
              <a:rPr lang="en" sz="1200" u="sng">
                <a:solidFill>
                  <a:schemeClr val="hlink"/>
                </a:solidFill>
                <a:latin typeface="Proxima Nova"/>
                <a:ea typeface="Proxima Nova"/>
                <a:cs typeface="Proxima Nova"/>
                <a:sym typeface="Proxima Nova"/>
                <a:hlinkClick r:id="rId3"/>
              </a:rPr>
              <a:t>Center on MTSS</a:t>
            </a:r>
            <a:endParaRPr sz="900" i="0" u="none" strike="noStrike" cap="none">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3"/>
          <p:cNvSpPr txBox="1">
            <a:spLocks noGrp="1"/>
          </p:cNvSpPr>
          <p:nvPr>
            <p:ph type="title"/>
          </p:nvPr>
        </p:nvSpPr>
        <p:spPr>
          <a:xfrm>
            <a:off x="256675" y="133300"/>
            <a:ext cx="6448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00" b="1"/>
              <a:t>Team Representation </a:t>
            </a:r>
            <a:endParaRPr sz="3000" b="1"/>
          </a:p>
        </p:txBody>
      </p:sp>
      <p:sp>
        <p:nvSpPr>
          <p:cNvPr id="481" name="Google Shape;481;p83"/>
          <p:cNvSpPr txBox="1">
            <a:spLocks noGrp="1"/>
          </p:cNvSpPr>
          <p:nvPr>
            <p:ph type="body" idx="1"/>
          </p:nvPr>
        </p:nvSpPr>
        <p:spPr>
          <a:xfrm>
            <a:off x="311700" y="981625"/>
            <a:ext cx="4969500" cy="41220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Char char="●"/>
            </a:pPr>
            <a:r>
              <a:rPr lang="en" sz="2000">
                <a:solidFill>
                  <a:srgbClr val="000000"/>
                </a:solidFill>
              </a:rPr>
              <a:t>Reflective of the population the team represents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Representative of key stakeholders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Can speak to desired team outcomes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Ability to make important decisions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Gives voice to students, families, community, BIPOC, LGBTQ+, disability community, behavioral and mental health needs, and other typically underrepresented groups </a:t>
            </a:r>
            <a:endParaRPr sz="2000">
              <a:solidFill>
                <a:srgbClr val="000000"/>
              </a:solidFill>
            </a:endParaRPr>
          </a:p>
        </p:txBody>
      </p:sp>
      <p:sp>
        <p:nvSpPr>
          <p:cNvPr id="482" name="Google Shape;482;p83"/>
          <p:cNvSpPr/>
          <p:nvPr/>
        </p:nvSpPr>
        <p:spPr>
          <a:xfrm>
            <a:off x="5589100" y="2495325"/>
            <a:ext cx="3337200" cy="2446200"/>
          </a:xfrm>
          <a:prstGeom prst="bevel">
            <a:avLst>
              <a:gd name="adj" fmla="val 12500"/>
            </a:avLst>
          </a:prstGeom>
          <a:noFill/>
          <a:ln w="38100"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3"/>
          <p:cNvSpPr txBox="1"/>
          <p:nvPr/>
        </p:nvSpPr>
        <p:spPr>
          <a:xfrm>
            <a:off x="6038350" y="2935575"/>
            <a:ext cx="2438700" cy="1403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2100"/>
              <a:buFont typeface="Arial"/>
              <a:buNone/>
            </a:pPr>
            <a:r>
              <a:rPr lang="en" sz="2200" b="1">
                <a:latin typeface="Verdana"/>
                <a:ea typeface="Verdana"/>
                <a:cs typeface="Verdana"/>
                <a:sym typeface="Verdana"/>
              </a:rPr>
              <a:t>How are we organized to do WITH and not do TO?</a:t>
            </a:r>
            <a:endParaRPr sz="2200" b="1">
              <a:latin typeface="Verdana"/>
              <a:ea typeface="Verdana"/>
              <a:cs typeface="Verdana"/>
              <a:sym typeface="Verdana"/>
            </a:endParaRPr>
          </a:p>
        </p:txBody>
      </p:sp>
      <p:sp>
        <p:nvSpPr>
          <p:cNvPr id="484" name="Google Shape;484;p83"/>
          <p:cNvSpPr txBox="1"/>
          <p:nvPr/>
        </p:nvSpPr>
        <p:spPr>
          <a:xfrm>
            <a:off x="5994550" y="4250175"/>
            <a:ext cx="25263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a:latin typeface="Proxima Nova"/>
                <a:ea typeface="Proxima Nova"/>
                <a:cs typeface="Proxima Nova"/>
                <a:sym typeface="Proxima Nova"/>
              </a:rPr>
              <a:t>- Kim Yanek</a:t>
            </a:r>
            <a:endParaRPr sz="1200">
              <a:latin typeface="Proxima Nova"/>
              <a:ea typeface="Proxima Nova"/>
              <a:cs typeface="Proxima Nova"/>
              <a:sym typeface="Proxima Nova"/>
            </a:endParaRPr>
          </a:p>
        </p:txBody>
      </p:sp>
      <p:pic>
        <p:nvPicPr>
          <p:cNvPr id="485" name="Google Shape;485;p83"/>
          <p:cNvPicPr preferRelativeResize="0"/>
          <p:nvPr/>
        </p:nvPicPr>
        <p:blipFill>
          <a:blip r:embed="rId3">
            <a:alphaModFix/>
          </a:blip>
          <a:stretch>
            <a:fillRect/>
          </a:stretch>
        </p:blipFill>
        <p:spPr>
          <a:xfrm>
            <a:off x="6038825" y="348100"/>
            <a:ext cx="2437758" cy="1273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84"/>
          <p:cNvSpPr txBox="1">
            <a:spLocks noGrp="1"/>
          </p:cNvSpPr>
          <p:nvPr>
            <p:ph type="title"/>
          </p:nvPr>
        </p:nvSpPr>
        <p:spPr>
          <a:xfrm>
            <a:off x="256675" y="133300"/>
            <a:ext cx="6448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t>Tier 1 Team Composition</a:t>
            </a:r>
            <a:endParaRPr b="1"/>
          </a:p>
        </p:txBody>
      </p:sp>
      <p:sp>
        <p:nvSpPr>
          <p:cNvPr id="491" name="Google Shape;491;p84"/>
          <p:cNvSpPr txBox="1">
            <a:spLocks noGrp="1"/>
          </p:cNvSpPr>
          <p:nvPr>
            <p:ph type="body" idx="1"/>
          </p:nvPr>
        </p:nvSpPr>
        <p:spPr>
          <a:xfrm>
            <a:off x="168525" y="981625"/>
            <a:ext cx="8878500" cy="4282200"/>
          </a:xfrm>
          <a:prstGeom prst="rect">
            <a:avLst/>
          </a:prstGeom>
        </p:spPr>
        <p:txBody>
          <a:bodyPr spcFirstLastPara="1" wrap="square" lIns="91425" tIns="91425" rIns="91425" bIns="91425" anchor="t" anchorCtr="0">
            <a:normAutofit fontScale="85000" lnSpcReduction="20000"/>
          </a:bodyPr>
          <a:lstStyle/>
          <a:p>
            <a:pPr marL="457200" lvl="0" indent="-380324" algn="l" rtl="0">
              <a:lnSpc>
                <a:spcPct val="100000"/>
              </a:lnSpc>
              <a:spcBef>
                <a:spcPts val="0"/>
              </a:spcBef>
              <a:spcAft>
                <a:spcPts val="0"/>
              </a:spcAft>
              <a:buClr>
                <a:schemeClr val="dk1"/>
              </a:buClr>
              <a:buSzPct val="100000"/>
              <a:buChar char="●"/>
            </a:pPr>
            <a:r>
              <a:rPr lang="en" sz="2811">
                <a:solidFill>
                  <a:schemeClr val="dk1"/>
                </a:solidFill>
              </a:rPr>
              <a:t>Tier 1 Systems Coordinator(s)/ Team Leader(s)</a:t>
            </a:r>
            <a:endParaRPr sz="2811">
              <a:solidFill>
                <a:schemeClr val="dk1"/>
              </a:solidFill>
            </a:endParaRPr>
          </a:p>
          <a:p>
            <a:pPr marL="457200" lvl="0" indent="-380324" algn="l" rtl="0">
              <a:lnSpc>
                <a:spcPct val="100000"/>
              </a:lnSpc>
              <a:spcBef>
                <a:spcPts val="0"/>
              </a:spcBef>
              <a:spcAft>
                <a:spcPts val="0"/>
              </a:spcAft>
              <a:buClr>
                <a:schemeClr val="dk1"/>
              </a:buClr>
              <a:buSzPct val="100000"/>
              <a:buChar char="●"/>
            </a:pPr>
            <a:r>
              <a:rPr lang="en" sz="2811">
                <a:solidFill>
                  <a:schemeClr val="dk1"/>
                </a:solidFill>
              </a:rPr>
              <a:t>School Administrator</a:t>
            </a:r>
            <a:endParaRPr sz="2811">
              <a:solidFill>
                <a:schemeClr val="dk1"/>
              </a:solidFill>
            </a:endParaRPr>
          </a:p>
          <a:p>
            <a:pPr marL="457200" lvl="0" indent="-380324" algn="l" rtl="0">
              <a:lnSpc>
                <a:spcPct val="100000"/>
              </a:lnSpc>
              <a:spcBef>
                <a:spcPts val="0"/>
              </a:spcBef>
              <a:spcAft>
                <a:spcPts val="0"/>
              </a:spcAft>
              <a:buClr>
                <a:schemeClr val="dk1"/>
              </a:buClr>
              <a:buSzPct val="100000"/>
              <a:buChar char="●"/>
            </a:pPr>
            <a:r>
              <a:rPr lang="en" sz="2811">
                <a:solidFill>
                  <a:schemeClr val="dk1"/>
                </a:solidFill>
              </a:rPr>
              <a:t>Academic, Social-Emotional-Behavioral, and Physical &amp; Mental Health Expertise</a:t>
            </a:r>
            <a:endParaRPr sz="2811">
              <a:solidFill>
                <a:schemeClr val="dk1"/>
              </a:solidFill>
            </a:endParaRPr>
          </a:p>
          <a:p>
            <a:pPr marL="457200" lvl="0" indent="-380324" algn="l" rtl="0">
              <a:lnSpc>
                <a:spcPct val="100000"/>
              </a:lnSpc>
              <a:spcBef>
                <a:spcPts val="0"/>
              </a:spcBef>
              <a:spcAft>
                <a:spcPts val="0"/>
              </a:spcAft>
              <a:buClr>
                <a:schemeClr val="dk1"/>
              </a:buClr>
              <a:buSzPct val="100000"/>
              <a:buChar char="●"/>
            </a:pPr>
            <a:r>
              <a:rPr lang="en" sz="2811">
                <a:solidFill>
                  <a:schemeClr val="dk1"/>
                </a:solidFill>
              </a:rPr>
              <a:t>Coaching Experience</a:t>
            </a:r>
            <a:endParaRPr sz="2811">
              <a:solidFill>
                <a:schemeClr val="dk1"/>
              </a:solidFill>
            </a:endParaRPr>
          </a:p>
          <a:p>
            <a:pPr marL="457200" lvl="0" indent="-380324" algn="l" rtl="0">
              <a:lnSpc>
                <a:spcPct val="100000"/>
              </a:lnSpc>
              <a:spcBef>
                <a:spcPts val="0"/>
              </a:spcBef>
              <a:spcAft>
                <a:spcPts val="0"/>
              </a:spcAft>
              <a:buClr>
                <a:schemeClr val="dk1"/>
              </a:buClr>
              <a:buSzPct val="100000"/>
              <a:buChar char="●"/>
            </a:pPr>
            <a:r>
              <a:rPr lang="en" sz="2811">
                <a:solidFill>
                  <a:schemeClr val="dk1"/>
                </a:solidFill>
              </a:rPr>
              <a:t>Individuals with knowledge of: </a:t>
            </a:r>
            <a:endParaRPr sz="2811">
              <a:solidFill>
                <a:schemeClr val="dk1"/>
              </a:solidFill>
            </a:endParaRPr>
          </a:p>
          <a:p>
            <a:pPr marL="914400" lvl="1" indent="-380324" algn="l" rtl="0">
              <a:lnSpc>
                <a:spcPct val="100000"/>
              </a:lnSpc>
              <a:spcBef>
                <a:spcPts val="0"/>
              </a:spcBef>
              <a:spcAft>
                <a:spcPts val="0"/>
              </a:spcAft>
              <a:buClr>
                <a:schemeClr val="dk1"/>
              </a:buClr>
              <a:buSzPct val="100000"/>
              <a:buChar char="○"/>
            </a:pPr>
            <a:r>
              <a:rPr lang="en" sz="2811">
                <a:solidFill>
                  <a:schemeClr val="dk1"/>
                </a:solidFill>
              </a:rPr>
              <a:t>Student academic and behavior patterns</a:t>
            </a:r>
            <a:endParaRPr sz="2811">
              <a:solidFill>
                <a:schemeClr val="dk1"/>
              </a:solidFill>
            </a:endParaRPr>
          </a:p>
          <a:p>
            <a:pPr marL="914400" lvl="1" indent="-380324" algn="l" rtl="0">
              <a:lnSpc>
                <a:spcPct val="100000"/>
              </a:lnSpc>
              <a:spcBef>
                <a:spcPts val="0"/>
              </a:spcBef>
              <a:spcAft>
                <a:spcPts val="0"/>
              </a:spcAft>
              <a:buClr>
                <a:schemeClr val="dk1"/>
              </a:buClr>
              <a:buSzPct val="100000"/>
              <a:buChar char="○"/>
            </a:pPr>
            <a:r>
              <a:rPr lang="en" sz="2811">
                <a:solidFill>
                  <a:schemeClr val="dk1"/>
                </a:solidFill>
              </a:rPr>
              <a:t>Operations of the school across grade levels and programs</a:t>
            </a:r>
            <a:endParaRPr sz="2811">
              <a:solidFill>
                <a:schemeClr val="dk1"/>
              </a:solidFill>
            </a:endParaRPr>
          </a:p>
          <a:p>
            <a:pPr marL="457200" lvl="0" indent="-380324" algn="l" rtl="0">
              <a:lnSpc>
                <a:spcPct val="100000"/>
              </a:lnSpc>
              <a:spcBef>
                <a:spcPts val="0"/>
              </a:spcBef>
              <a:spcAft>
                <a:spcPts val="0"/>
              </a:spcAft>
              <a:buClr>
                <a:schemeClr val="dk1"/>
              </a:buClr>
              <a:buSzPct val="100000"/>
              <a:buChar char="●"/>
            </a:pPr>
            <a:r>
              <a:rPr lang="en" sz="2811">
                <a:solidFill>
                  <a:schemeClr val="dk1"/>
                </a:solidFill>
              </a:rPr>
              <a:t>Representative/voice of:</a:t>
            </a:r>
            <a:endParaRPr sz="2811">
              <a:solidFill>
                <a:schemeClr val="dk1"/>
              </a:solidFill>
            </a:endParaRPr>
          </a:p>
          <a:p>
            <a:pPr marL="914400" lvl="1" indent="-380324" algn="l" rtl="0">
              <a:lnSpc>
                <a:spcPct val="100000"/>
              </a:lnSpc>
              <a:spcBef>
                <a:spcPts val="0"/>
              </a:spcBef>
              <a:spcAft>
                <a:spcPts val="0"/>
              </a:spcAft>
              <a:buClr>
                <a:schemeClr val="dk1"/>
              </a:buClr>
              <a:buSzPct val="100000"/>
              <a:buChar char="○"/>
            </a:pPr>
            <a:r>
              <a:rPr lang="en" sz="2811">
                <a:solidFill>
                  <a:schemeClr val="dk1"/>
                </a:solidFill>
              </a:rPr>
              <a:t>Families</a:t>
            </a:r>
            <a:endParaRPr sz="2811">
              <a:solidFill>
                <a:schemeClr val="dk1"/>
              </a:solidFill>
            </a:endParaRPr>
          </a:p>
          <a:p>
            <a:pPr marL="914400" lvl="1" indent="-380324" algn="l" rtl="0">
              <a:lnSpc>
                <a:spcPct val="100000"/>
              </a:lnSpc>
              <a:spcBef>
                <a:spcPts val="0"/>
              </a:spcBef>
              <a:spcAft>
                <a:spcPts val="0"/>
              </a:spcAft>
              <a:buClr>
                <a:schemeClr val="dk1"/>
              </a:buClr>
              <a:buSzPct val="100000"/>
              <a:buChar char="○"/>
            </a:pPr>
            <a:r>
              <a:rPr lang="en" sz="2811">
                <a:solidFill>
                  <a:schemeClr val="dk1"/>
                </a:solidFill>
              </a:rPr>
              <a:t>Students</a:t>
            </a:r>
            <a:endParaRPr sz="2811">
              <a:solidFill>
                <a:schemeClr val="dk1"/>
              </a:solidFill>
            </a:endParaRPr>
          </a:p>
          <a:p>
            <a:pPr marL="914400" lvl="1" indent="-380324" algn="l" rtl="0">
              <a:lnSpc>
                <a:spcPct val="100000"/>
              </a:lnSpc>
              <a:spcBef>
                <a:spcPts val="0"/>
              </a:spcBef>
              <a:spcAft>
                <a:spcPts val="0"/>
              </a:spcAft>
              <a:buClr>
                <a:schemeClr val="dk1"/>
              </a:buClr>
              <a:buSzPct val="100000"/>
              <a:buChar char="○"/>
            </a:pPr>
            <a:r>
              <a:rPr lang="en" sz="2811">
                <a:solidFill>
                  <a:schemeClr val="dk1"/>
                </a:solidFill>
              </a:rPr>
              <a:t>Community</a:t>
            </a:r>
            <a:endParaRPr sz="2811">
              <a:solidFill>
                <a:schemeClr val="dk1"/>
              </a:solidFill>
            </a:endParaRPr>
          </a:p>
          <a:p>
            <a:pPr marL="0" lvl="0" indent="0" algn="l" rtl="0">
              <a:lnSpc>
                <a:spcPct val="100000"/>
              </a:lnSpc>
              <a:spcBef>
                <a:spcPts val="0"/>
              </a:spcBef>
              <a:spcAft>
                <a:spcPts val="0"/>
              </a:spcAft>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2000">
              <a:solidFill>
                <a:srgbClr val="000000"/>
              </a:solidFill>
            </a:endParaRPr>
          </a:p>
        </p:txBody>
      </p:sp>
      <p:pic>
        <p:nvPicPr>
          <p:cNvPr id="492" name="Google Shape;492;p84" title="File:Teamwork icon from Noun Project.png - Wikimedia Commons"/>
          <p:cNvPicPr preferRelativeResize="0"/>
          <p:nvPr/>
        </p:nvPicPr>
        <p:blipFill>
          <a:blip r:embed="rId3">
            <a:alphaModFix/>
          </a:blip>
          <a:stretch>
            <a:fillRect/>
          </a:stretch>
        </p:blipFill>
        <p:spPr>
          <a:xfrm>
            <a:off x="7003475" y="3106875"/>
            <a:ext cx="2247024" cy="22470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85"/>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GOAL</a:t>
            </a:r>
            <a:endParaRPr sz="3000" b="1"/>
          </a:p>
        </p:txBody>
      </p:sp>
      <p:sp>
        <p:nvSpPr>
          <p:cNvPr id="498" name="Google Shape;498;p85"/>
          <p:cNvSpPr txBox="1">
            <a:spLocks noGrp="1"/>
          </p:cNvSpPr>
          <p:nvPr>
            <p:ph type="body" idx="1"/>
          </p:nvPr>
        </p:nvSpPr>
        <p:spPr>
          <a:xfrm>
            <a:off x="311700" y="961050"/>
            <a:ext cx="8520600" cy="703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3900" b="1" i="1">
                <a:solidFill>
                  <a:schemeClr val="dk1"/>
                </a:solidFill>
              </a:rPr>
              <a:t>A diverse interdisciplinary team</a:t>
            </a:r>
            <a:endParaRPr sz="3900" b="1" i="1">
              <a:solidFill>
                <a:schemeClr val="dk1"/>
              </a:solidFill>
            </a:endParaRPr>
          </a:p>
        </p:txBody>
      </p:sp>
      <p:pic>
        <p:nvPicPr>
          <p:cNvPr id="499" name="Google Shape;499;p85" title="Royalty-Free photo: Yellow and black target range | PickPik"/>
          <p:cNvPicPr preferRelativeResize="0"/>
          <p:nvPr/>
        </p:nvPicPr>
        <p:blipFill>
          <a:blip r:embed="rId3">
            <a:alphaModFix/>
          </a:blip>
          <a:stretch>
            <a:fillRect/>
          </a:stretch>
        </p:blipFill>
        <p:spPr>
          <a:xfrm>
            <a:off x="2398138" y="1664550"/>
            <a:ext cx="4347725" cy="326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6"/>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Team Composition Reflection</a:t>
            </a:r>
            <a:endParaRPr sz="3000" b="1"/>
          </a:p>
        </p:txBody>
      </p:sp>
      <p:sp>
        <p:nvSpPr>
          <p:cNvPr id="505" name="Google Shape;505;p86"/>
          <p:cNvSpPr txBox="1">
            <a:spLocks noGrp="1"/>
          </p:cNvSpPr>
          <p:nvPr>
            <p:ph type="body" idx="1"/>
          </p:nvPr>
        </p:nvSpPr>
        <p:spPr>
          <a:xfrm>
            <a:off x="311700" y="939750"/>
            <a:ext cx="8520600" cy="3629100"/>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chemeClr val="dk1"/>
              </a:buClr>
              <a:buSzPts val="2200"/>
              <a:buChar char="●"/>
            </a:pPr>
            <a:r>
              <a:rPr lang="en" sz="2200">
                <a:solidFill>
                  <a:schemeClr val="dk1"/>
                </a:solidFill>
              </a:rPr>
              <a:t>Is our team reflective of the population we serve? </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200">
                <a:solidFill>
                  <a:schemeClr val="dk1"/>
                </a:solidFill>
              </a:rPr>
              <a:t>Who are the key stakeholders on our team? </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200">
                <a:solidFill>
                  <a:schemeClr val="dk1"/>
                </a:solidFill>
              </a:rPr>
              <a:t>Do we have team members who can speak to our desired outcomes? </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200">
                <a:solidFill>
                  <a:schemeClr val="dk1"/>
                </a:solidFill>
              </a:rPr>
              <a:t>Do we have someone with authority who can make important decisions? </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200">
                <a:solidFill>
                  <a:schemeClr val="dk1"/>
                </a:solidFill>
              </a:rPr>
              <a:t>Do we have representation from typically underrepresented groups (students, families, community, BIPOC, LGBTQ+, disability community)? </a:t>
            </a:r>
            <a:endParaRPr sz="2200">
              <a:solidFill>
                <a:schemeClr val="dk1"/>
              </a:solidFill>
            </a:endParaRPr>
          </a:p>
          <a:p>
            <a:pPr marL="457200" lvl="0" indent="-368300" algn="l" rtl="0">
              <a:lnSpc>
                <a:spcPct val="100000"/>
              </a:lnSpc>
              <a:spcBef>
                <a:spcPts val="0"/>
              </a:spcBef>
              <a:spcAft>
                <a:spcPts val="0"/>
              </a:spcAft>
              <a:buClr>
                <a:schemeClr val="dk1"/>
              </a:buClr>
              <a:buSzPts val="2200"/>
              <a:buChar char="●"/>
            </a:pPr>
            <a:r>
              <a:rPr lang="en" sz="2200">
                <a:solidFill>
                  <a:schemeClr val="dk1"/>
                </a:solidFill>
              </a:rPr>
              <a:t>Do we have relevant expertise (credentialed and/or lived experience) in the fields of academic content areas, special education, social-emotional-behavioral, mental, and physical health? </a:t>
            </a:r>
            <a:endParaRPr sz="2200"/>
          </a:p>
        </p:txBody>
      </p:sp>
      <p:pic>
        <p:nvPicPr>
          <p:cNvPr id="506" name="Google Shape;506;p86" title="Royalty-Free photo: Clear light bulb on black chalkboard | PickPik"/>
          <p:cNvPicPr preferRelativeResize="0"/>
          <p:nvPr/>
        </p:nvPicPr>
        <p:blipFill>
          <a:blip r:embed="rId3">
            <a:alphaModFix/>
          </a:blip>
          <a:stretch>
            <a:fillRect/>
          </a:stretch>
        </p:blipFill>
        <p:spPr>
          <a:xfrm>
            <a:off x="7018025" y="-2"/>
            <a:ext cx="2125975" cy="1293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7"/>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Dream Team Activity </a:t>
            </a:r>
            <a:endParaRPr b="1"/>
          </a:p>
        </p:txBody>
      </p:sp>
      <p:sp>
        <p:nvSpPr>
          <p:cNvPr id="512" name="Google Shape;512;p87"/>
          <p:cNvSpPr txBox="1">
            <a:spLocks noGrp="1"/>
          </p:cNvSpPr>
          <p:nvPr>
            <p:ph type="body" idx="1"/>
          </p:nvPr>
        </p:nvSpPr>
        <p:spPr>
          <a:xfrm>
            <a:off x="6575450" y="1086325"/>
            <a:ext cx="2353800" cy="3606000"/>
          </a:xfrm>
          <a:prstGeom prst="rect">
            <a:avLst/>
          </a:prstGeom>
        </p:spPr>
        <p:txBody>
          <a:bodyPr spcFirstLastPara="1" wrap="square" lIns="91425" tIns="91425" rIns="91425" bIns="91425" anchor="t" anchorCtr="0">
            <a:normAutofit lnSpcReduction="20000"/>
          </a:bodyPr>
          <a:lstStyle/>
          <a:p>
            <a:pPr marL="0" lvl="0" indent="0" algn="ctr" rtl="0">
              <a:spcBef>
                <a:spcPts val="0"/>
              </a:spcBef>
              <a:spcAft>
                <a:spcPts val="1200"/>
              </a:spcAft>
              <a:buNone/>
            </a:pPr>
            <a:r>
              <a:rPr lang="en" sz="3100">
                <a:solidFill>
                  <a:schemeClr val="dk1"/>
                </a:solidFill>
              </a:rPr>
              <a:t>What does your </a:t>
            </a:r>
            <a:r>
              <a:rPr lang="en" sz="3100" b="1" i="1" u="sng">
                <a:solidFill>
                  <a:schemeClr val="dk1"/>
                </a:solidFill>
              </a:rPr>
              <a:t>Dream Team</a:t>
            </a:r>
            <a:r>
              <a:rPr lang="en" sz="3100">
                <a:solidFill>
                  <a:schemeClr val="dk1"/>
                </a:solidFill>
              </a:rPr>
              <a:t> look and sound like? What are the outcomes? </a:t>
            </a:r>
            <a:endParaRPr sz="3100">
              <a:solidFill>
                <a:schemeClr val="dk1"/>
              </a:solidFill>
            </a:endParaRPr>
          </a:p>
        </p:txBody>
      </p:sp>
      <p:pic>
        <p:nvPicPr>
          <p:cNvPr id="513" name="Google Shape;513;p87" title="If We Can Dream It... | “If you can dream it, you can do it”… | Flickr"/>
          <p:cNvPicPr preferRelativeResize="0"/>
          <p:nvPr/>
        </p:nvPicPr>
        <p:blipFill>
          <a:blip r:embed="rId3">
            <a:alphaModFix/>
          </a:blip>
          <a:stretch>
            <a:fillRect/>
          </a:stretch>
        </p:blipFill>
        <p:spPr>
          <a:xfrm>
            <a:off x="49374" y="897050"/>
            <a:ext cx="6066550" cy="40818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70"/>
          <p:cNvGrpSpPr/>
          <p:nvPr/>
        </p:nvGrpSpPr>
        <p:grpSpPr>
          <a:xfrm>
            <a:off x="-5" y="5005547"/>
            <a:ext cx="9261851" cy="138138"/>
            <a:chOff x="9" y="0"/>
            <a:chExt cx="24698269" cy="736734"/>
          </a:xfrm>
        </p:grpSpPr>
        <p:grpSp>
          <p:nvGrpSpPr>
            <p:cNvPr id="290" name="Google Shape;290;p70"/>
            <p:cNvGrpSpPr/>
            <p:nvPr/>
          </p:nvGrpSpPr>
          <p:grpSpPr>
            <a:xfrm rot="5400000">
              <a:off x="2836919" y="-2836910"/>
              <a:ext cx="736448" cy="6410269"/>
              <a:chOff x="0" y="-47625"/>
              <a:chExt cx="111600" cy="971400"/>
            </a:xfrm>
          </p:grpSpPr>
          <p:sp>
            <p:nvSpPr>
              <p:cNvPr id="291" name="Google Shape;291;p70"/>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00A0DF"/>
              </a:solidFill>
              <a:ln>
                <a:noFill/>
              </a:ln>
            </p:spPr>
            <p:txBody>
              <a:bodyPr/>
              <a:lstStyle/>
              <a:p>
                <a:endParaRPr lang="en-US"/>
              </a:p>
            </p:txBody>
          </p:sp>
          <p:sp>
            <p:nvSpPr>
              <p:cNvPr id="292" name="Google Shape;292;p70"/>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3" name="Google Shape;293;p70"/>
            <p:cNvGrpSpPr/>
            <p:nvPr/>
          </p:nvGrpSpPr>
          <p:grpSpPr>
            <a:xfrm rot="5400000">
              <a:off x="8932919" y="-2836624"/>
              <a:ext cx="736448" cy="6410269"/>
              <a:chOff x="0" y="-47625"/>
              <a:chExt cx="111600" cy="971400"/>
            </a:xfrm>
          </p:grpSpPr>
          <p:sp>
            <p:nvSpPr>
              <p:cNvPr id="294" name="Google Shape;294;p70"/>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1F5387"/>
              </a:solidFill>
              <a:ln>
                <a:noFill/>
              </a:ln>
            </p:spPr>
            <p:txBody>
              <a:bodyPr/>
              <a:lstStyle/>
              <a:p>
                <a:endParaRPr lang="en-US"/>
              </a:p>
            </p:txBody>
          </p:sp>
          <p:sp>
            <p:nvSpPr>
              <p:cNvPr id="295" name="Google Shape;295;p70"/>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6" name="Google Shape;296;p70"/>
            <p:cNvGrpSpPr/>
            <p:nvPr/>
          </p:nvGrpSpPr>
          <p:grpSpPr>
            <a:xfrm rot="5400000">
              <a:off x="15028919" y="-2836624"/>
              <a:ext cx="736448" cy="6410269"/>
              <a:chOff x="0" y="-47625"/>
              <a:chExt cx="111600" cy="971400"/>
            </a:xfrm>
          </p:grpSpPr>
          <p:sp>
            <p:nvSpPr>
              <p:cNvPr id="297" name="Google Shape;297;p70"/>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EF9921"/>
              </a:solidFill>
              <a:ln>
                <a:noFill/>
              </a:ln>
            </p:spPr>
            <p:txBody>
              <a:bodyPr/>
              <a:lstStyle/>
              <a:p>
                <a:endParaRPr lang="en-US"/>
              </a:p>
            </p:txBody>
          </p:sp>
          <p:sp>
            <p:nvSpPr>
              <p:cNvPr id="298" name="Google Shape;298;p70"/>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9" name="Google Shape;299;p70"/>
            <p:cNvGrpSpPr/>
            <p:nvPr/>
          </p:nvGrpSpPr>
          <p:grpSpPr>
            <a:xfrm rot="5400000">
              <a:off x="21124919" y="-2836624"/>
              <a:ext cx="736448" cy="6410269"/>
              <a:chOff x="0" y="-47625"/>
              <a:chExt cx="111600" cy="971400"/>
            </a:xfrm>
          </p:grpSpPr>
          <p:sp>
            <p:nvSpPr>
              <p:cNvPr id="300" name="Google Shape;300;p70"/>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FFD200"/>
              </a:solidFill>
              <a:ln>
                <a:noFill/>
              </a:ln>
            </p:spPr>
            <p:txBody>
              <a:bodyPr/>
              <a:lstStyle/>
              <a:p>
                <a:endParaRPr lang="en-US"/>
              </a:p>
            </p:txBody>
          </p:sp>
          <p:sp>
            <p:nvSpPr>
              <p:cNvPr id="301" name="Google Shape;301;p70"/>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cxnSp>
        <p:nvCxnSpPr>
          <p:cNvPr id="302" name="Google Shape;302;p70"/>
          <p:cNvCxnSpPr/>
          <p:nvPr/>
        </p:nvCxnSpPr>
        <p:spPr>
          <a:xfrm rot="10800000" flipH="1">
            <a:off x="0" y="1012150"/>
            <a:ext cx="9150000" cy="7800"/>
          </a:xfrm>
          <a:prstGeom prst="straightConnector1">
            <a:avLst/>
          </a:prstGeom>
          <a:noFill/>
          <a:ln w="200025" cap="flat" cmpd="sng">
            <a:solidFill>
              <a:srgbClr val="FFD200"/>
            </a:solidFill>
            <a:prstDash val="solid"/>
            <a:round/>
            <a:headEnd type="none" w="sm" len="sm"/>
            <a:tailEnd type="none" w="sm" len="sm"/>
          </a:ln>
        </p:spPr>
      </p:cxnSp>
      <p:sp>
        <p:nvSpPr>
          <p:cNvPr id="303" name="Google Shape;303;p70"/>
          <p:cNvSpPr/>
          <p:nvPr/>
        </p:nvSpPr>
        <p:spPr>
          <a:xfrm>
            <a:off x="3000" y="13"/>
            <a:ext cx="9144000" cy="991324"/>
          </a:xfrm>
          <a:custGeom>
            <a:avLst/>
            <a:gdLst/>
            <a:ahLst/>
            <a:cxnLst/>
            <a:rect l="l" t="t" r="r" b="b"/>
            <a:pathLst>
              <a:path w="18288000" h="4046220" extrusionOk="0">
                <a:moveTo>
                  <a:pt x="0" y="0"/>
                </a:moveTo>
                <a:lnTo>
                  <a:pt x="18288000" y="0"/>
                </a:lnTo>
                <a:lnTo>
                  <a:pt x="18288000" y="4046220"/>
                </a:lnTo>
                <a:lnTo>
                  <a:pt x="0" y="4046220"/>
                </a:lnTo>
                <a:lnTo>
                  <a:pt x="0" y="0"/>
                </a:lnTo>
                <a:close/>
              </a:path>
            </a:pathLst>
          </a:custGeom>
          <a:solidFill>
            <a:srgbClr val="00539F"/>
          </a:solidFill>
          <a:ln>
            <a:noFill/>
          </a:ln>
        </p:spPr>
        <p:txBody>
          <a:bodyPr/>
          <a:lstStyle/>
          <a:p>
            <a:endParaRPr lang="en-US"/>
          </a:p>
        </p:txBody>
      </p:sp>
      <p:sp>
        <p:nvSpPr>
          <p:cNvPr id="304" name="Google Shape;304;p70"/>
          <p:cNvSpPr/>
          <p:nvPr/>
        </p:nvSpPr>
        <p:spPr>
          <a:xfrm>
            <a:off x="135125" y="1463475"/>
            <a:ext cx="1589846" cy="1371881"/>
          </a:xfrm>
          <a:custGeom>
            <a:avLst/>
            <a:gdLst/>
            <a:ahLst/>
            <a:cxnLst/>
            <a:rect l="l" t="t" r="r" b="b"/>
            <a:pathLst>
              <a:path w="1589846" h="1447895" extrusionOk="0">
                <a:moveTo>
                  <a:pt x="0" y="0"/>
                </a:moveTo>
                <a:lnTo>
                  <a:pt x="1589846" y="0"/>
                </a:lnTo>
                <a:lnTo>
                  <a:pt x="1589846" y="1447895"/>
                </a:lnTo>
                <a:lnTo>
                  <a:pt x="0" y="1447895"/>
                </a:lnTo>
                <a:lnTo>
                  <a:pt x="0" y="0"/>
                </a:lnTo>
                <a:close/>
              </a:path>
            </a:pathLst>
          </a:custGeom>
          <a:blipFill rotWithShape="1">
            <a:blip r:embed="rId3">
              <a:alphaModFix/>
            </a:blip>
            <a:stretch>
              <a:fillRect/>
            </a:stretch>
          </a:blipFill>
          <a:ln>
            <a:noFill/>
          </a:ln>
        </p:spPr>
        <p:txBody>
          <a:bodyPr/>
          <a:lstStyle/>
          <a:p>
            <a:endParaRPr lang="en-US"/>
          </a:p>
        </p:txBody>
      </p:sp>
      <p:sp>
        <p:nvSpPr>
          <p:cNvPr id="305" name="Google Shape;305;p70"/>
          <p:cNvSpPr/>
          <p:nvPr/>
        </p:nvSpPr>
        <p:spPr>
          <a:xfrm>
            <a:off x="7948950" y="3945075"/>
            <a:ext cx="1058549" cy="990642"/>
          </a:xfrm>
          <a:custGeom>
            <a:avLst/>
            <a:gdLst/>
            <a:ahLst/>
            <a:cxnLst/>
            <a:rect l="l" t="t" r="r" b="b"/>
            <a:pathLst>
              <a:path w="1597810" h="1597810" extrusionOk="0">
                <a:moveTo>
                  <a:pt x="0" y="0"/>
                </a:moveTo>
                <a:lnTo>
                  <a:pt x="1597810" y="0"/>
                </a:lnTo>
                <a:lnTo>
                  <a:pt x="1597810" y="1597810"/>
                </a:lnTo>
                <a:lnTo>
                  <a:pt x="0" y="1597810"/>
                </a:lnTo>
                <a:lnTo>
                  <a:pt x="0" y="0"/>
                </a:lnTo>
                <a:close/>
              </a:path>
            </a:pathLst>
          </a:custGeom>
          <a:blipFill rotWithShape="1">
            <a:blip r:embed="rId4">
              <a:alphaModFix/>
            </a:blip>
            <a:stretch>
              <a:fillRect/>
            </a:stretch>
          </a:blipFill>
          <a:ln>
            <a:noFill/>
          </a:ln>
        </p:spPr>
        <p:txBody>
          <a:bodyPr/>
          <a:lstStyle/>
          <a:p>
            <a:endParaRPr lang="en-US"/>
          </a:p>
        </p:txBody>
      </p:sp>
      <p:sp>
        <p:nvSpPr>
          <p:cNvPr id="306" name="Google Shape;306;p70"/>
          <p:cNvSpPr txBox="1"/>
          <p:nvPr/>
        </p:nvSpPr>
        <p:spPr>
          <a:xfrm>
            <a:off x="866217" y="234075"/>
            <a:ext cx="7529400" cy="4617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 sz="3000" b="1">
                <a:solidFill>
                  <a:srgbClr val="FEFEFF"/>
                </a:solidFill>
                <a:latin typeface="Calibri"/>
                <a:ea typeface="Calibri"/>
                <a:cs typeface="Calibri"/>
                <a:sym typeface="Calibri"/>
              </a:rPr>
              <a:t>DE-MTSS Technical Assistance Center</a:t>
            </a:r>
            <a:endParaRPr sz="3000" b="1">
              <a:latin typeface="Calibri"/>
              <a:ea typeface="Calibri"/>
              <a:cs typeface="Calibri"/>
              <a:sym typeface="Calibri"/>
            </a:endParaRPr>
          </a:p>
        </p:txBody>
      </p:sp>
      <p:sp>
        <p:nvSpPr>
          <p:cNvPr id="307" name="Google Shape;307;p70"/>
          <p:cNvSpPr txBox="1"/>
          <p:nvPr/>
        </p:nvSpPr>
        <p:spPr>
          <a:xfrm>
            <a:off x="1673525" y="1274825"/>
            <a:ext cx="6366300" cy="2802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600">
                <a:solidFill>
                  <a:schemeClr val="dk1"/>
                </a:solidFill>
                <a:latin typeface="Calibri"/>
                <a:ea typeface="Calibri"/>
                <a:cs typeface="Calibri"/>
                <a:sym typeface="Calibri"/>
              </a:rPr>
              <a:t>The Delaware Multi-Tiered System of Support TA Center proudly serves as a technical assistance provider for the </a:t>
            </a:r>
            <a:endParaRPr sz="2600">
              <a:solidFill>
                <a:schemeClr val="dk1"/>
              </a:solidFill>
              <a:latin typeface="Calibri"/>
              <a:ea typeface="Calibri"/>
              <a:cs typeface="Calibri"/>
              <a:sym typeface="Calibri"/>
            </a:endParaRPr>
          </a:p>
          <a:p>
            <a:pPr marL="0" lvl="0" indent="0" algn="ctr" rtl="0">
              <a:lnSpc>
                <a:spcPct val="100000"/>
              </a:lnSpc>
              <a:spcBef>
                <a:spcPts val="0"/>
              </a:spcBef>
              <a:spcAft>
                <a:spcPts val="0"/>
              </a:spcAft>
              <a:buNone/>
            </a:pPr>
            <a:r>
              <a:rPr lang="en" sz="2600">
                <a:solidFill>
                  <a:schemeClr val="dk1"/>
                </a:solidFill>
                <a:latin typeface="Calibri"/>
                <a:ea typeface="Calibri"/>
                <a:cs typeface="Calibri"/>
                <a:sym typeface="Calibri"/>
              </a:rPr>
              <a:t>Delaware Department of Education. </a:t>
            </a:r>
            <a:endParaRPr sz="2600">
              <a:solidFill>
                <a:schemeClr val="dk1"/>
              </a:solidFill>
              <a:latin typeface="Calibri"/>
              <a:ea typeface="Calibri"/>
              <a:cs typeface="Calibri"/>
              <a:sym typeface="Calibri"/>
            </a:endParaRPr>
          </a:p>
          <a:p>
            <a:pPr marL="0" lvl="0" indent="0" algn="ctr" rtl="0">
              <a:lnSpc>
                <a:spcPct val="100000"/>
              </a:lnSpc>
              <a:spcBef>
                <a:spcPts val="0"/>
              </a:spcBef>
              <a:spcAft>
                <a:spcPts val="0"/>
              </a:spcAft>
              <a:buNone/>
            </a:pPr>
            <a:endParaRPr sz="2600">
              <a:solidFill>
                <a:schemeClr val="dk1"/>
              </a:solidFill>
              <a:latin typeface="Calibri"/>
              <a:ea typeface="Calibri"/>
              <a:cs typeface="Calibri"/>
              <a:sym typeface="Calibri"/>
            </a:endParaRPr>
          </a:p>
          <a:p>
            <a:pPr marL="0" lvl="0" indent="0" algn="ctr" rtl="0">
              <a:lnSpc>
                <a:spcPct val="100000"/>
              </a:lnSpc>
              <a:spcBef>
                <a:spcPts val="0"/>
              </a:spcBef>
              <a:spcAft>
                <a:spcPts val="0"/>
              </a:spcAft>
              <a:buNone/>
            </a:pPr>
            <a:r>
              <a:rPr lang="en" sz="2600">
                <a:solidFill>
                  <a:schemeClr val="dk1"/>
                </a:solidFill>
                <a:latin typeface="Calibri"/>
                <a:ea typeface="Calibri"/>
                <a:cs typeface="Calibri"/>
                <a:sym typeface="Calibri"/>
              </a:rPr>
              <a:t>Our TA Center provides professional learning and coaching to support the academic and nonacademic development of all children. </a:t>
            </a:r>
            <a:r>
              <a:rPr lang="en" sz="2700">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8"/>
          <p:cNvSpPr txBox="1">
            <a:spLocks noGrp="1"/>
          </p:cNvSpPr>
          <p:nvPr>
            <p:ph type="title"/>
          </p:nvPr>
        </p:nvSpPr>
        <p:spPr>
          <a:xfrm>
            <a:off x="311700" y="12045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990"/>
              <a:buFont typeface="Arial"/>
              <a:buNone/>
            </a:pPr>
            <a:r>
              <a:rPr lang="en" sz="4720" b="1" u="sng">
                <a:solidFill>
                  <a:srgbClr val="1155CC"/>
                </a:solidFill>
                <a:latin typeface="Roboto"/>
                <a:ea typeface="Roboto"/>
                <a:cs typeface="Roboto"/>
                <a:sym typeface="Roboto"/>
              </a:rPr>
              <a:t>Meeting Foundations </a:t>
            </a:r>
            <a:endParaRPr sz="3640" u="sng">
              <a:solidFill>
                <a:schemeClr val="dk1"/>
              </a:solidFill>
            </a:endParaRPr>
          </a:p>
        </p:txBody>
      </p:sp>
      <p:pic>
        <p:nvPicPr>
          <p:cNvPr id="519" name="Google Shape;519;p88"/>
          <p:cNvPicPr preferRelativeResize="0"/>
          <p:nvPr/>
        </p:nvPicPr>
        <p:blipFill>
          <a:blip r:embed="rId3">
            <a:alphaModFix/>
          </a:blip>
          <a:stretch>
            <a:fillRect/>
          </a:stretch>
        </p:blipFill>
        <p:spPr>
          <a:xfrm>
            <a:off x="2566701" y="2100925"/>
            <a:ext cx="4010598" cy="26730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89"/>
          <p:cNvSpPr txBox="1">
            <a:spLocks noGrp="1"/>
          </p:cNvSpPr>
          <p:nvPr>
            <p:ph type="body" idx="1"/>
          </p:nvPr>
        </p:nvSpPr>
        <p:spPr>
          <a:xfrm>
            <a:off x="72675" y="1027900"/>
            <a:ext cx="4759800" cy="3416400"/>
          </a:xfrm>
          <a:prstGeom prst="rect">
            <a:avLst/>
          </a:prstGeom>
        </p:spPr>
        <p:txBody>
          <a:bodyPr spcFirstLastPara="1" wrap="square" lIns="91425" tIns="91425" rIns="91425" bIns="91425" anchor="t" anchorCtr="0">
            <a:noAutofit/>
          </a:bodyPr>
          <a:lstStyle/>
          <a:p>
            <a:pPr marL="342900" lvl="0" indent="-239077" algn="l" rtl="0">
              <a:lnSpc>
                <a:spcPct val="80000"/>
              </a:lnSpc>
              <a:spcBef>
                <a:spcPts val="0"/>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Biggest meeting challenge = off-topic conversations. </a:t>
            </a:r>
            <a:endParaRPr sz="2200">
              <a:solidFill>
                <a:srgbClr val="000000"/>
              </a:solidFill>
              <a:latin typeface="Calibri"/>
              <a:ea typeface="Calibri"/>
              <a:cs typeface="Calibri"/>
              <a:sym typeface="Calibri"/>
            </a:endParaRPr>
          </a:p>
          <a:p>
            <a:pPr marL="640080" marR="0" lvl="1" indent="-225425" algn="l" rtl="0">
              <a:lnSpc>
                <a:spcPct val="80000"/>
              </a:lnSpc>
              <a:spcBef>
                <a:spcPts val="370"/>
              </a:spcBef>
              <a:spcAft>
                <a:spcPts val="0"/>
              </a:spcAft>
              <a:buClr>
                <a:srgbClr val="9CBEBD"/>
              </a:buClr>
              <a:buSzPts val="1800"/>
              <a:buFont typeface="Arial"/>
              <a:buChar char="•"/>
            </a:pPr>
            <a:r>
              <a:rPr lang="en" sz="1800" u="sng">
                <a:solidFill>
                  <a:srgbClr val="D2581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Martin, 2020</a:t>
            </a:r>
            <a:endParaRPr sz="1800">
              <a:solidFill>
                <a:srgbClr val="2F2B20"/>
              </a:solidFill>
            </a:endParaRPr>
          </a:p>
          <a:p>
            <a:pPr marL="640080" marR="0" lvl="0" indent="0" algn="l" rtl="0">
              <a:lnSpc>
                <a:spcPct val="80000"/>
              </a:lnSpc>
              <a:spcBef>
                <a:spcPts val="370"/>
              </a:spcBef>
              <a:spcAft>
                <a:spcPts val="0"/>
              </a:spcAft>
              <a:buNone/>
            </a:pPr>
            <a:endParaRPr sz="1100">
              <a:solidFill>
                <a:srgbClr val="2F2B20"/>
              </a:solidFill>
            </a:endParaRPr>
          </a:p>
          <a:p>
            <a:pPr marL="342900" lvl="0" indent="-239077" algn="l" rtl="0">
              <a:lnSpc>
                <a:spcPct val="80000"/>
              </a:lnSpc>
              <a:spcBef>
                <a:spcPts val="407"/>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The five main meeting problems are: </a:t>
            </a:r>
            <a:endParaRPr sz="2200">
              <a:solidFill>
                <a:srgbClr val="000000"/>
              </a:solidFill>
              <a:latin typeface="Calibri"/>
              <a:ea typeface="Calibri"/>
              <a:cs typeface="Calibri"/>
              <a:sym typeface="Calibri"/>
            </a:endParaRPr>
          </a:p>
          <a:p>
            <a:pPr marL="640080" lvl="1" indent="-250825" algn="l" rtl="0">
              <a:lnSpc>
                <a:spcPct val="80000"/>
              </a:lnSpc>
              <a:spcBef>
                <a:spcPts val="370"/>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lack of participant preparation (28%) </a:t>
            </a:r>
            <a:endParaRPr sz="2200">
              <a:solidFill>
                <a:srgbClr val="000000"/>
              </a:solidFill>
              <a:latin typeface="Calibri"/>
              <a:ea typeface="Calibri"/>
              <a:cs typeface="Calibri"/>
              <a:sym typeface="Calibri"/>
            </a:endParaRPr>
          </a:p>
          <a:p>
            <a:pPr marL="640080" lvl="1" indent="-250825" algn="l" rtl="0">
              <a:lnSpc>
                <a:spcPct val="80000"/>
              </a:lnSpc>
              <a:spcBef>
                <a:spcPts val="370"/>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no follow-up on tasks (25%)  </a:t>
            </a:r>
            <a:endParaRPr sz="2200">
              <a:solidFill>
                <a:srgbClr val="000000"/>
              </a:solidFill>
              <a:latin typeface="Calibri"/>
              <a:ea typeface="Calibri"/>
              <a:cs typeface="Calibri"/>
              <a:sym typeface="Calibri"/>
            </a:endParaRPr>
          </a:p>
          <a:p>
            <a:pPr marL="640080" lvl="1" indent="-250825" algn="l" rtl="0">
              <a:lnSpc>
                <a:spcPct val="80000"/>
              </a:lnSpc>
              <a:spcBef>
                <a:spcPts val="370"/>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poor communication (20%)</a:t>
            </a:r>
            <a:endParaRPr sz="2200">
              <a:solidFill>
                <a:srgbClr val="000000"/>
              </a:solidFill>
              <a:latin typeface="Calibri"/>
              <a:ea typeface="Calibri"/>
              <a:cs typeface="Calibri"/>
              <a:sym typeface="Calibri"/>
            </a:endParaRPr>
          </a:p>
          <a:p>
            <a:pPr marL="640080" lvl="1" indent="-250825" algn="l" rtl="0">
              <a:lnSpc>
                <a:spcPct val="80000"/>
              </a:lnSpc>
              <a:spcBef>
                <a:spcPts val="370"/>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time allocated is not observed (17%) </a:t>
            </a:r>
            <a:endParaRPr sz="2200">
              <a:solidFill>
                <a:srgbClr val="000000"/>
              </a:solidFill>
              <a:latin typeface="Calibri"/>
              <a:ea typeface="Calibri"/>
              <a:cs typeface="Calibri"/>
              <a:sym typeface="Calibri"/>
            </a:endParaRPr>
          </a:p>
          <a:p>
            <a:pPr marL="640080" lvl="1" indent="-250825" algn="l" rtl="0">
              <a:lnSpc>
                <a:spcPct val="80000"/>
              </a:lnSpc>
              <a:spcBef>
                <a:spcPts val="370"/>
              </a:spcBef>
              <a:spcAft>
                <a:spcPts val="0"/>
              </a:spcAft>
              <a:buClr>
                <a:srgbClr val="000000"/>
              </a:buClr>
              <a:buSzPts val="2200"/>
              <a:buFont typeface="Arial"/>
              <a:buChar char="•"/>
            </a:pPr>
            <a:r>
              <a:rPr lang="en" sz="2200">
                <a:solidFill>
                  <a:srgbClr val="000000"/>
                </a:solidFill>
                <a:latin typeface="Calibri"/>
                <a:ea typeface="Calibri"/>
                <a:cs typeface="Calibri"/>
                <a:sym typeface="Calibri"/>
              </a:rPr>
              <a:t>no minutes (13%) </a:t>
            </a:r>
            <a:endParaRPr sz="2200">
              <a:solidFill>
                <a:srgbClr val="000000"/>
              </a:solidFill>
              <a:latin typeface="Calibri"/>
              <a:ea typeface="Calibri"/>
              <a:cs typeface="Calibri"/>
              <a:sym typeface="Calibri"/>
            </a:endParaRPr>
          </a:p>
          <a:p>
            <a:pPr marL="1005839" lvl="2" indent="-237172" algn="l" rtl="0">
              <a:lnSpc>
                <a:spcPct val="80000"/>
              </a:lnSpc>
              <a:spcBef>
                <a:spcPts val="333"/>
              </a:spcBef>
              <a:spcAft>
                <a:spcPts val="0"/>
              </a:spcAft>
              <a:buClr>
                <a:srgbClr val="D2CB6C"/>
              </a:buClr>
              <a:buSzPts val="1800"/>
              <a:buFont typeface="Arial"/>
              <a:buChar char="•"/>
            </a:pPr>
            <a:r>
              <a:rPr lang="en" sz="1800" u="sng">
                <a:solidFill>
                  <a:srgbClr val="D2581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Turmel, 2022</a:t>
            </a:r>
            <a:endParaRPr sz="1000"/>
          </a:p>
        </p:txBody>
      </p:sp>
      <p:sp>
        <p:nvSpPr>
          <p:cNvPr id="525" name="Google Shape;525;p89"/>
          <p:cNvSpPr txBox="1"/>
          <p:nvPr/>
        </p:nvSpPr>
        <p:spPr>
          <a:xfrm>
            <a:off x="4478400" y="4587300"/>
            <a:ext cx="46656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200" u="sng">
                <a:solidFill>
                  <a:srgbClr val="D25814"/>
                </a:solidFill>
                <a:hlinkClick r:id="rId5">
                  <a:extLst>
                    <a:ext uri="{A12FA001-AC4F-418D-AE19-62706E023703}">
                      <ahyp:hlinkClr xmlns:ahyp="http://schemas.microsoft.com/office/drawing/2018/hyperlinkcolor" val="tx"/>
                    </a:ext>
                  </a:extLst>
                </a:hlinkClick>
              </a:rPr>
              <a:t>Team Initiated Problem Solving (TIPS) Training</a:t>
            </a:r>
            <a:endParaRPr sz="1200">
              <a:solidFill>
                <a:srgbClr val="D25814"/>
              </a:solidFill>
            </a:endParaRPr>
          </a:p>
        </p:txBody>
      </p:sp>
      <p:sp>
        <p:nvSpPr>
          <p:cNvPr id="526" name="Google Shape;526;p89"/>
          <p:cNvSpPr txBox="1"/>
          <p:nvPr/>
        </p:nvSpPr>
        <p:spPr>
          <a:xfrm>
            <a:off x="376150" y="88975"/>
            <a:ext cx="8046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chemeClr val="lt1"/>
                </a:solidFill>
                <a:latin typeface="Calibri"/>
                <a:ea typeface="Calibri"/>
                <a:cs typeface="Calibri"/>
                <a:sym typeface="Calibri"/>
              </a:rPr>
              <a:t>Why are Meeting Foundations important? </a:t>
            </a:r>
            <a:endParaRPr sz="3000" b="1">
              <a:solidFill>
                <a:schemeClr val="lt1"/>
              </a:solidFill>
              <a:latin typeface="Calibri"/>
              <a:ea typeface="Calibri"/>
              <a:cs typeface="Calibri"/>
              <a:sym typeface="Calibri"/>
            </a:endParaRPr>
          </a:p>
        </p:txBody>
      </p:sp>
      <p:sp>
        <p:nvSpPr>
          <p:cNvPr id="527" name="Google Shape;527;p8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342900" lvl="0" indent="-251777" algn="l" rtl="0">
              <a:lnSpc>
                <a:spcPct val="80000"/>
              </a:lnSpc>
              <a:spcBef>
                <a:spcPts val="407"/>
              </a:spcBef>
              <a:spcAft>
                <a:spcPts val="0"/>
              </a:spcAft>
              <a:buClr>
                <a:schemeClr val="dk1"/>
              </a:buClr>
              <a:buSzPts val="2400"/>
              <a:buFont typeface="Arial"/>
              <a:buChar char="•"/>
            </a:pPr>
            <a:r>
              <a:rPr lang="en" sz="2400">
                <a:solidFill>
                  <a:schemeClr val="dk1"/>
                </a:solidFill>
              </a:rPr>
              <a:t>The top reason people selected as the best way to </a:t>
            </a:r>
            <a:r>
              <a:rPr lang="en" sz="2400" u="sng">
                <a:solidFill>
                  <a:schemeClr val="dk1"/>
                </a:solidFill>
              </a:rPr>
              <a:t>get them excited about attending a meeting</a:t>
            </a:r>
            <a:r>
              <a:rPr lang="en" sz="2400">
                <a:solidFill>
                  <a:schemeClr val="dk1"/>
                </a:solidFill>
              </a:rPr>
              <a:t> is for it to be </a:t>
            </a:r>
            <a:r>
              <a:rPr lang="en" sz="2400" u="sng">
                <a:solidFill>
                  <a:schemeClr val="dk1"/>
                </a:solidFill>
              </a:rPr>
              <a:t>well-planned</a:t>
            </a:r>
            <a:r>
              <a:rPr lang="en" sz="2400">
                <a:solidFill>
                  <a:schemeClr val="dk1"/>
                </a:solidFill>
              </a:rPr>
              <a:t> (64%) </a:t>
            </a:r>
            <a:endParaRPr sz="2400">
              <a:solidFill>
                <a:schemeClr val="dk1"/>
              </a:solidFill>
            </a:endParaRPr>
          </a:p>
          <a:p>
            <a:pPr marL="640080" lvl="1" indent="-212725" algn="l" rtl="0">
              <a:lnSpc>
                <a:spcPct val="80000"/>
              </a:lnSpc>
              <a:spcBef>
                <a:spcPts val="370"/>
              </a:spcBef>
              <a:spcAft>
                <a:spcPts val="0"/>
              </a:spcAft>
              <a:buClr>
                <a:srgbClr val="9CBEBD"/>
              </a:buClr>
              <a:buSzPts val="1600"/>
              <a:buFont typeface="Arial"/>
              <a:buChar char="•"/>
            </a:pPr>
            <a:r>
              <a:rPr lang="en" sz="1600" u="sng">
                <a:solidFill>
                  <a:srgbClr val="D25814"/>
                </a:solidFill>
                <a:hlinkClick r:id="rId3">
                  <a:extLst>
                    <a:ext uri="{A12FA001-AC4F-418D-AE19-62706E023703}">
                      <ahyp:hlinkClr xmlns:ahyp="http://schemas.microsoft.com/office/drawing/2018/hyperlinkcolor" val="tx"/>
                    </a:ext>
                  </a:extLst>
                </a:hlinkClick>
              </a:rPr>
              <a:t>Martin, 2020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90"/>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Elements of Meeting Foundations </a:t>
            </a:r>
            <a:endParaRPr sz="3000" b="1"/>
          </a:p>
        </p:txBody>
      </p:sp>
      <p:sp>
        <p:nvSpPr>
          <p:cNvPr id="533" name="Google Shape;533;p90"/>
          <p:cNvSpPr txBox="1"/>
          <p:nvPr/>
        </p:nvSpPr>
        <p:spPr>
          <a:xfrm>
            <a:off x="4301700" y="4708825"/>
            <a:ext cx="47664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u="sng">
                <a:solidFill>
                  <a:schemeClr val="hlink"/>
                </a:solidFill>
                <a:latin typeface="Calibri"/>
                <a:ea typeface="Calibri"/>
                <a:cs typeface="Calibri"/>
                <a:sym typeface="Calibri"/>
                <a:hlinkClick r:id="rId3"/>
              </a:rPr>
              <a:t>How School Teams Use Datas to Make Effective Decisions: TIPS</a:t>
            </a:r>
            <a:endParaRPr sz="1300">
              <a:solidFill>
                <a:schemeClr val="dk1"/>
              </a:solidFill>
              <a:latin typeface="Calibri"/>
              <a:ea typeface="Calibri"/>
              <a:cs typeface="Calibri"/>
              <a:sym typeface="Calibri"/>
            </a:endParaRPr>
          </a:p>
        </p:txBody>
      </p:sp>
      <p:graphicFrame>
        <p:nvGraphicFramePr>
          <p:cNvPr id="534" name="Google Shape;534;p90"/>
          <p:cNvGraphicFramePr/>
          <p:nvPr/>
        </p:nvGraphicFramePr>
        <p:xfrm>
          <a:off x="1480550" y="979500"/>
          <a:ext cx="3000000" cy="3000000"/>
        </p:xfrm>
        <a:graphic>
          <a:graphicData uri="http://schemas.openxmlformats.org/drawingml/2006/table">
            <a:tbl>
              <a:tblPr>
                <a:noFill/>
                <a:tableStyleId>{C94F03CE-3DED-4AC1-8F78-B2A5B28AF4FD}</a:tableStyleId>
              </a:tblPr>
              <a:tblGrid>
                <a:gridCol w="1275400">
                  <a:extLst>
                    <a:ext uri="{9D8B030D-6E8A-4147-A177-3AD203B41FA5}">
                      <a16:colId xmlns:a16="http://schemas.microsoft.com/office/drawing/2014/main" val="20000"/>
                    </a:ext>
                  </a:extLst>
                </a:gridCol>
                <a:gridCol w="4907500">
                  <a:extLst>
                    <a:ext uri="{9D8B030D-6E8A-4147-A177-3AD203B41FA5}">
                      <a16:colId xmlns:a16="http://schemas.microsoft.com/office/drawing/2014/main" val="20001"/>
                    </a:ext>
                  </a:extLst>
                </a:gridCol>
              </a:tblGrid>
              <a:tr h="687775">
                <a:tc>
                  <a:txBody>
                    <a:bodyPr/>
                    <a:lstStyle/>
                    <a:p>
                      <a:pPr marL="0" lvl="0" indent="0" algn="l" rtl="0">
                        <a:spcBef>
                          <a:spcPts val="0"/>
                        </a:spcBef>
                        <a:spcAft>
                          <a:spcPts val="0"/>
                        </a:spcAft>
                        <a:buNone/>
                      </a:pPr>
                      <a:endParaRPr sz="2500" b="1"/>
                    </a:p>
                  </a:txBody>
                  <a:tcPr marL="91425" marR="91425" marT="91425" marB="91425"/>
                </a:tc>
                <a:tc>
                  <a:txBody>
                    <a:bodyPr/>
                    <a:lstStyle/>
                    <a:p>
                      <a:pPr marL="0" lvl="0" indent="0" algn="l" rtl="0">
                        <a:spcBef>
                          <a:spcPts val="0"/>
                        </a:spcBef>
                        <a:spcAft>
                          <a:spcPts val="0"/>
                        </a:spcAft>
                        <a:buNone/>
                      </a:pPr>
                      <a:r>
                        <a:rPr lang="en" sz="2800" b="1">
                          <a:latin typeface="Calibri"/>
                          <a:ea typeface="Calibri"/>
                          <a:cs typeface="Calibri"/>
                          <a:sym typeface="Calibri"/>
                        </a:rPr>
                        <a:t>Common Purpose </a:t>
                      </a:r>
                      <a:endParaRPr sz="2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87775">
                <a:tc>
                  <a:txBody>
                    <a:bodyPr/>
                    <a:lstStyle/>
                    <a:p>
                      <a:pPr marL="0" lvl="0" indent="0" algn="l" rtl="0">
                        <a:spcBef>
                          <a:spcPts val="0"/>
                        </a:spcBef>
                        <a:spcAft>
                          <a:spcPts val="0"/>
                        </a:spcAft>
                        <a:buNone/>
                      </a:pPr>
                      <a:endParaRPr sz="2500" b="1"/>
                    </a:p>
                  </a:txBody>
                  <a:tcPr marL="91425" marR="91425" marT="91425" marB="91425"/>
                </a:tc>
                <a:tc>
                  <a:txBody>
                    <a:bodyPr/>
                    <a:lstStyle/>
                    <a:p>
                      <a:pPr marL="0" lvl="0" indent="0" algn="l" rtl="0">
                        <a:spcBef>
                          <a:spcPts val="0"/>
                        </a:spcBef>
                        <a:spcAft>
                          <a:spcPts val="0"/>
                        </a:spcAft>
                        <a:buNone/>
                      </a:pPr>
                      <a:r>
                        <a:rPr lang="en" sz="2800" b="1">
                          <a:latin typeface="Calibri"/>
                          <a:ea typeface="Calibri"/>
                          <a:cs typeface="Calibri"/>
                          <a:sym typeface="Calibri"/>
                        </a:rPr>
                        <a:t>Agenda </a:t>
                      </a:r>
                      <a:endParaRPr sz="2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87775">
                <a:tc>
                  <a:txBody>
                    <a:bodyPr/>
                    <a:lstStyle/>
                    <a:p>
                      <a:pPr marL="0" lvl="0" indent="0" algn="l" rtl="0">
                        <a:spcBef>
                          <a:spcPts val="0"/>
                        </a:spcBef>
                        <a:spcAft>
                          <a:spcPts val="0"/>
                        </a:spcAft>
                        <a:buNone/>
                      </a:pPr>
                      <a:endParaRPr sz="2500" b="1"/>
                    </a:p>
                  </a:txBody>
                  <a:tcPr marL="91425" marR="91425" marT="91425" marB="91425"/>
                </a:tc>
                <a:tc>
                  <a:txBody>
                    <a:bodyPr/>
                    <a:lstStyle/>
                    <a:p>
                      <a:pPr marL="0" lvl="0" indent="0" algn="l" rtl="0">
                        <a:spcBef>
                          <a:spcPts val="0"/>
                        </a:spcBef>
                        <a:spcAft>
                          <a:spcPts val="0"/>
                        </a:spcAft>
                        <a:buNone/>
                      </a:pPr>
                      <a:r>
                        <a:rPr lang="en" sz="2800" b="1">
                          <a:latin typeface="Calibri"/>
                          <a:ea typeface="Calibri"/>
                          <a:cs typeface="Calibri"/>
                          <a:sym typeface="Calibri"/>
                        </a:rPr>
                        <a:t>Logistics</a:t>
                      </a:r>
                      <a:endParaRPr sz="2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87775">
                <a:tc>
                  <a:txBody>
                    <a:bodyPr/>
                    <a:lstStyle/>
                    <a:p>
                      <a:pPr marL="0" lvl="0" indent="0" algn="l" rtl="0">
                        <a:spcBef>
                          <a:spcPts val="0"/>
                        </a:spcBef>
                        <a:spcAft>
                          <a:spcPts val="0"/>
                        </a:spcAft>
                        <a:buNone/>
                      </a:pPr>
                      <a:endParaRPr sz="2500"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2800" b="1">
                          <a:solidFill>
                            <a:schemeClr val="dk1"/>
                          </a:solidFill>
                          <a:latin typeface="Calibri"/>
                          <a:ea typeface="Calibri"/>
                          <a:cs typeface="Calibri"/>
                          <a:sym typeface="Calibri"/>
                        </a:rPr>
                        <a:t>Roles and Responsibilities</a:t>
                      </a:r>
                      <a:endParaRPr sz="2500" b="1"/>
                    </a:p>
                  </a:txBody>
                  <a:tcPr marL="91425" marR="91425" marT="91425" marB="91425"/>
                </a:tc>
                <a:extLst>
                  <a:ext uri="{0D108BD9-81ED-4DB2-BD59-A6C34878D82A}">
                    <a16:rowId xmlns:a16="http://schemas.microsoft.com/office/drawing/2014/main" val="10003"/>
                  </a:ext>
                </a:extLst>
              </a:tr>
              <a:tr h="687775">
                <a:tc>
                  <a:txBody>
                    <a:bodyPr/>
                    <a:lstStyle/>
                    <a:p>
                      <a:pPr marL="0" lvl="0" indent="0" algn="l" rtl="0">
                        <a:spcBef>
                          <a:spcPts val="0"/>
                        </a:spcBef>
                        <a:spcAft>
                          <a:spcPts val="0"/>
                        </a:spcAft>
                        <a:buNone/>
                      </a:pPr>
                      <a:endParaRPr sz="2500" b="1"/>
                    </a:p>
                  </a:txBody>
                  <a:tcPr marL="91425" marR="91425" marT="91425" marB="91425"/>
                </a:tc>
                <a:tc>
                  <a:txBody>
                    <a:bodyPr/>
                    <a:lstStyle/>
                    <a:p>
                      <a:pPr marL="0" lvl="0" indent="0" algn="l" rtl="0">
                        <a:spcBef>
                          <a:spcPts val="0"/>
                        </a:spcBef>
                        <a:spcAft>
                          <a:spcPts val="0"/>
                        </a:spcAft>
                        <a:buNone/>
                      </a:pPr>
                      <a:r>
                        <a:rPr lang="en" sz="2500" b="1"/>
                        <a:t>Authority </a:t>
                      </a:r>
                      <a:endParaRPr sz="2500" b="1"/>
                    </a:p>
                  </a:txBody>
                  <a:tcPr marL="91425" marR="91425" marT="91425" marB="91425"/>
                </a:tc>
                <a:extLst>
                  <a:ext uri="{0D108BD9-81ED-4DB2-BD59-A6C34878D82A}">
                    <a16:rowId xmlns:a16="http://schemas.microsoft.com/office/drawing/2014/main" val="10004"/>
                  </a:ext>
                </a:extLst>
              </a:tr>
            </a:tbl>
          </a:graphicData>
        </a:graphic>
      </p:graphicFrame>
      <p:pic>
        <p:nvPicPr>
          <p:cNvPr id="535" name="Google Shape;535;p90"/>
          <p:cNvPicPr preferRelativeResize="0"/>
          <p:nvPr/>
        </p:nvPicPr>
        <p:blipFill>
          <a:blip r:embed="rId4">
            <a:alphaModFix/>
          </a:blip>
          <a:stretch>
            <a:fillRect/>
          </a:stretch>
        </p:blipFill>
        <p:spPr>
          <a:xfrm>
            <a:off x="1676875" y="1014975"/>
            <a:ext cx="963376" cy="606375"/>
          </a:xfrm>
          <a:prstGeom prst="rect">
            <a:avLst/>
          </a:prstGeom>
          <a:noFill/>
          <a:ln>
            <a:noFill/>
          </a:ln>
          <a:effectLst>
            <a:outerShdw blurRad="57150" dist="19050" dir="5400000" algn="bl" rotWithShape="0">
              <a:srgbClr val="000000">
                <a:alpha val="50000"/>
              </a:srgbClr>
            </a:outerShdw>
          </a:effectLst>
        </p:spPr>
      </p:pic>
      <p:pic>
        <p:nvPicPr>
          <p:cNvPr id="536" name="Google Shape;536;p90"/>
          <p:cNvPicPr preferRelativeResize="0"/>
          <p:nvPr/>
        </p:nvPicPr>
        <p:blipFill>
          <a:blip r:embed="rId5">
            <a:alphaModFix/>
          </a:blip>
          <a:stretch>
            <a:fillRect/>
          </a:stretch>
        </p:blipFill>
        <p:spPr>
          <a:xfrm>
            <a:off x="1837625" y="1713200"/>
            <a:ext cx="641848" cy="572698"/>
          </a:xfrm>
          <a:prstGeom prst="rect">
            <a:avLst/>
          </a:prstGeom>
          <a:noFill/>
          <a:ln>
            <a:noFill/>
          </a:ln>
          <a:effectLst>
            <a:outerShdw blurRad="57150" dist="19050" dir="5400000" algn="bl" rotWithShape="0">
              <a:srgbClr val="000000">
                <a:alpha val="50000"/>
              </a:srgbClr>
            </a:outerShdw>
          </a:effectLst>
        </p:spPr>
      </p:pic>
      <p:pic>
        <p:nvPicPr>
          <p:cNvPr id="537" name="Google Shape;537;p90"/>
          <p:cNvPicPr preferRelativeResize="0"/>
          <p:nvPr/>
        </p:nvPicPr>
        <p:blipFill>
          <a:blip r:embed="rId6">
            <a:alphaModFix/>
          </a:blip>
          <a:stretch>
            <a:fillRect/>
          </a:stretch>
        </p:blipFill>
        <p:spPr>
          <a:xfrm>
            <a:off x="1703613" y="3111275"/>
            <a:ext cx="909875" cy="572698"/>
          </a:xfrm>
          <a:prstGeom prst="rect">
            <a:avLst/>
          </a:prstGeom>
          <a:noFill/>
          <a:ln>
            <a:noFill/>
          </a:ln>
          <a:effectLst>
            <a:outerShdw blurRad="57150" dist="19050" dir="5400000" algn="bl" rotWithShape="0">
              <a:srgbClr val="000000">
                <a:alpha val="50000"/>
              </a:srgbClr>
            </a:outerShdw>
          </a:effectLst>
        </p:spPr>
      </p:pic>
      <p:sp>
        <p:nvSpPr>
          <p:cNvPr id="538" name="Google Shape;538;p90"/>
          <p:cNvSpPr txBox="1"/>
          <p:nvPr/>
        </p:nvSpPr>
        <p:spPr>
          <a:xfrm>
            <a:off x="4694800" y="4418375"/>
            <a:ext cx="4412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Proxima Nova"/>
                <a:ea typeface="Proxima Nova"/>
                <a:cs typeface="Proxima Nova"/>
                <a:sym typeface="Proxima Nova"/>
              </a:rPr>
              <a:t>Mcintosh &amp; Goodman, 2016 and DE-MTSS Modules </a:t>
            </a:r>
            <a:endParaRPr sz="1200">
              <a:solidFill>
                <a:schemeClr val="dk1"/>
              </a:solidFill>
              <a:latin typeface="Proxima Nova"/>
              <a:ea typeface="Proxima Nova"/>
              <a:cs typeface="Proxima Nova"/>
              <a:sym typeface="Proxima Nova"/>
            </a:endParaRPr>
          </a:p>
        </p:txBody>
      </p:sp>
      <p:pic>
        <p:nvPicPr>
          <p:cNvPr id="539" name="Google Shape;539;p90"/>
          <p:cNvPicPr preferRelativeResize="0"/>
          <p:nvPr/>
        </p:nvPicPr>
        <p:blipFill>
          <a:blip r:embed="rId7">
            <a:alphaModFix/>
          </a:blip>
          <a:stretch>
            <a:fillRect/>
          </a:stretch>
        </p:blipFill>
        <p:spPr>
          <a:xfrm>
            <a:off x="1837625" y="2377675"/>
            <a:ext cx="641848" cy="641848"/>
          </a:xfrm>
          <a:prstGeom prst="rect">
            <a:avLst/>
          </a:prstGeom>
          <a:noFill/>
          <a:ln>
            <a:noFill/>
          </a:ln>
        </p:spPr>
      </p:pic>
      <p:pic>
        <p:nvPicPr>
          <p:cNvPr id="540" name="Google Shape;540;p90"/>
          <p:cNvPicPr preferRelativeResize="0"/>
          <p:nvPr/>
        </p:nvPicPr>
        <p:blipFill>
          <a:blip r:embed="rId8">
            <a:alphaModFix/>
          </a:blip>
          <a:stretch>
            <a:fillRect/>
          </a:stretch>
        </p:blipFill>
        <p:spPr>
          <a:xfrm>
            <a:off x="1837625" y="3766075"/>
            <a:ext cx="606374" cy="6063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91"/>
          <p:cNvSpPr txBox="1">
            <a:spLocks noGrp="1"/>
          </p:cNvSpPr>
          <p:nvPr>
            <p:ph type="title"/>
          </p:nvPr>
        </p:nvSpPr>
        <p:spPr>
          <a:xfrm>
            <a:off x="1564425" y="116350"/>
            <a:ext cx="726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Common Purpose </a:t>
            </a:r>
            <a:endParaRPr sz="3000" b="1"/>
          </a:p>
        </p:txBody>
      </p:sp>
      <p:sp>
        <p:nvSpPr>
          <p:cNvPr id="546" name="Google Shape;546;p91"/>
          <p:cNvSpPr txBox="1">
            <a:spLocks noGrp="1"/>
          </p:cNvSpPr>
          <p:nvPr>
            <p:ph type="body" idx="1"/>
          </p:nvPr>
        </p:nvSpPr>
        <p:spPr>
          <a:xfrm>
            <a:off x="75775" y="1152475"/>
            <a:ext cx="89154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b="1" u="sng"/>
              <a:t>Successful teams have: </a:t>
            </a:r>
            <a:endParaRPr sz="2900" b="1" u="sng"/>
          </a:p>
          <a:p>
            <a:pPr marL="457200" lvl="0" indent="-400050" algn="l" rtl="0">
              <a:spcBef>
                <a:spcPts val="1200"/>
              </a:spcBef>
              <a:spcAft>
                <a:spcPts val="0"/>
              </a:spcAft>
              <a:buSzPts val="2700"/>
              <a:buChar char="●"/>
            </a:pPr>
            <a:r>
              <a:rPr lang="en" sz="2700"/>
              <a:t>Stated and agreed upon mission, purpose, and outcomes </a:t>
            </a:r>
            <a:endParaRPr sz="2700"/>
          </a:p>
          <a:p>
            <a:pPr marL="457200" lvl="0" indent="-400050" algn="l" rtl="0">
              <a:spcBef>
                <a:spcPts val="0"/>
              </a:spcBef>
              <a:spcAft>
                <a:spcPts val="0"/>
              </a:spcAft>
              <a:buSzPts val="2700"/>
              <a:buChar char="●"/>
            </a:pPr>
            <a:r>
              <a:rPr lang="en" sz="2700"/>
              <a:t>Common purpose is shared across all faculty and staff </a:t>
            </a:r>
            <a:endParaRPr sz="2700"/>
          </a:p>
          <a:p>
            <a:pPr marL="457200" lvl="0" indent="-400050" algn="l" rtl="0">
              <a:spcBef>
                <a:spcPts val="0"/>
              </a:spcBef>
              <a:spcAft>
                <a:spcPts val="0"/>
              </a:spcAft>
              <a:buSzPts val="2700"/>
              <a:buChar char="●"/>
            </a:pPr>
            <a:r>
              <a:rPr lang="en" sz="2700"/>
              <a:t>Complements the work of other teams in building and district </a:t>
            </a:r>
            <a:endParaRPr sz="2700"/>
          </a:p>
        </p:txBody>
      </p:sp>
      <p:sp>
        <p:nvSpPr>
          <p:cNvPr id="547" name="Google Shape;547;p91"/>
          <p:cNvSpPr txBox="1"/>
          <p:nvPr/>
        </p:nvSpPr>
        <p:spPr>
          <a:xfrm>
            <a:off x="2786425" y="4335375"/>
            <a:ext cx="62883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1"/>
                </a:solidFill>
                <a:latin typeface="Calibri"/>
                <a:ea typeface="Calibri"/>
                <a:cs typeface="Calibri"/>
                <a:sym typeface="Calibri"/>
              </a:rPr>
              <a:t>Integrated Multi-Tiered Systems of Support (McIntosh &amp; Goodman) and</a:t>
            </a:r>
            <a:endParaRPr sz="1300">
              <a:solidFill>
                <a:schemeClr val="dk1"/>
              </a:solidFill>
              <a:latin typeface="Calibri"/>
              <a:ea typeface="Calibri"/>
              <a:cs typeface="Calibri"/>
              <a:sym typeface="Calibri"/>
            </a:endParaRPr>
          </a:p>
          <a:p>
            <a:pPr marL="0" lvl="0" indent="0" algn="r" rtl="0">
              <a:spcBef>
                <a:spcPts val="0"/>
              </a:spcBef>
              <a:spcAft>
                <a:spcPts val="0"/>
              </a:spcAft>
              <a:buNone/>
            </a:pPr>
            <a:r>
              <a:rPr lang="en" sz="13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School Teams Use Datas to Make Effective Decisions: 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pic>
        <p:nvPicPr>
          <p:cNvPr id="548" name="Google Shape;548;p91"/>
          <p:cNvPicPr preferRelativeResize="0"/>
          <p:nvPr/>
        </p:nvPicPr>
        <p:blipFill>
          <a:blip r:embed="rId4">
            <a:alphaModFix/>
          </a:blip>
          <a:stretch>
            <a:fillRect/>
          </a:stretch>
        </p:blipFill>
        <p:spPr>
          <a:xfrm>
            <a:off x="375332" y="70125"/>
            <a:ext cx="998318" cy="6651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92"/>
          <p:cNvSpPr txBox="1">
            <a:spLocks noGrp="1"/>
          </p:cNvSpPr>
          <p:nvPr>
            <p:ph type="title"/>
          </p:nvPr>
        </p:nvSpPr>
        <p:spPr>
          <a:xfrm>
            <a:off x="1037850" y="116350"/>
            <a:ext cx="779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Structured Agenda: Purpose  </a:t>
            </a:r>
            <a:endParaRPr sz="3000" b="1"/>
          </a:p>
        </p:txBody>
      </p:sp>
      <p:sp>
        <p:nvSpPr>
          <p:cNvPr id="554" name="Google Shape;554;p92"/>
          <p:cNvSpPr txBox="1">
            <a:spLocks noGrp="1"/>
          </p:cNvSpPr>
          <p:nvPr>
            <p:ph type="body" idx="1"/>
          </p:nvPr>
        </p:nvSpPr>
        <p:spPr>
          <a:xfrm>
            <a:off x="114475" y="1362800"/>
            <a:ext cx="8951400" cy="35670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Char char="●"/>
            </a:pPr>
            <a:r>
              <a:rPr lang="en" sz="3000"/>
              <a:t>Appropriate for any and all teams, universally and consistently utilized</a:t>
            </a:r>
            <a:endParaRPr sz="2600"/>
          </a:p>
          <a:p>
            <a:pPr marL="457200" lvl="0" indent="-419100" algn="l" rtl="0">
              <a:spcBef>
                <a:spcPts val="0"/>
              </a:spcBef>
              <a:spcAft>
                <a:spcPts val="0"/>
              </a:spcAft>
              <a:buSzPts val="3000"/>
              <a:buChar char="●"/>
            </a:pPr>
            <a:r>
              <a:rPr lang="en" sz="3000"/>
              <a:t>Help to focus team on using data to make decisions </a:t>
            </a:r>
            <a:endParaRPr sz="3000"/>
          </a:p>
          <a:p>
            <a:pPr marL="457200" lvl="0" indent="-419100" algn="l" rtl="0">
              <a:spcBef>
                <a:spcPts val="0"/>
              </a:spcBef>
              <a:spcAft>
                <a:spcPts val="0"/>
              </a:spcAft>
              <a:buSzPts val="3000"/>
              <a:buChar char="●"/>
            </a:pPr>
            <a:r>
              <a:rPr lang="en" sz="3000"/>
              <a:t>Student outcomes and fidelity of implementation of practices </a:t>
            </a:r>
            <a:endParaRPr sz="3000"/>
          </a:p>
        </p:txBody>
      </p:sp>
      <p:pic>
        <p:nvPicPr>
          <p:cNvPr id="555" name="Google Shape;555;p92"/>
          <p:cNvPicPr preferRelativeResize="0"/>
          <p:nvPr/>
        </p:nvPicPr>
        <p:blipFill>
          <a:blip r:embed="rId3">
            <a:alphaModFix/>
          </a:blip>
          <a:stretch>
            <a:fillRect/>
          </a:stretch>
        </p:blipFill>
        <p:spPr>
          <a:xfrm>
            <a:off x="311385" y="81775"/>
            <a:ext cx="641848" cy="641848"/>
          </a:xfrm>
          <a:prstGeom prst="rect">
            <a:avLst/>
          </a:prstGeom>
          <a:noFill/>
          <a:ln>
            <a:noFill/>
          </a:ln>
          <a:effectLst>
            <a:outerShdw blurRad="57150" dist="19050" dir="5400000" algn="bl" rotWithShape="0">
              <a:srgbClr val="000000">
                <a:alpha val="50000"/>
              </a:srgbClr>
            </a:outerShdw>
          </a:effectLst>
        </p:spPr>
      </p:pic>
      <p:sp>
        <p:nvSpPr>
          <p:cNvPr id="556" name="Google Shape;556;p92"/>
          <p:cNvSpPr txBox="1"/>
          <p:nvPr/>
        </p:nvSpPr>
        <p:spPr>
          <a:xfrm>
            <a:off x="4045350" y="4364450"/>
            <a:ext cx="5020500" cy="861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Integrated Multi-Tiered Systems of Support (McIntosh &amp; Goodman) and</a:t>
            </a:r>
            <a:endParaRPr sz="1300">
              <a:solidFill>
                <a:schemeClr val="dk1"/>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 sz="13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School Teams Use Datas to Make Effective Decisions: 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3"/>
          <p:cNvSpPr txBox="1">
            <a:spLocks noGrp="1"/>
          </p:cNvSpPr>
          <p:nvPr>
            <p:ph type="title"/>
          </p:nvPr>
        </p:nvSpPr>
        <p:spPr>
          <a:xfrm>
            <a:off x="1564425" y="116350"/>
            <a:ext cx="726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Common Purpose </a:t>
            </a:r>
            <a:endParaRPr sz="3000" b="1"/>
          </a:p>
        </p:txBody>
      </p:sp>
      <p:sp>
        <p:nvSpPr>
          <p:cNvPr id="562" name="Google Shape;562;p93"/>
          <p:cNvSpPr txBox="1">
            <a:spLocks noGrp="1"/>
          </p:cNvSpPr>
          <p:nvPr>
            <p:ph type="body" idx="2"/>
          </p:nvPr>
        </p:nvSpPr>
        <p:spPr>
          <a:xfrm>
            <a:off x="222325" y="984475"/>
            <a:ext cx="8852400" cy="310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u="sng"/>
              <a:t>Successful teams ask themselves: </a:t>
            </a:r>
            <a:endParaRPr sz="2700" b="1" u="sng"/>
          </a:p>
          <a:p>
            <a:pPr marL="457200" lvl="0" indent="-387350" algn="l" rtl="0">
              <a:spcBef>
                <a:spcPts val="1200"/>
              </a:spcBef>
              <a:spcAft>
                <a:spcPts val="0"/>
              </a:spcAft>
              <a:buSzPts val="2500"/>
              <a:buChar char="●"/>
            </a:pPr>
            <a:r>
              <a:rPr lang="en" sz="2500"/>
              <a:t>Are we addressing our team’s mission? </a:t>
            </a:r>
            <a:endParaRPr sz="2500"/>
          </a:p>
          <a:p>
            <a:pPr marL="457200" lvl="0" indent="-387350" algn="l" rtl="0">
              <a:spcBef>
                <a:spcPts val="0"/>
              </a:spcBef>
              <a:spcAft>
                <a:spcPts val="0"/>
              </a:spcAft>
              <a:buSzPts val="2500"/>
              <a:buChar char="●"/>
            </a:pPr>
            <a:r>
              <a:rPr lang="en" sz="2500"/>
              <a:t>Are we taking on purpose of other teams and duplicating efforts? </a:t>
            </a:r>
            <a:endParaRPr sz="2500"/>
          </a:p>
          <a:p>
            <a:pPr marL="457200" lvl="0" indent="-387350" algn="l" rtl="0">
              <a:spcBef>
                <a:spcPts val="0"/>
              </a:spcBef>
              <a:spcAft>
                <a:spcPts val="0"/>
              </a:spcAft>
              <a:buSzPts val="2500"/>
              <a:buChar char="●"/>
            </a:pPr>
            <a:r>
              <a:rPr lang="en" sz="2500"/>
              <a:t>Do we know what decisions need to be made during this meeting? </a:t>
            </a:r>
            <a:endParaRPr sz="2500"/>
          </a:p>
          <a:p>
            <a:pPr marL="457200" lvl="0" indent="-387350" algn="l" rtl="0">
              <a:spcBef>
                <a:spcPts val="0"/>
              </a:spcBef>
              <a:spcAft>
                <a:spcPts val="0"/>
              </a:spcAft>
              <a:buSzPts val="2500"/>
              <a:buChar char="●"/>
            </a:pPr>
            <a:r>
              <a:rPr lang="en" sz="2500"/>
              <a:t>How do these decisions fit in with the team’s mission? </a:t>
            </a:r>
            <a:endParaRPr sz="2500"/>
          </a:p>
        </p:txBody>
      </p:sp>
      <p:sp>
        <p:nvSpPr>
          <p:cNvPr id="563" name="Google Shape;563;p93"/>
          <p:cNvSpPr txBox="1"/>
          <p:nvPr/>
        </p:nvSpPr>
        <p:spPr>
          <a:xfrm>
            <a:off x="2855700" y="4381600"/>
            <a:ext cx="62883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1"/>
                </a:solidFill>
                <a:latin typeface="Calibri"/>
                <a:ea typeface="Calibri"/>
                <a:cs typeface="Calibri"/>
                <a:sym typeface="Calibri"/>
              </a:rPr>
              <a:t>Integrated Multi-Tiered Systems of Support (McIntosh &amp; Goodman) and</a:t>
            </a:r>
            <a:endParaRPr sz="1300">
              <a:solidFill>
                <a:schemeClr val="dk1"/>
              </a:solidFill>
              <a:latin typeface="Calibri"/>
              <a:ea typeface="Calibri"/>
              <a:cs typeface="Calibri"/>
              <a:sym typeface="Calibri"/>
            </a:endParaRPr>
          </a:p>
          <a:p>
            <a:pPr marL="0" lvl="0" indent="0" algn="r" rtl="0">
              <a:spcBef>
                <a:spcPts val="0"/>
              </a:spcBef>
              <a:spcAft>
                <a:spcPts val="0"/>
              </a:spcAft>
              <a:buNone/>
            </a:pPr>
            <a:r>
              <a:rPr lang="en" sz="13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School Teams Use Datas to Make Effective Decisions: 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pic>
        <p:nvPicPr>
          <p:cNvPr id="564" name="Google Shape;564;p93"/>
          <p:cNvPicPr preferRelativeResize="0"/>
          <p:nvPr/>
        </p:nvPicPr>
        <p:blipFill>
          <a:blip r:embed="rId4">
            <a:alphaModFix/>
          </a:blip>
          <a:stretch>
            <a:fillRect/>
          </a:stretch>
        </p:blipFill>
        <p:spPr>
          <a:xfrm>
            <a:off x="375332" y="70125"/>
            <a:ext cx="998318" cy="6651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94"/>
          <p:cNvSpPr txBox="1">
            <a:spLocks noGrp="1"/>
          </p:cNvSpPr>
          <p:nvPr>
            <p:ph type="title"/>
          </p:nvPr>
        </p:nvSpPr>
        <p:spPr>
          <a:xfrm>
            <a:off x="1213375" y="116350"/>
            <a:ext cx="7619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Tier 1 Team Mission Example</a:t>
            </a:r>
            <a:endParaRPr sz="3000" b="1"/>
          </a:p>
        </p:txBody>
      </p:sp>
      <p:sp>
        <p:nvSpPr>
          <p:cNvPr id="570" name="Google Shape;570;p94"/>
          <p:cNvSpPr txBox="1">
            <a:spLocks noGrp="1"/>
          </p:cNvSpPr>
          <p:nvPr>
            <p:ph type="body" idx="1"/>
          </p:nvPr>
        </p:nvSpPr>
        <p:spPr>
          <a:xfrm>
            <a:off x="311700" y="1035425"/>
            <a:ext cx="8520600" cy="353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i="1"/>
              <a:t>We coordinate the MTSS universal prevention systems by: </a:t>
            </a:r>
            <a:endParaRPr sz="2600" b="1" i="1"/>
          </a:p>
          <a:p>
            <a:pPr marL="457200" lvl="0" indent="-381000" algn="l" rtl="0">
              <a:spcBef>
                <a:spcPts val="1200"/>
              </a:spcBef>
              <a:spcAft>
                <a:spcPts val="0"/>
              </a:spcAft>
              <a:buSzPts val="2400"/>
              <a:buAutoNum type="arabicPeriod"/>
            </a:pPr>
            <a:r>
              <a:rPr lang="en" sz="2400" i="1"/>
              <a:t>Collecting, analyzing, and sharing schoolwide data regarding implementation and outcomes with school staff and community </a:t>
            </a:r>
            <a:endParaRPr sz="2400" i="1"/>
          </a:p>
          <a:p>
            <a:pPr marL="457200" lvl="0" indent="-381000" algn="l" rtl="0">
              <a:spcBef>
                <a:spcPts val="0"/>
              </a:spcBef>
              <a:spcAft>
                <a:spcPts val="0"/>
              </a:spcAft>
              <a:buSzPts val="2400"/>
              <a:buAutoNum type="arabicPeriod"/>
            </a:pPr>
            <a:r>
              <a:rPr lang="en" sz="2400" i="1"/>
              <a:t>Identifying schoolwide needs (in literacy, math, and behavior)</a:t>
            </a:r>
            <a:endParaRPr sz="2400" i="1"/>
          </a:p>
          <a:p>
            <a:pPr marL="457200" lvl="0" indent="-381000" algn="l" rtl="0">
              <a:spcBef>
                <a:spcPts val="0"/>
              </a:spcBef>
              <a:spcAft>
                <a:spcPts val="0"/>
              </a:spcAft>
              <a:buSzPts val="2400"/>
              <a:buAutoNum type="arabicPeriod"/>
            </a:pPr>
            <a:r>
              <a:rPr lang="en" sz="2400" i="1"/>
              <a:t>Developing schoolwide goals/priorities/strategies to meet identified needs </a:t>
            </a:r>
            <a:endParaRPr sz="2400" i="1"/>
          </a:p>
          <a:p>
            <a:pPr marL="457200" lvl="0" indent="-381000" algn="l" rtl="0">
              <a:spcBef>
                <a:spcPts val="0"/>
              </a:spcBef>
              <a:spcAft>
                <a:spcPts val="0"/>
              </a:spcAft>
              <a:buSzPts val="2400"/>
              <a:buAutoNum type="arabicPeriod"/>
            </a:pPr>
            <a:r>
              <a:rPr lang="en" sz="2400" i="1"/>
              <a:t>Ensuring completion of overall goals/priorities/strategies </a:t>
            </a:r>
            <a:endParaRPr sz="2400" i="1"/>
          </a:p>
        </p:txBody>
      </p:sp>
      <p:sp>
        <p:nvSpPr>
          <p:cNvPr id="571" name="Google Shape;571;p94"/>
          <p:cNvSpPr txBox="1"/>
          <p:nvPr/>
        </p:nvSpPr>
        <p:spPr>
          <a:xfrm>
            <a:off x="3805000" y="4604750"/>
            <a:ext cx="52614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solidFill>
                  <a:schemeClr val="dk1"/>
                </a:solidFill>
                <a:latin typeface="Calibri"/>
                <a:ea typeface="Calibri"/>
                <a:cs typeface="Calibri"/>
                <a:sym typeface="Calibri"/>
              </a:rPr>
              <a:t>Integrated Multi-Tiered Systems of Support (McIntosh &amp; Goodman)</a:t>
            </a:r>
            <a:endParaRPr sz="1300">
              <a:solidFill>
                <a:schemeClr val="dk1"/>
              </a:solidFill>
              <a:latin typeface="Calibri"/>
              <a:ea typeface="Calibri"/>
              <a:cs typeface="Calibri"/>
              <a:sym typeface="Calibri"/>
            </a:endParaRPr>
          </a:p>
        </p:txBody>
      </p:sp>
      <p:pic>
        <p:nvPicPr>
          <p:cNvPr id="572" name="Google Shape;572;p94"/>
          <p:cNvPicPr preferRelativeResize="0"/>
          <p:nvPr/>
        </p:nvPicPr>
        <p:blipFill>
          <a:blip r:embed="rId3">
            <a:alphaModFix/>
          </a:blip>
          <a:stretch>
            <a:fillRect/>
          </a:stretch>
        </p:blipFill>
        <p:spPr>
          <a:xfrm>
            <a:off x="115857" y="70125"/>
            <a:ext cx="998318" cy="6651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5"/>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Mission and Vision….</a:t>
            </a:r>
            <a:endParaRPr sz="3000" b="1"/>
          </a:p>
        </p:txBody>
      </p:sp>
      <p:sp>
        <p:nvSpPr>
          <p:cNvPr id="578" name="Google Shape;578;p95"/>
          <p:cNvSpPr txBox="1">
            <a:spLocks noGrp="1"/>
          </p:cNvSpPr>
          <p:nvPr>
            <p:ph type="body" idx="1"/>
          </p:nvPr>
        </p:nvSpPr>
        <p:spPr>
          <a:xfrm>
            <a:off x="268200" y="1009675"/>
            <a:ext cx="8875800" cy="3980400"/>
          </a:xfrm>
          <a:prstGeom prst="rect">
            <a:avLst/>
          </a:prstGeom>
        </p:spPr>
        <p:txBody>
          <a:bodyPr spcFirstLastPara="1" wrap="square" lIns="91425" tIns="91425" rIns="91425" bIns="91425" anchor="t" anchorCtr="0">
            <a:normAutofit fontScale="92500" lnSpcReduction="20000"/>
          </a:bodyPr>
          <a:lstStyle/>
          <a:p>
            <a:pPr marL="0" lvl="0" indent="0" algn="l" rtl="0">
              <a:lnSpc>
                <a:spcPct val="107916"/>
              </a:lnSpc>
              <a:spcBef>
                <a:spcPts val="0"/>
              </a:spcBef>
              <a:spcAft>
                <a:spcPts val="0"/>
              </a:spcAft>
              <a:buNone/>
            </a:pPr>
            <a:r>
              <a:rPr lang="en" sz="2941" i="1">
                <a:solidFill>
                  <a:srgbClr val="000000"/>
                </a:solidFill>
              </a:rPr>
              <a:t>“Teams exist to uphold an organization’s mission, to fulfill its vision and to meet its goals.  For a team to do this it needs a clear and articulated reason for existing -- an explicit articulation of the connection between the team’s work and the organization’s big picture goals.”</a:t>
            </a:r>
            <a:br>
              <a:rPr lang="en" sz="2941">
                <a:solidFill>
                  <a:srgbClr val="000000"/>
                </a:solidFill>
                <a:latin typeface="Arial"/>
                <a:ea typeface="Arial"/>
                <a:cs typeface="Arial"/>
                <a:sym typeface="Arial"/>
              </a:rPr>
            </a:br>
            <a:endParaRPr sz="2941">
              <a:solidFill>
                <a:srgbClr val="000000"/>
              </a:solidFill>
              <a:latin typeface="Arial"/>
              <a:ea typeface="Arial"/>
              <a:cs typeface="Arial"/>
              <a:sym typeface="Arial"/>
            </a:endParaRPr>
          </a:p>
          <a:p>
            <a:pPr marL="0" lvl="0" indent="0" algn="ctr" rtl="0">
              <a:lnSpc>
                <a:spcPct val="107916"/>
              </a:lnSpc>
              <a:spcBef>
                <a:spcPts val="800"/>
              </a:spcBef>
              <a:spcAft>
                <a:spcPts val="0"/>
              </a:spcAft>
              <a:buNone/>
            </a:pPr>
            <a:r>
              <a:rPr lang="en" sz="2941">
                <a:solidFill>
                  <a:srgbClr val="000000"/>
                </a:solidFill>
              </a:rPr>
              <a:t>Teams need their own mission and vision so they know where they are headed…</a:t>
            </a:r>
            <a:endParaRPr sz="2941">
              <a:solidFill>
                <a:srgbClr val="000000"/>
              </a:solidFill>
            </a:endParaRPr>
          </a:p>
          <a:p>
            <a:pPr marL="0" lvl="0" indent="0" algn="l" rtl="0">
              <a:lnSpc>
                <a:spcPct val="107916"/>
              </a:lnSpc>
              <a:spcBef>
                <a:spcPts val="800"/>
              </a:spcBef>
              <a:spcAft>
                <a:spcPts val="0"/>
              </a:spcAft>
              <a:buNone/>
            </a:pPr>
            <a:endParaRPr i="1">
              <a:solidFill>
                <a:srgbClr val="000000"/>
              </a:solidFill>
              <a:latin typeface="Arial"/>
              <a:ea typeface="Arial"/>
              <a:cs typeface="Arial"/>
              <a:sym typeface="Arial"/>
            </a:endParaRPr>
          </a:p>
          <a:p>
            <a:pPr marL="0" lvl="0" indent="0" algn="l" rtl="0">
              <a:lnSpc>
                <a:spcPct val="107916"/>
              </a:lnSpc>
              <a:spcBef>
                <a:spcPts val="800"/>
              </a:spcBef>
              <a:spcAft>
                <a:spcPts val="800"/>
              </a:spcAft>
              <a:buNone/>
            </a:pPr>
            <a:endParaRPr i="1">
              <a:solidFill>
                <a:srgbClr val="000000"/>
              </a:solidFill>
              <a:latin typeface="Arial"/>
              <a:ea typeface="Arial"/>
              <a:cs typeface="Arial"/>
              <a:sym typeface="Arial"/>
            </a:endParaRPr>
          </a:p>
        </p:txBody>
      </p:sp>
      <p:sp>
        <p:nvSpPr>
          <p:cNvPr id="579" name="Google Shape;579;p95"/>
          <p:cNvSpPr txBox="1"/>
          <p:nvPr/>
        </p:nvSpPr>
        <p:spPr>
          <a:xfrm>
            <a:off x="3592400" y="4646000"/>
            <a:ext cx="54876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a:solidFill>
                  <a:srgbClr val="434343"/>
                </a:solidFill>
                <a:latin typeface="Open Sans"/>
                <a:ea typeface="Open Sans"/>
                <a:cs typeface="Open Sans"/>
                <a:sym typeface="Open Sans"/>
              </a:rPr>
              <a:t>Elena Aguilar, </a:t>
            </a:r>
            <a:r>
              <a:rPr lang="en" sz="800" i="1">
                <a:solidFill>
                  <a:srgbClr val="434343"/>
                </a:solidFill>
                <a:latin typeface="Open Sans"/>
                <a:ea typeface="Open Sans"/>
                <a:cs typeface="Open Sans"/>
                <a:sym typeface="Open Sans"/>
              </a:rPr>
              <a:t>The Art of Coaching Teams: Building Resilient Communities that Transform Schools. </a:t>
            </a:r>
            <a:r>
              <a:rPr lang="en" sz="800">
                <a:solidFill>
                  <a:srgbClr val="434343"/>
                </a:solidFill>
                <a:latin typeface="Open Sans"/>
                <a:ea typeface="Open Sans"/>
                <a:cs typeface="Open Sans"/>
                <a:sym typeface="Open Sans"/>
              </a:rPr>
              <a:t>Jossey-Bass, 2016.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8"/>
                                        </p:tgtEl>
                                        <p:attrNameLst>
                                          <p:attrName>style.visibility</p:attrName>
                                        </p:attrNameLst>
                                      </p:cBhvr>
                                      <p:to>
                                        <p:strVal val="visible"/>
                                      </p:to>
                                    </p:set>
                                    <p:animEffect transition="in" filter="fade">
                                      <p:cBhvr>
                                        <p:cTn id="7" dur="1000"/>
                                        <p:tgtEl>
                                          <p:spTgt spid="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96"/>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Step 1 Toward a Mission &amp; Vision </a:t>
            </a:r>
            <a:endParaRPr sz="3000" b="1"/>
          </a:p>
        </p:txBody>
      </p:sp>
      <p:sp>
        <p:nvSpPr>
          <p:cNvPr id="585" name="Google Shape;585;p96"/>
          <p:cNvSpPr txBox="1">
            <a:spLocks noGrp="1"/>
          </p:cNvSpPr>
          <p:nvPr>
            <p:ph type="body" idx="1"/>
          </p:nvPr>
        </p:nvSpPr>
        <p:spPr>
          <a:xfrm>
            <a:off x="629225" y="1152475"/>
            <a:ext cx="8203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t>What’s your school and district mission &amp; vision? </a:t>
            </a:r>
            <a:endParaRPr sz="2800" b="1"/>
          </a:p>
          <a:p>
            <a:pPr marL="0" lvl="0" indent="0" algn="l" rtl="0">
              <a:spcBef>
                <a:spcPts val="1200"/>
              </a:spcBef>
              <a:spcAft>
                <a:spcPts val="0"/>
              </a:spcAft>
              <a:buNone/>
            </a:pPr>
            <a:r>
              <a:rPr lang="en" sz="2500" b="1"/>
              <a:t>	I see….</a:t>
            </a:r>
            <a:endParaRPr sz="2500" b="1"/>
          </a:p>
          <a:p>
            <a:pPr marL="0" lvl="0" indent="0" algn="l" rtl="0">
              <a:spcBef>
                <a:spcPts val="1200"/>
              </a:spcBef>
              <a:spcAft>
                <a:spcPts val="0"/>
              </a:spcAft>
              <a:buNone/>
            </a:pPr>
            <a:r>
              <a:rPr lang="en" sz="2500" b="1"/>
              <a:t>	I think…</a:t>
            </a:r>
            <a:endParaRPr sz="2500" b="1"/>
          </a:p>
          <a:p>
            <a:pPr marL="0" lvl="0" indent="0" algn="l" rtl="0">
              <a:spcBef>
                <a:spcPts val="1200"/>
              </a:spcBef>
              <a:spcAft>
                <a:spcPts val="0"/>
              </a:spcAft>
              <a:buNone/>
            </a:pPr>
            <a:r>
              <a:rPr lang="en" sz="2500" b="1"/>
              <a:t>	I wonder…</a:t>
            </a:r>
            <a:endParaRPr sz="2500" b="1"/>
          </a:p>
          <a:p>
            <a:pPr marL="0" lvl="0" indent="0" algn="ctr" rtl="0">
              <a:spcBef>
                <a:spcPts val="1200"/>
              </a:spcBef>
              <a:spcAft>
                <a:spcPts val="0"/>
              </a:spcAft>
              <a:buNone/>
            </a:pPr>
            <a:r>
              <a:rPr lang="en" sz="2500" i="1"/>
              <a:t>Mission: Fundamental purpose</a:t>
            </a:r>
            <a:endParaRPr sz="2500" i="1"/>
          </a:p>
          <a:p>
            <a:pPr marL="0" lvl="0" indent="0" algn="ctr" rtl="0">
              <a:spcBef>
                <a:spcPts val="1200"/>
              </a:spcBef>
              <a:spcAft>
                <a:spcPts val="1200"/>
              </a:spcAft>
              <a:buNone/>
            </a:pPr>
            <a:r>
              <a:rPr lang="en" sz="2500" i="1"/>
              <a:t>Vision: Compelling future</a:t>
            </a:r>
            <a:endParaRPr sz="2500" i="1"/>
          </a:p>
        </p:txBody>
      </p:sp>
      <p:pic>
        <p:nvPicPr>
          <p:cNvPr id="586" name="Google Shape;586;p96"/>
          <p:cNvPicPr preferRelativeResize="0"/>
          <p:nvPr/>
        </p:nvPicPr>
        <p:blipFill>
          <a:blip r:embed="rId3">
            <a:alphaModFix/>
          </a:blip>
          <a:stretch>
            <a:fillRect/>
          </a:stretch>
        </p:blipFill>
        <p:spPr>
          <a:xfrm>
            <a:off x="587173" y="1853223"/>
            <a:ext cx="447275" cy="447300"/>
          </a:xfrm>
          <a:prstGeom prst="rect">
            <a:avLst/>
          </a:prstGeom>
          <a:noFill/>
          <a:ln>
            <a:noFill/>
          </a:ln>
        </p:spPr>
      </p:pic>
      <p:pic>
        <p:nvPicPr>
          <p:cNvPr id="587" name="Google Shape;587;p96"/>
          <p:cNvPicPr preferRelativeResize="0"/>
          <p:nvPr/>
        </p:nvPicPr>
        <p:blipFill>
          <a:blip r:embed="rId4">
            <a:alphaModFix/>
          </a:blip>
          <a:stretch>
            <a:fillRect/>
          </a:stretch>
        </p:blipFill>
        <p:spPr>
          <a:xfrm>
            <a:off x="587175" y="3081550"/>
            <a:ext cx="447275" cy="447275"/>
          </a:xfrm>
          <a:prstGeom prst="rect">
            <a:avLst/>
          </a:prstGeom>
          <a:noFill/>
          <a:ln>
            <a:noFill/>
          </a:ln>
        </p:spPr>
      </p:pic>
      <p:pic>
        <p:nvPicPr>
          <p:cNvPr id="588" name="Google Shape;588;p96"/>
          <p:cNvPicPr preferRelativeResize="0"/>
          <p:nvPr/>
        </p:nvPicPr>
        <p:blipFill>
          <a:blip r:embed="rId5">
            <a:alphaModFix/>
          </a:blip>
          <a:stretch>
            <a:fillRect/>
          </a:stretch>
        </p:blipFill>
        <p:spPr>
          <a:xfrm>
            <a:off x="560415" y="2440628"/>
            <a:ext cx="500775" cy="50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9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594" name="Google Shape;594;p97"/>
          <p:cNvPicPr preferRelativeResize="0"/>
          <p:nvPr/>
        </p:nvPicPr>
        <p:blipFill>
          <a:blip r:embed="rId3">
            <a:alphaModFix/>
          </a:blip>
          <a:stretch>
            <a:fillRect/>
          </a:stretch>
        </p:blipFill>
        <p:spPr>
          <a:xfrm>
            <a:off x="5068350" y="-38025"/>
            <a:ext cx="3699576" cy="5219551"/>
          </a:xfrm>
          <a:prstGeom prst="rect">
            <a:avLst/>
          </a:prstGeom>
          <a:noFill/>
          <a:ln>
            <a:noFill/>
          </a:ln>
          <a:effectLst>
            <a:outerShdw blurRad="57150" dist="19050" dir="5400000" algn="bl" rotWithShape="0">
              <a:srgbClr val="000000">
                <a:alpha val="50000"/>
              </a:srgbClr>
            </a:outerShdw>
          </a:effectLst>
        </p:spPr>
      </p:pic>
      <p:sp>
        <p:nvSpPr>
          <p:cNvPr id="595" name="Google Shape;595;p97"/>
          <p:cNvSpPr txBox="1"/>
          <p:nvPr/>
        </p:nvSpPr>
        <p:spPr>
          <a:xfrm>
            <a:off x="612075" y="1610700"/>
            <a:ext cx="3167700" cy="245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chemeClr val="dk1"/>
                </a:solidFill>
                <a:latin typeface="Calibri"/>
                <a:ea typeface="Calibri"/>
                <a:cs typeface="Calibri"/>
                <a:sym typeface="Calibri"/>
              </a:rPr>
              <a:t>When your whole Tier 1 team can be together…</a:t>
            </a:r>
            <a:endParaRPr sz="32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pSp>
        <p:nvGrpSpPr>
          <p:cNvPr id="312" name="Google Shape;312;p71"/>
          <p:cNvGrpSpPr/>
          <p:nvPr/>
        </p:nvGrpSpPr>
        <p:grpSpPr>
          <a:xfrm>
            <a:off x="-5" y="5005547"/>
            <a:ext cx="9261851" cy="138138"/>
            <a:chOff x="9" y="0"/>
            <a:chExt cx="24698269" cy="736734"/>
          </a:xfrm>
        </p:grpSpPr>
        <p:grpSp>
          <p:nvGrpSpPr>
            <p:cNvPr id="313" name="Google Shape;313;p71"/>
            <p:cNvGrpSpPr/>
            <p:nvPr/>
          </p:nvGrpSpPr>
          <p:grpSpPr>
            <a:xfrm rot="5400000">
              <a:off x="2836919" y="-2836910"/>
              <a:ext cx="736448" cy="6410269"/>
              <a:chOff x="0" y="-47625"/>
              <a:chExt cx="111600" cy="971400"/>
            </a:xfrm>
          </p:grpSpPr>
          <p:sp>
            <p:nvSpPr>
              <p:cNvPr id="314" name="Google Shape;314;p71"/>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00A0DF"/>
              </a:solidFill>
              <a:ln>
                <a:noFill/>
              </a:ln>
            </p:spPr>
            <p:txBody>
              <a:bodyPr/>
              <a:lstStyle/>
              <a:p>
                <a:endParaRPr lang="en-US"/>
              </a:p>
            </p:txBody>
          </p:sp>
          <p:sp>
            <p:nvSpPr>
              <p:cNvPr id="315" name="Google Shape;315;p71"/>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6" name="Google Shape;316;p71"/>
            <p:cNvGrpSpPr/>
            <p:nvPr/>
          </p:nvGrpSpPr>
          <p:grpSpPr>
            <a:xfrm rot="5400000">
              <a:off x="8932919" y="-2836624"/>
              <a:ext cx="736448" cy="6410269"/>
              <a:chOff x="0" y="-47625"/>
              <a:chExt cx="111600" cy="971400"/>
            </a:xfrm>
          </p:grpSpPr>
          <p:sp>
            <p:nvSpPr>
              <p:cNvPr id="317" name="Google Shape;317;p71"/>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1F5387"/>
              </a:solidFill>
              <a:ln>
                <a:noFill/>
              </a:ln>
            </p:spPr>
            <p:txBody>
              <a:bodyPr/>
              <a:lstStyle/>
              <a:p>
                <a:endParaRPr lang="en-US"/>
              </a:p>
            </p:txBody>
          </p:sp>
          <p:sp>
            <p:nvSpPr>
              <p:cNvPr id="318" name="Google Shape;318;p71"/>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9" name="Google Shape;319;p71"/>
            <p:cNvGrpSpPr/>
            <p:nvPr/>
          </p:nvGrpSpPr>
          <p:grpSpPr>
            <a:xfrm rot="5400000">
              <a:off x="15028919" y="-2836624"/>
              <a:ext cx="736448" cy="6410269"/>
              <a:chOff x="0" y="-47625"/>
              <a:chExt cx="111600" cy="971400"/>
            </a:xfrm>
          </p:grpSpPr>
          <p:sp>
            <p:nvSpPr>
              <p:cNvPr id="320" name="Google Shape;320;p71"/>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EF9921"/>
              </a:solidFill>
              <a:ln>
                <a:noFill/>
              </a:ln>
            </p:spPr>
            <p:txBody>
              <a:bodyPr/>
              <a:lstStyle/>
              <a:p>
                <a:endParaRPr lang="en-US"/>
              </a:p>
            </p:txBody>
          </p:sp>
          <p:sp>
            <p:nvSpPr>
              <p:cNvPr id="321" name="Google Shape;321;p71"/>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22" name="Google Shape;322;p71"/>
            <p:cNvGrpSpPr/>
            <p:nvPr/>
          </p:nvGrpSpPr>
          <p:grpSpPr>
            <a:xfrm rot="5400000">
              <a:off x="21124919" y="-2836624"/>
              <a:ext cx="736448" cy="6410269"/>
              <a:chOff x="0" y="-47625"/>
              <a:chExt cx="111600" cy="971400"/>
            </a:xfrm>
          </p:grpSpPr>
          <p:sp>
            <p:nvSpPr>
              <p:cNvPr id="323" name="Google Shape;323;p71"/>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FFD200"/>
              </a:solidFill>
              <a:ln>
                <a:noFill/>
              </a:ln>
            </p:spPr>
            <p:txBody>
              <a:bodyPr/>
              <a:lstStyle/>
              <a:p>
                <a:endParaRPr lang="en-US"/>
              </a:p>
            </p:txBody>
          </p:sp>
          <p:sp>
            <p:nvSpPr>
              <p:cNvPr id="324" name="Google Shape;324;p71"/>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cxnSp>
        <p:nvCxnSpPr>
          <p:cNvPr id="325" name="Google Shape;325;p71"/>
          <p:cNvCxnSpPr/>
          <p:nvPr/>
        </p:nvCxnSpPr>
        <p:spPr>
          <a:xfrm rot="10800000" flipH="1">
            <a:off x="0" y="1012150"/>
            <a:ext cx="9150000" cy="7800"/>
          </a:xfrm>
          <a:prstGeom prst="straightConnector1">
            <a:avLst/>
          </a:prstGeom>
          <a:noFill/>
          <a:ln w="200025" cap="flat" cmpd="sng">
            <a:solidFill>
              <a:srgbClr val="FFD200"/>
            </a:solidFill>
            <a:prstDash val="solid"/>
            <a:round/>
            <a:headEnd type="none" w="sm" len="sm"/>
            <a:tailEnd type="none" w="sm" len="sm"/>
          </a:ln>
        </p:spPr>
      </p:cxnSp>
      <p:sp>
        <p:nvSpPr>
          <p:cNvPr id="326" name="Google Shape;326;p71"/>
          <p:cNvSpPr/>
          <p:nvPr/>
        </p:nvSpPr>
        <p:spPr>
          <a:xfrm>
            <a:off x="0" y="0"/>
            <a:ext cx="9144000" cy="991324"/>
          </a:xfrm>
          <a:custGeom>
            <a:avLst/>
            <a:gdLst/>
            <a:ahLst/>
            <a:cxnLst/>
            <a:rect l="l" t="t" r="r" b="b"/>
            <a:pathLst>
              <a:path w="18288000" h="4046220" extrusionOk="0">
                <a:moveTo>
                  <a:pt x="0" y="0"/>
                </a:moveTo>
                <a:lnTo>
                  <a:pt x="18288000" y="0"/>
                </a:lnTo>
                <a:lnTo>
                  <a:pt x="18288000" y="4046220"/>
                </a:lnTo>
                <a:lnTo>
                  <a:pt x="0" y="4046220"/>
                </a:lnTo>
                <a:lnTo>
                  <a:pt x="0" y="0"/>
                </a:lnTo>
                <a:close/>
              </a:path>
            </a:pathLst>
          </a:custGeom>
          <a:solidFill>
            <a:srgbClr val="00539F"/>
          </a:solidFill>
          <a:ln>
            <a:noFill/>
          </a:ln>
        </p:spPr>
        <p:txBody>
          <a:bodyPr/>
          <a:lstStyle/>
          <a:p>
            <a:endParaRPr lang="en-US"/>
          </a:p>
        </p:txBody>
      </p:sp>
      <p:sp>
        <p:nvSpPr>
          <p:cNvPr id="327" name="Google Shape;327;p71"/>
          <p:cNvSpPr txBox="1"/>
          <p:nvPr/>
        </p:nvSpPr>
        <p:spPr>
          <a:xfrm>
            <a:off x="0" y="234075"/>
            <a:ext cx="9144000" cy="4617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 sz="3000" b="1">
                <a:solidFill>
                  <a:srgbClr val="FEFEFF"/>
                </a:solidFill>
                <a:latin typeface="Calibri"/>
                <a:ea typeface="Calibri"/>
                <a:cs typeface="Calibri"/>
                <a:sym typeface="Calibri"/>
              </a:rPr>
              <a:t>Today’s Agenda</a:t>
            </a:r>
            <a:endParaRPr sz="3000" b="1">
              <a:latin typeface="Calibri"/>
              <a:ea typeface="Calibri"/>
              <a:cs typeface="Calibri"/>
              <a:sym typeface="Calibri"/>
            </a:endParaRPr>
          </a:p>
        </p:txBody>
      </p:sp>
      <p:sp>
        <p:nvSpPr>
          <p:cNvPr id="328" name="Google Shape;328;p71"/>
          <p:cNvSpPr txBox="1"/>
          <p:nvPr/>
        </p:nvSpPr>
        <p:spPr>
          <a:xfrm>
            <a:off x="484800" y="1480413"/>
            <a:ext cx="5671500" cy="28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0" algn="l" rtl="0">
              <a:spcBef>
                <a:spcPts val="1000"/>
              </a:spcBef>
              <a:spcAft>
                <a:spcPts val="0"/>
              </a:spcAft>
              <a:buNone/>
            </a:pPr>
            <a:endParaRPr sz="1800">
              <a:solidFill>
                <a:schemeClr val="dk1"/>
              </a:solidFill>
              <a:latin typeface="Calibri"/>
              <a:ea typeface="Calibri"/>
              <a:cs typeface="Calibri"/>
              <a:sym typeface="Calibri"/>
            </a:endParaRPr>
          </a:p>
          <a:p>
            <a:pPr marL="457200" lvl="0" indent="0" algn="l" rtl="0">
              <a:spcBef>
                <a:spcPts val="1000"/>
              </a:spcBef>
              <a:spcAft>
                <a:spcPts val="0"/>
              </a:spcAft>
              <a:buNone/>
            </a:pPr>
            <a:endParaRPr sz="1800">
              <a:solidFill>
                <a:schemeClr val="dk1"/>
              </a:solidFill>
              <a:latin typeface="Calibri"/>
              <a:ea typeface="Calibri"/>
              <a:cs typeface="Calibri"/>
              <a:sym typeface="Calibri"/>
            </a:endParaRPr>
          </a:p>
          <a:p>
            <a:pPr marL="0" lvl="0" indent="0" algn="ctr" rtl="0">
              <a:lnSpc>
                <a:spcPct val="100000"/>
              </a:lnSpc>
              <a:spcBef>
                <a:spcPts val="100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p:txBody>
      </p:sp>
      <p:sp>
        <p:nvSpPr>
          <p:cNvPr id="329" name="Google Shape;329;p71"/>
          <p:cNvSpPr txBox="1">
            <a:spLocks noGrp="1"/>
          </p:cNvSpPr>
          <p:nvPr>
            <p:ph type="body" idx="1"/>
          </p:nvPr>
        </p:nvSpPr>
        <p:spPr>
          <a:xfrm>
            <a:off x="311700" y="1394250"/>
            <a:ext cx="3999900" cy="338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chemeClr val="dk1"/>
                </a:solidFill>
                <a:latin typeface="Calibri"/>
                <a:ea typeface="Calibri"/>
                <a:cs typeface="Calibri"/>
                <a:sym typeface="Calibri"/>
              </a:rPr>
              <a:t>Session 1 - 8:30 - 11:00 </a:t>
            </a:r>
            <a:endParaRPr sz="20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 sz="2000">
                <a:solidFill>
                  <a:schemeClr val="dk1"/>
                </a:solidFill>
                <a:latin typeface="Calibri"/>
                <a:ea typeface="Calibri"/>
                <a:cs typeface="Calibri"/>
                <a:sym typeface="Calibri"/>
              </a:rPr>
              <a:t>Tier 1 System Focus</a:t>
            </a:r>
            <a:endParaRPr sz="2000">
              <a:solidFill>
                <a:schemeClr val="dk1"/>
              </a:solidFill>
              <a:latin typeface="Calibri"/>
              <a:ea typeface="Calibri"/>
              <a:cs typeface="Calibri"/>
              <a:sym typeface="Calibri"/>
            </a:endParaRPr>
          </a:p>
          <a:p>
            <a:pPr marL="457200" lvl="0" indent="-355600" algn="l" rtl="0">
              <a:spcBef>
                <a:spcPts val="120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Review &amp; reflect on key features of efficient &amp; effective teaming </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Explore ways the Tier 1 team can use data and data-decision making procedures to identify and implement Tier 1 practices</a:t>
            </a:r>
            <a:endParaRPr/>
          </a:p>
        </p:txBody>
      </p:sp>
      <p:sp>
        <p:nvSpPr>
          <p:cNvPr id="330" name="Google Shape;330;p71"/>
          <p:cNvSpPr txBox="1">
            <a:spLocks noGrp="1"/>
          </p:cNvSpPr>
          <p:nvPr>
            <p:ph type="body" idx="2"/>
          </p:nvPr>
        </p:nvSpPr>
        <p:spPr>
          <a:xfrm>
            <a:off x="4832400" y="1394275"/>
            <a:ext cx="3999900" cy="338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Session 2 - 11:30 - 2:00</a:t>
            </a:r>
            <a:endParaRPr sz="2000" b="1">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ct val="55000"/>
              <a:buFont typeface="Arial"/>
              <a:buNone/>
            </a:pPr>
            <a:r>
              <a:rPr lang="en" sz="2000" b="1">
                <a:solidFill>
                  <a:schemeClr val="dk1"/>
                </a:solidFill>
                <a:latin typeface="Calibri"/>
                <a:ea typeface="Calibri"/>
                <a:cs typeface="Calibri"/>
                <a:sym typeface="Calibri"/>
              </a:rPr>
              <a:t>Tier 2 System Focus</a:t>
            </a:r>
            <a:endParaRPr sz="2000" b="1">
              <a:solidFill>
                <a:schemeClr val="dk1"/>
              </a:solidFill>
              <a:latin typeface="Calibri"/>
              <a:ea typeface="Calibri"/>
              <a:cs typeface="Calibri"/>
              <a:sym typeface="Calibri"/>
            </a:endParaRPr>
          </a:p>
          <a:p>
            <a:pPr marL="457200" lvl="0" indent="-346075" algn="l" rtl="0">
              <a:spcBef>
                <a:spcPts val="120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Engage with systems components of data routines and team-based implementation through activities using tools for</a:t>
            </a:r>
            <a:endParaRPr sz="2000">
              <a:solidFill>
                <a:schemeClr val="dk1"/>
              </a:solidFill>
              <a:latin typeface="Calibri"/>
              <a:ea typeface="Calibri"/>
              <a:cs typeface="Calibri"/>
              <a:sym typeface="Calibri"/>
            </a:endParaRPr>
          </a:p>
          <a:p>
            <a:pPr marL="914400" lvl="1" indent="-346075" algn="l" rtl="0">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IN/ON/OUT Criteria</a:t>
            </a:r>
            <a:endParaRPr sz="2000">
              <a:solidFill>
                <a:schemeClr val="dk1"/>
              </a:solidFill>
              <a:latin typeface="Calibri"/>
              <a:ea typeface="Calibri"/>
              <a:cs typeface="Calibri"/>
              <a:sym typeface="Calibri"/>
            </a:endParaRPr>
          </a:p>
          <a:p>
            <a:pPr marL="914400" lvl="1" indent="-346075" algn="l" rtl="0">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Tier 2 Interventions Data Tracker </a:t>
            </a:r>
            <a:endParaRPr sz="2000">
              <a:solidFill>
                <a:schemeClr val="dk1"/>
              </a:solidFill>
              <a:latin typeface="Calibri"/>
              <a:ea typeface="Calibri"/>
              <a:cs typeface="Calibri"/>
              <a:sym typeface="Calibri"/>
            </a:endParaRPr>
          </a:p>
          <a:p>
            <a:pPr marL="914400" lvl="1" indent="-346075" algn="l" rtl="0">
              <a:spcBef>
                <a:spcPts val="0"/>
              </a:spcBef>
              <a:spcAft>
                <a:spcPts val="0"/>
              </a:spcAft>
              <a:buClr>
                <a:schemeClr val="dk1"/>
              </a:buClr>
              <a:buSzPct val="100000"/>
              <a:buFont typeface="Calibri"/>
              <a:buChar char="-"/>
            </a:pPr>
            <a:r>
              <a:rPr lang="en" sz="2000">
                <a:solidFill>
                  <a:schemeClr val="dk1"/>
                </a:solidFill>
                <a:latin typeface="Calibri"/>
                <a:ea typeface="Calibri"/>
                <a:cs typeface="Calibri"/>
                <a:sym typeface="Calibri"/>
              </a:rPr>
              <a:t>The Hexagon Tool</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8"/>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01" name="Google Shape;601;p98"/>
          <p:cNvSpPr txBox="1">
            <a:spLocks noGrp="1"/>
          </p:cNvSpPr>
          <p:nvPr>
            <p:ph type="body" idx="4294967295"/>
          </p:nvPr>
        </p:nvSpPr>
        <p:spPr>
          <a:xfrm>
            <a:off x="43900" y="116350"/>
            <a:ext cx="9050400" cy="4785600"/>
          </a:xfrm>
          <a:prstGeom prst="rect">
            <a:avLst/>
          </a:prstGeom>
          <a:ln w="38100" cap="flat" cmpd="sng">
            <a:solidFill>
              <a:srgbClr val="074DA3"/>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Why do we think this team exists?</a:t>
            </a:r>
            <a:endParaRPr sz="2000"/>
          </a:p>
          <a:p>
            <a:pPr marL="457200" lvl="0" indent="-355600" algn="l" rtl="0">
              <a:spcBef>
                <a:spcPts val="0"/>
              </a:spcBef>
              <a:spcAft>
                <a:spcPts val="0"/>
              </a:spcAft>
              <a:buSzPts val="2000"/>
              <a:buChar char="●"/>
            </a:pPr>
            <a:r>
              <a:rPr lang="en" sz="2000"/>
              <a:t>What is the most important work we think this team could engage in that would be of service to children? </a:t>
            </a:r>
            <a:endParaRPr sz="2000"/>
          </a:p>
          <a:p>
            <a:pPr marL="457200" lvl="0" indent="-355600" algn="l" rtl="0">
              <a:spcBef>
                <a:spcPts val="0"/>
              </a:spcBef>
              <a:spcAft>
                <a:spcPts val="0"/>
              </a:spcAft>
              <a:buSzPts val="2000"/>
              <a:buChar char="●"/>
            </a:pPr>
            <a:r>
              <a:rPr lang="en" sz="2000"/>
              <a:t>Within our team, which component of our school, district, or organization’s vision can we work toward? </a:t>
            </a:r>
            <a:endParaRPr sz="2000"/>
          </a:p>
          <a:p>
            <a:pPr marL="457200" lvl="0" indent="-355600" algn="l" rtl="0">
              <a:spcBef>
                <a:spcPts val="0"/>
              </a:spcBef>
              <a:spcAft>
                <a:spcPts val="0"/>
              </a:spcAft>
              <a:buSzPts val="2000"/>
              <a:buChar char="●"/>
            </a:pPr>
            <a:r>
              <a:rPr lang="en" sz="2000"/>
              <a:t>Within our team, which component of our school, district, or organization’s mission can we uphold?</a:t>
            </a:r>
            <a:endParaRPr sz="2000"/>
          </a:p>
          <a:p>
            <a:pPr marL="457200" lvl="0" indent="-355600" algn="l" rtl="0">
              <a:spcBef>
                <a:spcPts val="0"/>
              </a:spcBef>
              <a:spcAft>
                <a:spcPts val="0"/>
              </a:spcAft>
              <a:buSzPts val="2000"/>
              <a:buChar char="●"/>
            </a:pPr>
            <a:r>
              <a:rPr lang="en" sz="2000"/>
              <a:t>What specifically can our team do to move our school, district, or organization forward on its mission?</a:t>
            </a:r>
            <a:endParaRPr sz="2000"/>
          </a:p>
          <a:p>
            <a:pPr marL="457200" lvl="0" indent="-355600" algn="l" rtl="0">
              <a:spcBef>
                <a:spcPts val="0"/>
              </a:spcBef>
              <a:spcAft>
                <a:spcPts val="0"/>
              </a:spcAft>
              <a:buSzPts val="2000"/>
              <a:buChar char="●"/>
            </a:pPr>
            <a:r>
              <a:rPr lang="en" sz="2000"/>
              <a:t>Which student needs are we aware of that our team can respond to? (Also, if relevant, which teacher needs are we aware of that our team can respond to?)</a:t>
            </a:r>
            <a:endParaRPr sz="2000"/>
          </a:p>
          <a:p>
            <a:pPr marL="457200" lvl="0" indent="-355600" algn="l" rtl="0">
              <a:spcBef>
                <a:spcPts val="0"/>
              </a:spcBef>
              <a:spcAft>
                <a:spcPts val="0"/>
              </a:spcAft>
              <a:buSzPts val="2000"/>
              <a:buChar char="●"/>
            </a:pPr>
            <a:r>
              <a:rPr lang="en" sz="2000"/>
              <a:t>What data do we have from and about students that could help us determine our team’s mission and vision?</a:t>
            </a:r>
            <a:endParaRPr sz="2000"/>
          </a:p>
        </p:txBody>
      </p:sp>
      <p:sp>
        <p:nvSpPr>
          <p:cNvPr id="602" name="Google Shape;602;p98"/>
          <p:cNvSpPr txBox="1"/>
          <p:nvPr/>
        </p:nvSpPr>
        <p:spPr>
          <a:xfrm>
            <a:off x="3541000" y="4835700"/>
            <a:ext cx="55533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a:solidFill>
                  <a:srgbClr val="434343"/>
                </a:solidFill>
                <a:latin typeface="Open Sans"/>
                <a:ea typeface="Open Sans"/>
                <a:cs typeface="Open Sans"/>
                <a:sym typeface="Open Sans"/>
              </a:rPr>
              <a:t>Elena Aguilar, </a:t>
            </a:r>
            <a:r>
              <a:rPr lang="en" sz="800" i="1">
                <a:solidFill>
                  <a:srgbClr val="434343"/>
                </a:solidFill>
                <a:latin typeface="Open Sans"/>
                <a:ea typeface="Open Sans"/>
                <a:cs typeface="Open Sans"/>
                <a:sym typeface="Open Sans"/>
              </a:rPr>
              <a:t>The Art of Coaching Teams: Building Resilient Communities that Transform Schools. </a:t>
            </a:r>
            <a:r>
              <a:rPr lang="en" sz="800">
                <a:solidFill>
                  <a:srgbClr val="434343"/>
                </a:solidFill>
                <a:latin typeface="Open Sans"/>
                <a:ea typeface="Open Sans"/>
                <a:cs typeface="Open Sans"/>
                <a:sym typeface="Open Sans"/>
              </a:rPr>
              <a:t>Jossey-Bass, 2016. </a:t>
            </a:r>
            <a:endParaRPr sz="1100" i="1">
              <a:solidFill>
                <a:schemeClr val="dk1"/>
              </a:solidFill>
              <a:latin typeface="Proxima Nova"/>
              <a:ea typeface="Proxima Nova"/>
              <a:cs typeface="Proxima Nova"/>
              <a:sym typeface="Proxima Nov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99"/>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Honing in on the Tier 1 Team</a:t>
            </a:r>
            <a:endParaRPr sz="3000" b="1"/>
          </a:p>
        </p:txBody>
      </p:sp>
      <p:sp>
        <p:nvSpPr>
          <p:cNvPr id="608" name="Google Shape;608;p99"/>
          <p:cNvSpPr txBox="1">
            <a:spLocks noGrp="1"/>
          </p:cNvSpPr>
          <p:nvPr>
            <p:ph type="body" idx="1"/>
          </p:nvPr>
        </p:nvSpPr>
        <p:spPr>
          <a:xfrm>
            <a:off x="3741525" y="1244250"/>
            <a:ext cx="5310000" cy="36981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sz="2600" b="1"/>
              <a:t>Why do we think our </a:t>
            </a:r>
            <a:r>
              <a:rPr lang="en" sz="2600" b="1" i="1"/>
              <a:t>[TIER 1 - Universal]</a:t>
            </a:r>
            <a:r>
              <a:rPr lang="en" sz="2600" b="1"/>
              <a:t> team exists?</a:t>
            </a:r>
            <a:endParaRPr sz="2600" b="1"/>
          </a:p>
          <a:p>
            <a:pPr marL="457200" lvl="0" indent="-393700" algn="l" rtl="0">
              <a:spcBef>
                <a:spcPts val="0"/>
              </a:spcBef>
              <a:spcAft>
                <a:spcPts val="0"/>
              </a:spcAft>
              <a:buSzPts val="2600"/>
              <a:buChar char="●"/>
            </a:pPr>
            <a:r>
              <a:rPr lang="en" sz="2600" b="1"/>
              <a:t>What is the most important work we think our </a:t>
            </a:r>
            <a:r>
              <a:rPr lang="en" sz="2600" b="1" i="1"/>
              <a:t>[TIER 1 - Universal]</a:t>
            </a:r>
            <a:r>
              <a:rPr lang="en" sz="2600" b="1"/>
              <a:t> team could engage in that would be of service to children?</a:t>
            </a:r>
            <a:r>
              <a:rPr lang="en" sz="2600"/>
              <a:t> </a:t>
            </a:r>
            <a:endParaRPr sz="2400"/>
          </a:p>
        </p:txBody>
      </p:sp>
      <p:pic>
        <p:nvPicPr>
          <p:cNvPr id="609" name="Google Shape;609;p99" title="File:Noun project 579150 Conversation.svg - Wikimedia Commons"/>
          <p:cNvPicPr preferRelativeResize="0"/>
          <p:nvPr/>
        </p:nvPicPr>
        <p:blipFill>
          <a:blip r:embed="rId3">
            <a:alphaModFix/>
          </a:blip>
          <a:stretch>
            <a:fillRect/>
          </a:stretch>
        </p:blipFill>
        <p:spPr>
          <a:xfrm>
            <a:off x="200750" y="1061975"/>
            <a:ext cx="3540777" cy="37945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00"/>
          <p:cNvSpPr txBox="1">
            <a:spLocks noGrp="1"/>
          </p:cNvSpPr>
          <p:nvPr>
            <p:ph type="title"/>
          </p:nvPr>
        </p:nvSpPr>
        <p:spPr>
          <a:xfrm>
            <a:off x="1037850" y="116350"/>
            <a:ext cx="779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Structured Agenda: Components  </a:t>
            </a:r>
            <a:endParaRPr sz="3000" b="1"/>
          </a:p>
        </p:txBody>
      </p:sp>
      <p:sp>
        <p:nvSpPr>
          <p:cNvPr id="615" name="Google Shape;615;p100"/>
          <p:cNvSpPr txBox="1">
            <a:spLocks noGrp="1"/>
          </p:cNvSpPr>
          <p:nvPr>
            <p:ph type="body" idx="1"/>
          </p:nvPr>
        </p:nvSpPr>
        <p:spPr>
          <a:xfrm>
            <a:off x="114475" y="969175"/>
            <a:ext cx="8951400" cy="396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300"/>
          </a:p>
          <a:p>
            <a:pPr marL="457200" lvl="0" indent="-419100" algn="l" rtl="0">
              <a:spcBef>
                <a:spcPts val="1200"/>
              </a:spcBef>
              <a:spcAft>
                <a:spcPts val="0"/>
              </a:spcAft>
              <a:buSzPts val="3000"/>
              <a:buChar char="●"/>
            </a:pPr>
            <a:r>
              <a:rPr lang="en" sz="3000"/>
              <a:t>Suggested timing for each agenda item </a:t>
            </a:r>
            <a:endParaRPr sz="3000"/>
          </a:p>
          <a:p>
            <a:pPr marL="457200" lvl="0" indent="-419100" algn="l" rtl="0">
              <a:spcBef>
                <a:spcPts val="0"/>
              </a:spcBef>
              <a:spcAft>
                <a:spcPts val="0"/>
              </a:spcAft>
              <a:buSzPts val="3000"/>
              <a:buChar char="●"/>
            </a:pPr>
            <a:r>
              <a:rPr lang="en" sz="3000"/>
              <a:t>Timing, tasks, person responsible, and due date </a:t>
            </a:r>
            <a:endParaRPr sz="3000"/>
          </a:p>
          <a:p>
            <a:pPr marL="457200" lvl="0" indent="-419100" algn="l" rtl="0">
              <a:spcBef>
                <a:spcPts val="0"/>
              </a:spcBef>
              <a:spcAft>
                <a:spcPts val="0"/>
              </a:spcAft>
              <a:buSzPts val="3000"/>
              <a:buChar char="●"/>
            </a:pPr>
            <a:r>
              <a:rPr lang="en" sz="3000"/>
              <a:t>Brief self-assessment </a:t>
            </a:r>
            <a:endParaRPr sz="3000"/>
          </a:p>
          <a:p>
            <a:pPr marL="457200" lvl="0" indent="-374650" algn="l" rtl="0">
              <a:spcBef>
                <a:spcPts val="0"/>
              </a:spcBef>
              <a:spcAft>
                <a:spcPts val="0"/>
              </a:spcAft>
              <a:buSzPts val="2300"/>
              <a:buChar char="●"/>
            </a:pPr>
            <a:r>
              <a:rPr lang="en" sz="3000"/>
              <a:t>Annual timetable for agenda items</a:t>
            </a:r>
            <a:r>
              <a:rPr lang="en" sz="2300"/>
              <a:t> </a:t>
            </a:r>
            <a:endParaRPr sz="2300"/>
          </a:p>
        </p:txBody>
      </p:sp>
      <p:pic>
        <p:nvPicPr>
          <p:cNvPr id="616" name="Google Shape;616;p100"/>
          <p:cNvPicPr preferRelativeResize="0"/>
          <p:nvPr/>
        </p:nvPicPr>
        <p:blipFill>
          <a:blip r:embed="rId3">
            <a:alphaModFix/>
          </a:blip>
          <a:stretch>
            <a:fillRect/>
          </a:stretch>
        </p:blipFill>
        <p:spPr>
          <a:xfrm>
            <a:off x="311385" y="81775"/>
            <a:ext cx="641848" cy="641848"/>
          </a:xfrm>
          <a:prstGeom prst="rect">
            <a:avLst/>
          </a:prstGeom>
          <a:noFill/>
          <a:ln>
            <a:noFill/>
          </a:ln>
          <a:effectLst>
            <a:outerShdw blurRad="57150" dist="19050" dir="5400000" algn="bl" rotWithShape="0">
              <a:srgbClr val="000000">
                <a:alpha val="50000"/>
              </a:srgbClr>
            </a:outerShdw>
          </a:effectLst>
        </p:spPr>
      </p:pic>
      <p:sp>
        <p:nvSpPr>
          <p:cNvPr id="617" name="Google Shape;617;p100"/>
          <p:cNvSpPr txBox="1"/>
          <p:nvPr/>
        </p:nvSpPr>
        <p:spPr>
          <a:xfrm>
            <a:off x="4045350" y="4364450"/>
            <a:ext cx="5020500" cy="861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 sz="1300">
                <a:solidFill>
                  <a:schemeClr val="dk1"/>
                </a:solidFill>
                <a:latin typeface="Calibri"/>
                <a:ea typeface="Calibri"/>
                <a:cs typeface="Calibri"/>
                <a:sym typeface="Calibri"/>
              </a:rPr>
              <a:t>Integrated Multi-Tiered Systems of Support (McIntosh &amp; Goodman) and</a:t>
            </a:r>
            <a:endParaRPr sz="1300">
              <a:solidFill>
                <a:schemeClr val="dk1"/>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 sz="1300" u="sng">
                <a:solidFill>
                  <a:schemeClr val="accent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How School Teams Use Datas to Make Effective Decisions: 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01"/>
          <p:cNvSpPr txBox="1">
            <a:spLocks noGrp="1"/>
          </p:cNvSpPr>
          <p:nvPr>
            <p:ph type="title"/>
          </p:nvPr>
        </p:nvSpPr>
        <p:spPr>
          <a:xfrm>
            <a:off x="902225" y="116350"/>
            <a:ext cx="793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Logistics </a:t>
            </a:r>
            <a:endParaRPr sz="3000" b="1"/>
          </a:p>
        </p:txBody>
      </p:sp>
      <p:sp>
        <p:nvSpPr>
          <p:cNvPr id="623" name="Google Shape;623;p101"/>
          <p:cNvSpPr txBox="1">
            <a:spLocks noGrp="1"/>
          </p:cNvSpPr>
          <p:nvPr>
            <p:ph type="body" idx="1"/>
          </p:nvPr>
        </p:nvSpPr>
        <p:spPr>
          <a:xfrm>
            <a:off x="311700" y="1127175"/>
            <a:ext cx="8520600" cy="3416400"/>
          </a:xfrm>
          <a:prstGeom prst="rect">
            <a:avLst/>
          </a:prstGeom>
        </p:spPr>
        <p:txBody>
          <a:bodyPr spcFirstLastPara="1" wrap="square" lIns="91425" tIns="91425" rIns="91425" bIns="91425" anchor="t" anchorCtr="0">
            <a:normAutofit fontScale="92500" lnSpcReduction="10000"/>
          </a:bodyPr>
          <a:lstStyle/>
          <a:p>
            <a:pPr marL="457200" lvl="0" indent="-381317" algn="l" rtl="0">
              <a:spcBef>
                <a:spcPts val="0"/>
              </a:spcBef>
              <a:spcAft>
                <a:spcPts val="0"/>
              </a:spcAft>
              <a:buSzPct val="100000"/>
              <a:buChar char="●"/>
            </a:pPr>
            <a:r>
              <a:rPr lang="en" sz="2600"/>
              <a:t>Set: </a:t>
            </a:r>
            <a:endParaRPr sz="2600"/>
          </a:p>
          <a:p>
            <a:pPr marL="914400" lvl="1" indent="-381317" algn="l" rtl="0">
              <a:spcBef>
                <a:spcPts val="0"/>
              </a:spcBef>
              <a:spcAft>
                <a:spcPts val="0"/>
              </a:spcAft>
              <a:buSzPct val="100000"/>
              <a:buChar char="○"/>
            </a:pPr>
            <a:r>
              <a:rPr lang="en" sz="2600"/>
              <a:t>Location</a:t>
            </a:r>
            <a:endParaRPr sz="2600"/>
          </a:p>
          <a:p>
            <a:pPr marL="914400" lvl="1" indent="-381317" algn="l" rtl="0">
              <a:spcBef>
                <a:spcPts val="0"/>
              </a:spcBef>
              <a:spcAft>
                <a:spcPts val="0"/>
              </a:spcAft>
              <a:buSzPct val="100000"/>
              <a:buChar char="○"/>
            </a:pPr>
            <a:r>
              <a:rPr lang="en" sz="2600"/>
              <a:t>Time</a:t>
            </a:r>
            <a:endParaRPr sz="2600"/>
          </a:p>
          <a:p>
            <a:pPr marL="914400" lvl="1" indent="-381317" algn="l" rtl="0">
              <a:spcBef>
                <a:spcPts val="0"/>
              </a:spcBef>
              <a:spcAft>
                <a:spcPts val="0"/>
              </a:spcAft>
              <a:buSzPct val="100000"/>
              <a:buChar char="○"/>
            </a:pPr>
            <a:r>
              <a:rPr lang="en" sz="2600"/>
              <a:t>Date</a:t>
            </a:r>
            <a:endParaRPr sz="2600"/>
          </a:p>
          <a:p>
            <a:pPr marL="914400" lvl="1" indent="-381317" algn="l" rtl="0">
              <a:spcBef>
                <a:spcPts val="0"/>
              </a:spcBef>
              <a:spcAft>
                <a:spcPts val="0"/>
              </a:spcAft>
              <a:buSzPct val="100000"/>
              <a:buChar char="○"/>
            </a:pPr>
            <a:r>
              <a:rPr lang="en" sz="2600"/>
              <a:t>Duration of meeting</a:t>
            </a:r>
            <a:endParaRPr sz="2600"/>
          </a:p>
          <a:p>
            <a:pPr marL="457200" lvl="0" indent="-381317" algn="l" rtl="0">
              <a:spcBef>
                <a:spcPts val="0"/>
              </a:spcBef>
              <a:spcAft>
                <a:spcPts val="0"/>
              </a:spcAft>
              <a:buSzPct val="100000"/>
              <a:buChar char="●"/>
            </a:pPr>
            <a:r>
              <a:rPr lang="en" sz="2600" i="1"/>
              <a:t>Example: If the team meets every other Wednesday in the same place at the same time and the meeting always starts and end on time, members can meet those expectations.</a:t>
            </a:r>
            <a:endParaRPr sz="2600" i="1"/>
          </a:p>
        </p:txBody>
      </p:sp>
      <p:pic>
        <p:nvPicPr>
          <p:cNvPr id="624" name="Google Shape;624;p101"/>
          <p:cNvPicPr preferRelativeResize="0"/>
          <p:nvPr/>
        </p:nvPicPr>
        <p:blipFill>
          <a:blip r:embed="rId3">
            <a:alphaModFix/>
          </a:blip>
          <a:stretch>
            <a:fillRect/>
          </a:stretch>
        </p:blipFill>
        <p:spPr>
          <a:xfrm>
            <a:off x="84301" y="13888"/>
            <a:ext cx="777626" cy="7776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2"/>
          <p:cNvSpPr txBox="1">
            <a:spLocks noGrp="1"/>
          </p:cNvSpPr>
          <p:nvPr>
            <p:ph type="title"/>
          </p:nvPr>
        </p:nvSpPr>
        <p:spPr>
          <a:xfrm>
            <a:off x="1354425" y="149575"/>
            <a:ext cx="6330000" cy="1039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000" b="1"/>
              <a:t>Roles and Responsibilities</a:t>
            </a:r>
            <a:endParaRPr sz="3000" b="1"/>
          </a:p>
        </p:txBody>
      </p:sp>
      <p:sp>
        <p:nvSpPr>
          <p:cNvPr id="630" name="Google Shape;630;p102"/>
          <p:cNvSpPr txBox="1">
            <a:spLocks noGrp="1"/>
          </p:cNvSpPr>
          <p:nvPr>
            <p:ph type="body" idx="1"/>
          </p:nvPr>
        </p:nvSpPr>
        <p:spPr>
          <a:xfrm>
            <a:off x="255975" y="855825"/>
            <a:ext cx="8526900" cy="38679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701" b="1">
                <a:solidFill>
                  <a:srgbClr val="000000"/>
                </a:solidFill>
              </a:rPr>
              <a:t>Facilitator</a:t>
            </a:r>
            <a:r>
              <a:rPr lang="en" sz="2601" b="1">
                <a:solidFill>
                  <a:srgbClr val="000000"/>
                </a:solidFill>
              </a:rPr>
              <a:t> </a:t>
            </a:r>
            <a:endParaRPr sz="2601" b="1">
              <a:solidFill>
                <a:srgbClr val="000000"/>
              </a:solidFill>
            </a:endParaRPr>
          </a:p>
          <a:p>
            <a:pPr marL="457200" lvl="0" indent="-362043" algn="l" rtl="0">
              <a:lnSpc>
                <a:spcPct val="115000"/>
              </a:lnSpc>
              <a:spcBef>
                <a:spcPts val="0"/>
              </a:spcBef>
              <a:spcAft>
                <a:spcPts val="0"/>
              </a:spcAft>
              <a:buClr>
                <a:srgbClr val="000000"/>
              </a:buClr>
              <a:buSzPts val="2101"/>
              <a:buChar char="●"/>
            </a:pPr>
            <a:r>
              <a:rPr lang="en" sz="2501">
                <a:solidFill>
                  <a:srgbClr val="000000"/>
                </a:solidFill>
              </a:rPr>
              <a:t>Ensure the group moves smoothly through tasks</a:t>
            </a:r>
            <a:endParaRPr sz="2501">
              <a:solidFill>
                <a:srgbClr val="000000"/>
              </a:solidFill>
            </a:endParaRPr>
          </a:p>
          <a:p>
            <a:pPr marL="0" lvl="0" indent="0" algn="l" rtl="0">
              <a:lnSpc>
                <a:spcPct val="100000"/>
              </a:lnSpc>
              <a:spcBef>
                <a:spcPts val="0"/>
              </a:spcBef>
              <a:spcAft>
                <a:spcPts val="0"/>
              </a:spcAft>
              <a:buNone/>
            </a:pPr>
            <a:r>
              <a:rPr lang="en" sz="2701" b="1">
                <a:solidFill>
                  <a:srgbClr val="000000"/>
                </a:solidFill>
              </a:rPr>
              <a:t>Note Taker </a:t>
            </a:r>
            <a:endParaRPr sz="2701" b="1">
              <a:solidFill>
                <a:srgbClr val="000000"/>
              </a:solidFill>
            </a:endParaRPr>
          </a:p>
          <a:p>
            <a:pPr marL="457200" lvl="0" indent="-362043" algn="l" rtl="0">
              <a:lnSpc>
                <a:spcPct val="100000"/>
              </a:lnSpc>
              <a:spcBef>
                <a:spcPts val="0"/>
              </a:spcBef>
              <a:spcAft>
                <a:spcPts val="0"/>
              </a:spcAft>
              <a:buClr>
                <a:srgbClr val="000000"/>
              </a:buClr>
              <a:buSzPts val="2101"/>
              <a:buChar char="●"/>
            </a:pPr>
            <a:r>
              <a:rPr lang="en" sz="2501">
                <a:solidFill>
                  <a:srgbClr val="000000"/>
                </a:solidFill>
              </a:rPr>
              <a:t>Write down the work of the group</a:t>
            </a:r>
            <a:endParaRPr sz="2501">
              <a:solidFill>
                <a:srgbClr val="000000"/>
              </a:solidFill>
            </a:endParaRPr>
          </a:p>
          <a:p>
            <a:pPr marL="0" lvl="0" indent="0" algn="l" rtl="0">
              <a:lnSpc>
                <a:spcPct val="100000"/>
              </a:lnSpc>
              <a:spcBef>
                <a:spcPts val="0"/>
              </a:spcBef>
              <a:spcAft>
                <a:spcPts val="0"/>
              </a:spcAft>
              <a:buNone/>
            </a:pPr>
            <a:r>
              <a:rPr lang="en" sz="2701" b="1">
                <a:solidFill>
                  <a:srgbClr val="000000"/>
                </a:solidFill>
              </a:rPr>
              <a:t>Data Analyst </a:t>
            </a:r>
            <a:endParaRPr sz="2701" b="1">
              <a:solidFill>
                <a:srgbClr val="000000"/>
              </a:solidFill>
            </a:endParaRPr>
          </a:p>
          <a:p>
            <a:pPr marL="457200" lvl="0" indent="-362043" algn="l" rtl="0">
              <a:lnSpc>
                <a:spcPct val="100000"/>
              </a:lnSpc>
              <a:spcBef>
                <a:spcPts val="0"/>
              </a:spcBef>
              <a:spcAft>
                <a:spcPts val="0"/>
              </a:spcAft>
              <a:buClr>
                <a:srgbClr val="000000"/>
              </a:buClr>
              <a:buSzPts val="2101"/>
              <a:buChar char="●"/>
            </a:pPr>
            <a:r>
              <a:rPr lang="en" sz="2501">
                <a:solidFill>
                  <a:srgbClr val="000000"/>
                </a:solidFill>
              </a:rPr>
              <a:t>Prepare, share, and present data summaries for the team</a:t>
            </a:r>
            <a:endParaRPr sz="2501">
              <a:solidFill>
                <a:srgbClr val="000000"/>
              </a:solidFill>
            </a:endParaRPr>
          </a:p>
          <a:p>
            <a:pPr marL="0" lvl="0" indent="0" algn="l" rtl="0">
              <a:lnSpc>
                <a:spcPct val="100000"/>
              </a:lnSpc>
              <a:spcBef>
                <a:spcPts val="0"/>
              </a:spcBef>
              <a:spcAft>
                <a:spcPts val="0"/>
              </a:spcAft>
              <a:buNone/>
            </a:pPr>
            <a:r>
              <a:rPr lang="en" sz="2701" b="1">
                <a:solidFill>
                  <a:srgbClr val="000000"/>
                </a:solidFill>
              </a:rPr>
              <a:t>Time Keeper</a:t>
            </a:r>
            <a:endParaRPr sz="2701" b="1">
              <a:solidFill>
                <a:srgbClr val="000000"/>
              </a:solidFill>
            </a:endParaRPr>
          </a:p>
          <a:p>
            <a:pPr marL="457200" lvl="0" indent="-362043" algn="l" rtl="0">
              <a:lnSpc>
                <a:spcPct val="100000"/>
              </a:lnSpc>
              <a:spcBef>
                <a:spcPts val="0"/>
              </a:spcBef>
              <a:spcAft>
                <a:spcPts val="0"/>
              </a:spcAft>
              <a:buClr>
                <a:srgbClr val="000000"/>
              </a:buClr>
              <a:buSzPts val="2101"/>
              <a:buChar char="●"/>
            </a:pPr>
            <a:r>
              <a:rPr lang="en" sz="2501">
                <a:solidFill>
                  <a:srgbClr val="000000"/>
                </a:solidFill>
              </a:rPr>
              <a:t>Keep up with time and keep group on track</a:t>
            </a:r>
            <a:endParaRPr sz="2501">
              <a:solidFill>
                <a:srgbClr val="000000"/>
              </a:solidFill>
            </a:endParaRPr>
          </a:p>
          <a:p>
            <a:pPr marL="0" lvl="0" indent="0" algn="l" rtl="0">
              <a:lnSpc>
                <a:spcPct val="100000"/>
              </a:lnSpc>
              <a:spcBef>
                <a:spcPts val="0"/>
              </a:spcBef>
              <a:spcAft>
                <a:spcPts val="0"/>
              </a:spcAft>
              <a:buNone/>
            </a:pPr>
            <a:r>
              <a:rPr lang="en" sz="2700" b="1"/>
              <a:t>Authority </a:t>
            </a:r>
            <a:endParaRPr sz="2700" b="1"/>
          </a:p>
          <a:p>
            <a:pPr marL="457200" lvl="0" indent="-387350" algn="l" rtl="0">
              <a:lnSpc>
                <a:spcPct val="100000"/>
              </a:lnSpc>
              <a:spcBef>
                <a:spcPts val="0"/>
              </a:spcBef>
              <a:spcAft>
                <a:spcPts val="0"/>
              </a:spcAft>
              <a:buClr>
                <a:schemeClr val="dk1"/>
              </a:buClr>
              <a:buSzPts val="2500"/>
              <a:buFont typeface="Calibri"/>
              <a:buChar char="●"/>
            </a:pPr>
            <a:r>
              <a:rPr lang="en" sz="2500"/>
              <a:t>Power to make decisions</a:t>
            </a:r>
            <a:endParaRPr sz="2500">
              <a:solidFill>
                <a:srgbClr val="000000"/>
              </a:solidFil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a:solidFill>
                <a:srgbClr val="000000"/>
              </a:solidFill>
              <a:latin typeface="Arial"/>
              <a:ea typeface="Arial"/>
              <a:cs typeface="Arial"/>
              <a:sym typeface="Arial"/>
            </a:endParaRPr>
          </a:p>
        </p:txBody>
      </p:sp>
      <p:pic>
        <p:nvPicPr>
          <p:cNvPr id="631" name="Google Shape;631;p102"/>
          <p:cNvPicPr preferRelativeResize="0"/>
          <p:nvPr/>
        </p:nvPicPr>
        <p:blipFill>
          <a:blip r:embed="rId3">
            <a:alphaModFix/>
          </a:blip>
          <a:stretch>
            <a:fillRect/>
          </a:stretch>
        </p:blipFill>
        <p:spPr>
          <a:xfrm>
            <a:off x="154224" y="58175"/>
            <a:ext cx="1094728" cy="689049"/>
          </a:xfrm>
          <a:prstGeom prst="rect">
            <a:avLst/>
          </a:prstGeom>
          <a:noFill/>
          <a:ln>
            <a:noFill/>
          </a:ln>
          <a:effectLst>
            <a:outerShdw blurRad="57150" dist="19050" dir="5400000" algn="bl" rotWithShape="0">
              <a:srgbClr val="000000">
                <a:alpha val="50000"/>
              </a:srgbClr>
            </a:outerShdw>
          </a:effectLst>
        </p:spPr>
      </p:pic>
      <p:sp>
        <p:nvSpPr>
          <p:cNvPr id="632" name="Google Shape;632;p102"/>
          <p:cNvSpPr txBox="1"/>
          <p:nvPr/>
        </p:nvSpPr>
        <p:spPr>
          <a:xfrm>
            <a:off x="7506900" y="4637150"/>
            <a:ext cx="1637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Newton, et al., 2014</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animEffect transition="in" filter="fade">
                                      <p:cBhvr>
                                        <p:cTn id="7"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3"/>
          <p:cNvSpPr txBox="1">
            <a:spLocks noGrp="1"/>
          </p:cNvSpPr>
          <p:nvPr>
            <p:ph type="title"/>
          </p:nvPr>
        </p:nvSpPr>
        <p:spPr>
          <a:xfrm>
            <a:off x="263375" y="1203375"/>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ts val="990"/>
              <a:buFont typeface="Arial"/>
              <a:buNone/>
            </a:pPr>
            <a:r>
              <a:rPr lang="en" sz="4800" b="1">
                <a:solidFill>
                  <a:srgbClr val="1155CC"/>
                </a:solidFill>
                <a:latin typeface="Roboto"/>
                <a:ea typeface="Roboto"/>
                <a:cs typeface="Roboto"/>
                <a:sym typeface="Roboto"/>
              </a:rPr>
              <a:t>Fidelity Tools</a:t>
            </a:r>
            <a:endParaRPr>
              <a:solidFill>
                <a:schemeClr val="dk1"/>
              </a:solidFill>
            </a:endParaRPr>
          </a:p>
        </p:txBody>
      </p:sp>
      <p:pic>
        <p:nvPicPr>
          <p:cNvPr id="638" name="Google Shape;638;p103"/>
          <p:cNvPicPr preferRelativeResize="0"/>
          <p:nvPr/>
        </p:nvPicPr>
        <p:blipFill>
          <a:blip r:embed="rId3">
            <a:alphaModFix/>
          </a:blip>
          <a:stretch>
            <a:fillRect/>
          </a:stretch>
        </p:blipFill>
        <p:spPr>
          <a:xfrm>
            <a:off x="2257725" y="2296550"/>
            <a:ext cx="4628549" cy="2527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104"/>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00" b="1"/>
              <a:t>Fidelity Checks &amp; Self-Assessment</a:t>
            </a:r>
            <a:endParaRPr sz="3000" b="1"/>
          </a:p>
        </p:txBody>
      </p:sp>
      <p:sp>
        <p:nvSpPr>
          <p:cNvPr id="644" name="Google Shape;644;p10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400050" algn="l" rtl="0">
              <a:spcBef>
                <a:spcPts val="0"/>
              </a:spcBef>
              <a:spcAft>
                <a:spcPts val="0"/>
              </a:spcAft>
              <a:buClr>
                <a:srgbClr val="000000"/>
              </a:buClr>
              <a:buSzPts val="2700"/>
              <a:buChar char="●"/>
            </a:pPr>
            <a:r>
              <a:rPr lang="en" sz="2700">
                <a:solidFill>
                  <a:srgbClr val="000000"/>
                </a:solidFill>
              </a:rPr>
              <a:t>Collective reflection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Individual and collective team functioning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Increase in self-awareness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Impact on behavior change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Individual and mutual accountability and buy-in </a:t>
            </a:r>
            <a:endParaRPr sz="2700">
              <a:solidFill>
                <a:srgbClr val="000000"/>
              </a:solidFill>
            </a:endParaRPr>
          </a:p>
          <a:p>
            <a:pPr marL="457200" lvl="0" indent="-400050" algn="l" rtl="0">
              <a:spcBef>
                <a:spcPts val="0"/>
              </a:spcBef>
              <a:spcAft>
                <a:spcPts val="0"/>
              </a:spcAft>
              <a:buClr>
                <a:srgbClr val="000000"/>
              </a:buClr>
              <a:buSzPts val="2700"/>
              <a:buChar char="●"/>
            </a:pPr>
            <a:r>
              <a:rPr lang="en" sz="2700">
                <a:solidFill>
                  <a:srgbClr val="000000"/>
                </a:solidFill>
              </a:rPr>
              <a:t>Improvement in successes and outcomes </a:t>
            </a:r>
            <a:endParaRPr sz="2700">
              <a:solidFill>
                <a:srgbClr val="000000"/>
              </a:solidFill>
            </a:endParaRPr>
          </a:p>
        </p:txBody>
      </p:sp>
      <p:sp>
        <p:nvSpPr>
          <p:cNvPr id="645" name="Google Shape;645;p104"/>
          <p:cNvSpPr txBox="1"/>
          <p:nvPr/>
        </p:nvSpPr>
        <p:spPr>
          <a:xfrm>
            <a:off x="5969275" y="45688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Proxima Nova"/>
                <a:ea typeface="Proxima Nova"/>
                <a:cs typeface="Proxima Nova"/>
                <a:sym typeface="Proxima Nova"/>
              </a:rPr>
              <a:t>The Art of Coaching Teams, Aguilar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05"/>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b="1"/>
              <a:t>School Leadership Team Agenda Self-Assessment Example </a:t>
            </a:r>
            <a:endParaRPr sz="2720" b="1"/>
          </a:p>
        </p:txBody>
      </p:sp>
      <p:graphicFrame>
        <p:nvGraphicFramePr>
          <p:cNvPr id="651" name="Google Shape;651;p105"/>
          <p:cNvGraphicFramePr/>
          <p:nvPr/>
        </p:nvGraphicFramePr>
        <p:xfrm>
          <a:off x="0" y="98000"/>
          <a:ext cx="3000000" cy="3000000"/>
        </p:xfrm>
        <a:graphic>
          <a:graphicData uri="http://schemas.openxmlformats.org/drawingml/2006/table">
            <a:tbl>
              <a:tblPr>
                <a:noFill/>
                <a:tableStyleId>{C94F03CE-3DED-4AC1-8F78-B2A5B28AF4FD}</a:tableStyleId>
              </a:tblPr>
              <a:tblGrid>
                <a:gridCol w="5736350">
                  <a:extLst>
                    <a:ext uri="{9D8B030D-6E8A-4147-A177-3AD203B41FA5}">
                      <a16:colId xmlns:a16="http://schemas.microsoft.com/office/drawing/2014/main" val="20000"/>
                    </a:ext>
                  </a:extLst>
                </a:gridCol>
                <a:gridCol w="1128850">
                  <a:extLst>
                    <a:ext uri="{9D8B030D-6E8A-4147-A177-3AD203B41FA5}">
                      <a16:colId xmlns:a16="http://schemas.microsoft.com/office/drawing/2014/main" val="20001"/>
                    </a:ext>
                  </a:extLst>
                </a:gridCol>
                <a:gridCol w="1147900">
                  <a:extLst>
                    <a:ext uri="{9D8B030D-6E8A-4147-A177-3AD203B41FA5}">
                      <a16:colId xmlns:a16="http://schemas.microsoft.com/office/drawing/2014/main" val="20002"/>
                    </a:ext>
                  </a:extLst>
                </a:gridCol>
                <a:gridCol w="1042975">
                  <a:extLst>
                    <a:ext uri="{9D8B030D-6E8A-4147-A177-3AD203B41FA5}">
                      <a16:colId xmlns:a16="http://schemas.microsoft.com/office/drawing/2014/main" val="20003"/>
                    </a:ext>
                  </a:extLst>
                </a:gridCol>
              </a:tblGrid>
              <a:tr h="453975">
                <a:tc>
                  <a:txBody>
                    <a:bodyPr/>
                    <a:lstStyle/>
                    <a:p>
                      <a:pPr marL="0" lvl="0" indent="0" algn="l" rtl="0">
                        <a:spcBef>
                          <a:spcPts val="0"/>
                        </a:spcBef>
                        <a:spcAft>
                          <a:spcPts val="0"/>
                        </a:spcAft>
                        <a:buNone/>
                      </a:pPr>
                      <a:r>
                        <a:rPr lang="en" sz="1700" b="1">
                          <a:latin typeface="Open Sans"/>
                          <a:ea typeface="Open Sans"/>
                          <a:cs typeface="Open Sans"/>
                          <a:sym typeface="Open Sans"/>
                        </a:rPr>
                        <a:t>Evaluation of Team Meeting</a:t>
                      </a: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700" b="1">
                          <a:latin typeface="Open Sans"/>
                          <a:ea typeface="Open Sans"/>
                          <a:cs typeface="Open Sans"/>
                          <a:sym typeface="Open Sans"/>
                        </a:rPr>
                        <a:t>Yes</a:t>
                      </a: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700" b="1">
                          <a:latin typeface="Open Sans"/>
                          <a:ea typeface="Open Sans"/>
                          <a:cs typeface="Open Sans"/>
                          <a:sym typeface="Open Sans"/>
                        </a:rPr>
                        <a:t>So-So</a:t>
                      </a: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FEFEF"/>
                    </a:solidFill>
                  </a:tcPr>
                </a:tc>
                <a:tc>
                  <a:txBody>
                    <a:bodyPr/>
                    <a:lstStyle/>
                    <a:p>
                      <a:pPr marL="0" lvl="0" indent="0" algn="ctr" rtl="0">
                        <a:spcBef>
                          <a:spcPts val="0"/>
                        </a:spcBef>
                        <a:spcAft>
                          <a:spcPts val="0"/>
                        </a:spcAft>
                        <a:buNone/>
                      </a:pPr>
                      <a:r>
                        <a:rPr lang="en" sz="1700" b="1">
                          <a:latin typeface="Open Sans"/>
                          <a:ea typeface="Open Sans"/>
                          <a:cs typeface="Open Sans"/>
                          <a:sym typeface="Open Sans"/>
                        </a:rPr>
                        <a:t>No</a:t>
                      </a: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618575">
                <a:tc>
                  <a:txBody>
                    <a:bodyPr/>
                    <a:lstStyle/>
                    <a:p>
                      <a:pPr marL="0" lvl="0" indent="0" algn="l" rtl="0">
                        <a:spcBef>
                          <a:spcPts val="0"/>
                        </a:spcBef>
                        <a:spcAft>
                          <a:spcPts val="0"/>
                        </a:spcAft>
                        <a:buNone/>
                      </a:pPr>
                      <a:r>
                        <a:rPr lang="en" sz="1700">
                          <a:latin typeface="Open Sans"/>
                          <a:ea typeface="Open Sans"/>
                          <a:cs typeface="Open Sans"/>
                          <a:sym typeface="Open Sans"/>
                        </a:rPr>
                        <a:t>Did we follow our expectations in the meeting today?</a:t>
                      </a:r>
                      <a:endParaRPr sz="1700">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684900">
                <a:tc>
                  <a:txBody>
                    <a:bodyPr/>
                    <a:lstStyle/>
                    <a:p>
                      <a:pPr marL="0" lvl="0" indent="0" algn="l" rtl="0">
                        <a:spcBef>
                          <a:spcPts val="0"/>
                        </a:spcBef>
                        <a:spcAft>
                          <a:spcPts val="0"/>
                        </a:spcAft>
                        <a:buNone/>
                      </a:pPr>
                      <a:r>
                        <a:rPr lang="en" sz="1700">
                          <a:latin typeface="Open Sans"/>
                          <a:ea typeface="Open Sans"/>
                          <a:cs typeface="Open Sans"/>
                          <a:sym typeface="Open Sans"/>
                        </a:rPr>
                        <a:t>Did we focus on our team’s purpose in the meeting today?</a:t>
                      </a:r>
                      <a:endParaRPr sz="1700">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783225">
                <a:tc>
                  <a:txBody>
                    <a:bodyPr/>
                    <a:lstStyle/>
                    <a:p>
                      <a:pPr marL="0" lvl="0" indent="0" algn="l" rtl="0">
                        <a:spcBef>
                          <a:spcPts val="0"/>
                        </a:spcBef>
                        <a:spcAft>
                          <a:spcPts val="0"/>
                        </a:spcAft>
                        <a:buNone/>
                      </a:pPr>
                      <a:r>
                        <a:rPr lang="en" sz="1700">
                          <a:latin typeface="Open Sans"/>
                          <a:ea typeface="Open Sans"/>
                          <a:cs typeface="Open Sans"/>
                          <a:sym typeface="Open Sans"/>
                        </a:rPr>
                        <a:t>Did we do a good job of completing the tasks we agreed on at previous meetings?</a:t>
                      </a:r>
                      <a:endParaRPr sz="1700">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947825">
                <a:tc>
                  <a:txBody>
                    <a:bodyPr/>
                    <a:lstStyle/>
                    <a:p>
                      <a:pPr marL="0" lvl="0" indent="0" algn="l" rtl="0">
                        <a:spcBef>
                          <a:spcPts val="0"/>
                        </a:spcBef>
                        <a:spcAft>
                          <a:spcPts val="0"/>
                        </a:spcAft>
                        <a:buNone/>
                      </a:pPr>
                      <a:r>
                        <a:rPr lang="en" sz="1700">
                          <a:latin typeface="Open Sans"/>
                          <a:ea typeface="Open Sans"/>
                          <a:cs typeface="Open Sans"/>
                          <a:sym typeface="Open Sans"/>
                        </a:rPr>
                        <a:t>In general, are the completed tasks having the desired effects on student outcomes?</a:t>
                      </a:r>
                      <a:endParaRPr sz="1700">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a:txBody>
                    <a:bodyPr/>
                    <a:lstStyle/>
                    <a:p>
                      <a:pPr marL="0" lvl="0" indent="0" algn="ctr" rtl="0">
                        <a:spcBef>
                          <a:spcPts val="0"/>
                        </a:spcBef>
                        <a:spcAft>
                          <a:spcPts val="0"/>
                        </a:spcAft>
                        <a:buNone/>
                      </a:pP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409875">
                <a:tc gridSpan="4">
                  <a:txBody>
                    <a:bodyPr/>
                    <a:lstStyle/>
                    <a:p>
                      <a:pPr marL="228600" lvl="0" indent="-228600" algn="l" rtl="0">
                        <a:spcBef>
                          <a:spcPts val="0"/>
                        </a:spcBef>
                        <a:spcAft>
                          <a:spcPts val="0"/>
                        </a:spcAft>
                        <a:buNone/>
                      </a:pPr>
                      <a:r>
                        <a:rPr lang="en" sz="1700" b="1">
                          <a:latin typeface="Open Sans"/>
                          <a:ea typeface="Open Sans"/>
                          <a:cs typeface="Open Sans"/>
                          <a:sym typeface="Open Sans"/>
                        </a:rPr>
                        <a:t>If some of the ratings are “So-So” or “No,” what can we do to improve things?</a:t>
                      </a:r>
                      <a:endParaRPr sz="17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846700">
                <a:tc gridSpan="4">
                  <a:txBody>
                    <a:bodyPr/>
                    <a:lstStyle/>
                    <a:p>
                      <a:pPr marL="228600" lvl="0" indent="-228600" algn="l" rtl="0">
                        <a:spcBef>
                          <a:spcPts val="0"/>
                        </a:spcBef>
                        <a:spcAft>
                          <a:spcPts val="0"/>
                        </a:spcAft>
                        <a:buNone/>
                      </a:pPr>
                      <a:endParaRPr sz="1100">
                        <a:latin typeface="Open Sans"/>
                        <a:ea typeface="Open Sans"/>
                        <a:cs typeface="Open Sans"/>
                        <a:sym typeface="Open Sans"/>
                      </a:endParaRPr>
                    </a:p>
                    <a:p>
                      <a:pPr marL="228600" lvl="0" indent="-228600" algn="l" rtl="0">
                        <a:spcBef>
                          <a:spcPts val="0"/>
                        </a:spcBef>
                        <a:spcAft>
                          <a:spcPts val="0"/>
                        </a:spcAft>
                        <a:buNone/>
                      </a:pPr>
                      <a:endParaRPr sz="1100" b="1">
                        <a:latin typeface="Open Sans"/>
                        <a:ea typeface="Open Sans"/>
                        <a:cs typeface="Open Sans"/>
                        <a:sym typeface="Open Sans"/>
                      </a:endParaRPr>
                    </a:p>
                    <a:p>
                      <a:pPr marL="228600" lvl="0" indent="-228600" algn="l" rtl="0">
                        <a:spcBef>
                          <a:spcPts val="0"/>
                        </a:spcBef>
                        <a:spcAft>
                          <a:spcPts val="0"/>
                        </a:spcAft>
                        <a:buNone/>
                      </a:pPr>
                      <a:endParaRPr sz="1100" b="1">
                        <a:latin typeface="Open Sans"/>
                        <a:ea typeface="Open Sans"/>
                        <a:cs typeface="Open Sans"/>
                        <a:sym typeface="Open Sans"/>
                      </a:endParaRPr>
                    </a:p>
                    <a:p>
                      <a:pPr marL="228600" lvl="0" indent="-228600" algn="l" rtl="0">
                        <a:spcBef>
                          <a:spcPts val="0"/>
                        </a:spcBef>
                        <a:spcAft>
                          <a:spcPts val="0"/>
                        </a:spcAft>
                        <a:buNone/>
                      </a:pPr>
                      <a:endParaRPr sz="1100" b="1">
                        <a:latin typeface="Open Sans"/>
                        <a:ea typeface="Open Sans"/>
                        <a:cs typeface="Open Sans"/>
                        <a:sym typeface="Open Sans"/>
                      </a:endParaRPr>
                    </a:p>
                  </a:txBody>
                  <a:tcPr marL="63500" marR="63500" marT="63500" marB="63500">
                    <a:lnL w="12700" cap="flat" cmpd="sng">
                      <a:solidFill>
                        <a:srgbClr val="B7B7B7"/>
                      </a:solidFill>
                      <a:prstDash val="solid"/>
                      <a:round/>
                      <a:headEnd type="none" w="sm" len="sm"/>
                      <a:tailEnd type="none" w="sm" len="sm"/>
                    </a:lnL>
                    <a:lnR w="12700" cap="flat" cmpd="sng">
                      <a:solidFill>
                        <a:srgbClr val="B7B7B7"/>
                      </a:solidFill>
                      <a:prstDash val="solid"/>
                      <a:round/>
                      <a:headEnd type="none" w="sm" len="sm"/>
                      <a:tailEnd type="none" w="sm" len="sm"/>
                    </a:lnR>
                    <a:lnT w="12700" cap="flat" cmpd="sng">
                      <a:solidFill>
                        <a:srgbClr val="B7B7B7"/>
                      </a:solidFill>
                      <a:prstDash val="solid"/>
                      <a:round/>
                      <a:headEnd type="none" w="sm" len="sm"/>
                      <a:tailEnd type="none" w="sm" len="sm"/>
                    </a:lnT>
                    <a:lnB w="12700" cap="flat" cmpd="sng">
                      <a:solidFill>
                        <a:srgbClr val="B7B7B7"/>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652" name="Google Shape;652;p105"/>
          <p:cNvSpPr txBox="1"/>
          <p:nvPr/>
        </p:nvSpPr>
        <p:spPr>
          <a:xfrm>
            <a:off x="2417875" y="4843100"/>
            <a:ext cx="6880200" cy="65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McIntosh, K., &amp; Goodman, S. (2016). </a:t>
            </a:r>
            <a:r>
              <a:rPr lang="en" sz="1100" i="1">
                <a:solidFill>
                  <a:schemeClr val="dk1"/>
                </a:solidFill>
                <a:latin typeface="Calibri"/>
                <a:ea typeface="Calibri"/>
                <a:cs typeface="Calibri"/>
                <a:sym typeface="Calibri"/>
              </a:rPr>
              <a:t>Integrated multi-tiered systems of support: Blending RTI and PBIS. Guilford Press.</a:t>
            </a:r>
            <a:endParaRPr sz="1100" i="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6"/>
          <p:cNvSpPr txBox="1"/>
          <p:nvPr/>
        </p:nvSpPr>
        <p:spPr>
          <a:xfrm>
            <a:off x="254200" y="-118125"/>
            <a:ext cx="6224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1F497D"/>
                </a:solidFill>
                <a:latin typeface="Verdana"/>
                <a:ea typeface="Verdana"/>
                <a:cs typeface="Verdana"/>
                <a:sym typeface="Verdana"/>
              </a:rPr>
              <a:t>Team Temperature Check </a:t>
            </a:r>
            <a:endParaRPr sz="2000" b="1">
              <a:solidFill>
                <a:srgbClr val="1F497D"/>
              </a:solidFill>
              <a:latin typeface="Verdana"/>
              <a:ea typeface="Verdana"/>
              <a:cs typeface="Verdana"/>
              <a:sym typeface="Verdana"/>
            </a:endParaRPr>
          </a:p>
        </p:txBody>
      </p:sp>
      <p:sp>
        <p:nvSpPr>
          <p:cNvPr id="658" name="Google Shape;658;p106"/>
          <p:cNvSpPr txBox="1"/>
          <p:nvPr/>
        </p:nvSpPr>
        <p:spPr>
          <a:xfrm>
            <a:off x="7694350" y="4205300"/>
            <a:ext cx="1385700" cy="87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800">
                <a:solidFill>
                  <a:srgbClr val="434343"/>
                </a:solidFill>
                <a:latin typeface="Open Sans"/>
                <a:ea typeface="Open Sans"/>
                <a:cs typeface="Open Sans"/>
                <a:sym typeface="Open Sans"/>
              </a:rPr>
              <a:t>Elena Aguilar, </a:t>
            </a:r>
            <a:r>
              <a:rPr lang="en" sz="800" i="1">
                <a:solidFill>
                  <a:srgbClr val="434343"/>
                </a:solidFill>
                <a:latin typeface="Open Sans"/>
                <a:ea typeface="Open Sans"/>
                <a:cs typeface="Open Sans"/>
                <a:sym typeface="Open Sans"/>
              </a:rPr>
              <a:t>The Art of Coaching Teams: Building Resilient Communities that Transform Schools. </a:t>
            </a:r>
            <a:r>
              <a:rPr lang="en" sz="800">
                <a:solidFill>
                  <a:srgbClr val="434343"/>
                </a:solidFill>
                <a:latin typeface="Open Sans"/>
                <a:ea typeface="Open Sans"/>
                <a:cs typeface="Open Sans"/>
                <a:sym typeface="Open Sans"/>
              </a:rPr>
              <a:t>Jossey-Bass, 2016. </a:t>
            </a:r>
            <a:endParaRPr sz="1100" i="1">
              <a:latin typeface="Proxima Nova"/>
              <a:ea typeface="Proxima Nova"/>
              <a:cs typeface="Proxima Nova"/>
              <a:sym typeface="Proxima Nova"/>
            </a:endParaRPr>
          </a:p>
        </p:txBody>
      </p:sp>
      <p:graphicFrame>
        <p:nvGraphicFramePr>
          <p:cNvPr id="659" name="Google Shape;659;p106"/>
          <p:cNvGraphicFramePr/>
          <p:nvPr/>
        </p:nvGraphicFramePr>
        <p:xfrm>
          <a:off x="906113" y="267300"/>
          <a:ext cx="3000000" cy="3000000"/>
        </p:xfrm>
        <a:graphic>
          <a:graphicData uri="http://schemas.openxmlformats.org/drawingml/2006/table">
            <a:tbl>
              <a:tblPr>
                <a:noFill/>
                <a:tableStyleId>{C94F03CE-3DED-4AC1-8F78-B2A5B28AF4FD}</a:tableStyleId>
              </a:tblPr>
              <a:tblGrid>
                <a:gridCol w="5376900">
                  <a:extLst>
                    <a:ext uri="{9D8B030D-6E8A-4147-A177-3AD203B41FA5}">
                      <a16:colId xmlns:a16="http://schemas.microsoft.com/office/drawing/2014/main" val="20000"/>
                    </a:ext>
                  </a:extLst>
                </a:gridCol>
                <a:gridCol w="1411325">
                  <a:extLst>
                    <a:ext uri="{9D8B030D-6E8A-4147-A177-3AD203B41FA5}">
                      <a16:colId xmlns:a16="http://schemas.microsoft.com/office/drawing/2014/main" val="20001"/>
                    </a:ext>
                  </a:extLst>
                </a:gridCol>
              </a:tblGrid>
              <a:tr h="673525">
                <a:tc>
                  <a:txBody>
                    <a:bodyPr/>
                    <a:lstStyle/>
                    <a:p>
                      <a:pPr marL="0" lvl="0" indent="0" algn="l" rtl="0">
                        <a:spcBef>
                          <a:spcPts val="0"/>
                        </a:spcBef>
                        <a:spcAft>
                          <a:spcPts val="0"/>
                        </a:spcAft>
                        <a:buNone/>
                      </a:pPr>
                      <a:r>
                        <a:rPr lang="en" sz="1100" b="1"/>
                        <a:t>Indicator</a:t>
                      </a:r>
                      <a:endParaRPr sz="1100" b="1"/>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100" b="1"/>
                        <a:t>3=Usually</a:t>
                      </a:r>
                      <a:endParaRPr sz="1100" b="1"/>
                    </a:p>
                    <a:p>
                      <a:pPr marL="0" lvl="0" indent="0" algn="l" rtl="0">
                        <a:spcBef>
                          <a:spcPts val="0"/>
                        </a:spcBef>
                        <a:spcAft>
                          <a:spcPts val="0"/>
                        </a:spcAft>
                        <a:buNone/>
                      </a:pPr>
                      <a:r>
                        <a:rPr lang="en" sz="1100" b="1"/>
                        <a:t>2=Sometimes</a:t>
                      </a:r>
                      <a:endParaRPr sz="1100" b="1"/>
                    </a:p>
                    <a:p>
                      <a:pPr marL="0" lvl="0" indent="0" algn="l" rtl="0">
                        <a:spcBef>
                          <a:spcPts val="0"/>
                        </a:spcBef>
                        <a:spcAft>
                          <a:spcPts val="0"/>
                        </a:spcAft>
                        <a:buNone/>
                      </a:pPr>
                      <a:r>
                        <a:rPr lang="en" sz="1100" b="1"/>
                        <a:t>1=Rarely</a:t>
                      </a:r>
                      <a:endParaRPr sz="1100" b="1"/>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74150">
                <a:tc>
                  <a:txBody>
                    <a:bodyPr/>
                    <a:lstStyle/>
                    <a:p>
                      <a:pPr marL="0" lvl="0" indent="0" algn="l" rtl="0">
                        <a:spcBef>
                          <a:spcPts val="0"/>
                        </a:spcBef>
                        <a:spcAft>
                          <a:spcPts val="0"/>
                        </a:spcAft>
                        <a:buNone/>
                      </a:pPr>
                      <a:r>
                        <a:rPr lang="en" sz="1100"/>
                        <a:t>1. I show up as my best self to our team meetings.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74150">
                <a:tc>
                  <a:txBody>
                    <a:bodyPr/>
                    <a:lstStyle/>
                    <a:p>
                      <a:pPr marL="0" lvl="0" indent="0" algn="l" rtl="0">
                        <a:spcBef>
                          <a:spcPts val="0"/>
                        </a:spcBef>
                        <a:spcAft>
                          <a:spcPts val="0"/>
                        </a:spcAft>
                        <a:buNone/>
                      </a:pPr>
                      <a:r>
                        <a:rPr lang="en" sz="1100"/>
                        <a:t>2. I look forward to our meetings. </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74150">
                <a:tc>
                  <a:txBody>
                    <a:bodyPr/>
                    <a:lstStyle/>
                    <a:p>
                      <a:pPr marL="0" lvl="0" indent="0" algn="l" rtl="0">
                        <a:spcBef>
                          <a:spcPts val="0"/>
                        </a:spcBef>
                        <a:spcAft>
                          <a:spcPts val="0"/>
                        </a:spcAft>
                        <a:buNone/>
                      </a:pPr>
                      <a:r>
                        <a:rPr lang="en" sz="1100"/>
                        <a:t>3. I feel that I can meaningfully contribute during our meetings.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74150">
                <a:tc>
                  <a:txBody>
                    <a:bodyPr/>
                    <a:lstStyle/>
                    <a:p>
                      <a:pPr marL="0" lvl="0" indent="0" algn="l" rtl="0">
                        <a:spcBef>
                          <a:spcPts val="0"/>
                        </a:spcBef>
                        <a:spcAft>
                          <a:spcPts val="0"/>
                        </a:spcAft>
                        <a:buNone/>
                      </a:pPr>
                      <a:r>
                        <a:rPr lang="en" sz="1100"/>
                        <a:t>4. I feel that team members are respectful to each other.</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74150">
                <a:tc>
                  <a:txBody>
                    <a:bodyPr/>
                    <a:lstStyle/>
                    <a:p>
                      <a:pPr marL="0" lvl="0" indent="0" algn="l" rtl="0">
                        <a:spcBef>
                          <a:spcPts val="0"/>
                        </a:spcBef>
                        <a:spcAft>
                          <a:spcPts val="0"/>
                        </a:spcAft>
                        <a:buNone/>
                      </a:pPr>
                      <a:r>
                        <a:rPr lang="en" sz="1100"/>
                        <a:t>5. I feel that we all learn from each other.</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374150">
                <a:tc>
                  <a:txBody>
                    <a:bodyPr/>
                    <a:lstStyle/>
                    <a:p>
                      <a:pPr marL="0" lvl="0" indent="0" algn="l" rtl="0">
                        <a:spcBef>
                          <a:spcPts val="0"/>
                        </a:spcBef>
                        <a:spcAft>
                          <a:spcPts val="0"/>
                        </a:spcAft>
                        <a:buNone/>
                      </a:pPr>
                      <a:r>
                        <a:rPr lang="en" sz="1100"/>
                        <a:t>6. I feel that the facilitator/lead holds a safe space for learning and collaboration.</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374150">
                <a:tc>
                  <a:txBody>
                    <a:bodyPr/>
                    <a:lstStyle/>
                    <a:p>
                      <a:pPr marL="0" lvl="0" indent="0" algn="l" rtl="0">
                        <a:spcBef>
                          <a:spcPts val="0"/>
                        </a:spcBef>
                        <a:spcAft>
                          <a:spcPts val="0"/>
                        </a:spcAft>
                        <a:buNone/>
                      </a:pPr>
                      <a:r>
                        <a:rPr lang="en" sz="1100"/>
                        <a:t>7. I feel that our work together will serve our students.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74150">
                <a:tc>
                  <a:txBody>
                    <a:bodyPr/>
                    <a:lstStyle/>
                    <a:p>
                      <a:pPr marL="0" lvl="0" indent="0" algn="l" rtl="0">
                        <a:spcBef>
                          <a:spcPts val="0"/>
                        </a:spcBef>
                        <a:spcAft>
                          <a:spcPts val="0"/>
                        </a:spcAft>
                        <a:buNone/>
                      </a:pPr>
                      <a:r>
                        <a:rPr lang="en" sz="1100"/>
                        <a:t>8. I feel that our work together stays focused on our purpose, goals, or projects.</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374150">
                <a:tc>
                  <a:txBody>
                    <a:bodyPr/>
                    <a:lstStyle/>
                    <a:p>
                      <a:pPr marL="0" lvl="0" indent="0" algn="l" rtl="0">
                        <a:spcBef>
                          <a:spcPts val="0"/>
                        </a:spcBef>
                        <a:spcAft>
                          <a:spcPts val="0"/>
                        </a:spcAft>
                        <a:buNone/>
                      </a:pPr>
                      <a:r>
                        <a:rPr lang="en" sz="1100"/>
                        <a:t>9. I leave our meetings feeling stretched, energized, and/or inspired.</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r h="374150">
                <a:tc>
                  <a:txBody>
                    <a:bodyPr/>
                    <a:lstStyle/>
                    <a:p>
                      <a:pPr marL="0" lvl="0" indent="0" algn="l" rtl="0">
                        <a:spcBef>
                          <a:spcPts val="0"/>
                        </a:spcBef>
                        <a:spcAft>
                          <a:spcPts val="0"/>
                        </a:spcAft>
                        <a:buNone/>
                      </a:pPr>
                      <a:r>
                        <a:rPr lang="en" sz="1100"/>
                        <a:t>10. I feel that my feedback on our meetings is acknowledged.</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r h="374150">
                <a:tc>
                  <a:txBody>
                    <a:bodyPr/>
                    <a:lstStyle/>
                    <a:p>
                      <a:pPr marL="0" lvl="0" indent="0" algn="r" rtl="0">
                        <a:spcBef>
                          <a:spcPts val="0"/>
                        </a:spcBef>
                        <a:spcAft>
                          <a:spcPts val="0"/>
                        </a:spcAft>
                        <a:buNone/>
                      </a:pPr>
                      <a:r>
                        <a:rPr lang="en" sz="1100"/>
                        <a:t>TOTAL</a:t>
                      </a:r>
                      <a:endParaRPr sz="11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300"/>
                    </a:p>
                  </a:txBody>
                  <a:tcPr marL="91425" marR="91425" marT="91425" marB="91425">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7"/>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Agenda Audit (part 1)</a:t>
            </a:r>
            <a:endParaRPr sz="3000" b="1"/>
          </a:p>
        </p:txBody>
      </p:sp>
      <p:sp>
        <p:nvSpPr>
          <p:cNvPr id="665" name="Google Shape;665;p107"/>
          <p:cNvSpPr txBox="1">
            <a:spLocks noGrp="1"/>
          </p:cNvSpPr>
          <p:nvPr>
            <p:ph type="body" idx="1"/>
          </p:nvPr>
        </p:nvSpPr>
        <p:spPr>
          <a:xfrm>
            <a:off x="115325" y="1087400"/>
            <a:ext cx="5527800" cy="372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500"/>
              <a:t>Does your agenda:</a:t>
            </a:r>
            <a:endParaRPr sz="2500"/>
          </a:p>
          <a:p>
            <a:pPr marL="457200" lvl="0" indent="-375443" algn="l" rtl="0">
              <a:spcBef>
                <a:spcPts val="1200"/>
              </a:spcBef>
              <a:spcAft>
                <a:spcPts val="0"/>
              </a:spcAft>
              <a:buSzPct val="100000"/>
              <a:buAutoNum type="arabicPeriod"/>
            </a:pPr>
            <a:r>
              <a:rPr lang="en" sz="2500"/>
              <a:t>Reflect your team’s purpose and mission? </a:t>
            </a:r>
            <a:endParaRPr sz="2500"/>
          </a:p>
          <a:p>
            <a:pPr marL="457200" lvl="0" indent="-375443" algn="l" rtl="0">
              <a:spcBef>
                <a:spcPts val="0"/>
              </a:spcBef>
              <a:spcAft>
                <a:spcPts val="0"/>
              </a:spcAft>
              <a:buSzPct val="100000"/>
              <a:buAutoNum type="arabicPeriod"/>
            </a:pPr>
            <a:r>
              <a:rPr lang="en" sz="2500"/>
              <a:t>Include meeting role assignments?</a:t>
            </a:r>
            <a:endParaRPr sz="2500"/>
          </a:p>
          <a:p>
            <a:pPr marL="457200" lvl="0" indent="-375443" algn="l" rtl="0">
              <a:spcBef>
                <a:spcPts val="0"/>
              </a:spcBef>
              <a:spcAft>
                <a:spcPts val="0"/>
              </a:spcAft>
              <a:buSzPct val="100000"/>
              <a:buAutoNum type="arabicPeriod"/>
            </a:pPr>
            <a:r>
              <a:rPr lang="en" sz="2500"/>
              <a:t>Include an action plan with timing, tasks, persons responsible, and due dates for new and ongoing activities? </a:t>
            </a:r>
            <a:endParaRPr sz="2500"/>
          </a:p>
          <a:p>
            <a:pPr marL="457200" lvl="0" indent="-375443" algn="l" rtl="0">
              <a:spcBef>
                <a:spcPts val="0"/>
              </a:spcBef>
              <a:spcAft>
                <a:spcPts val="0"/>
              </a:spcAft>
              <a:buSzPct val="100000"/>
              <a:buAutoNum type="arabicPeriod"/>
            </a:pPr>
            <a:r>
              <a:rPr lang="en" sz="2500"/>
              <a:t>Use a brief meeting self-assessment?</a:t>
            </a:r>
            <a:endParaRPr sz="2500"/>
          </a:p>
          <a:p>
            <a:pPr marL="0" lvl="0" indent="0" algn="l" rtl="0">
              <a:spcBef>
                <a:spcPts val="1200"/>
              </a:spcBef>
              <a:spcAft>
                <a:spcPts val="1200"/>
              </a:spcAft>
              <a:buNone/>
            </a:pPr>
            <a:endParaRPr sz="2500"/>
          </a:p>
        </p:txBody>
      </p:sp>
      <p:pic>
        <p:nvPicPr>
          <p:cNvPr id="666" name="Google Shape;666;p107" title="Internal Audit - Free of Charge Creative Commons Notepad 1 image"/>
          <p:cNvPicPr preferRelativeResize="0"/>
          <p:nvPr/>
        </p:nvPicPr>
        <p:blipFill>
          <a:blip r:embed="rId3">
            <a:alphaModFix/>
          </a:blip>
          <a:stretch>
            <a:fillRect/>
          </a:stretch>
        </p:blipFill>
        <p:spPr>
          <a:xfrm>
            <a:off x="5643000" y="1812325"/>
            <a:ext cx="3459901" cy="2306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2"/>
          <p:cNvSpPr txBox="1">
            <a:spLocks noGrp="1"/>
          </p:cNvSpPr>
          <p:nvPr>
            <p:ph type="title"/>
          </p:nvPr>
        </p:nvSpPr>
        <p:spPr>
          <a:xfrm>
            <a:off x="292688" y="-66475"/>
            <a:ext cx="82833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Play"/>
              <a:buNone/>
            </a:pPr>
            <a:r>
              <a:rPr lang="en" b="1"/>
              <a:t>Cascade of MTSS Implementation to </a:t>
            </a:r>
            <a:endParaRPr b="1"/>
          </a:p>
          <a:p>
            <a:pPr marL="0" lvl="0" indent="0" algn="ctr" rtl="0">
              <a:lnSpc>
                <a:spcPct val="90000"/>
              </a:lnSpc>
              <a:spcBef>
                <a:spcPts val="0"/>
              </a:spcBef>
              <a:spcAft>
                <a:spcPts val="0"/>
              </a:spcAft>
              <a:buClr>
                <a:schemeClr val="dk1"/>
              </a:buClr>
              <a:buSzPts val="3300"/>
              <a:buFont typeface="Play"/>
              <a:buNone/>
            </a:pPr>
            <a:r>
              <a:rPr lang="en" b="1"/>
              <a:t>Support the Whole Child</a:t>
            </a:r>
            <a:endParaRPr b="1"/>
          </a:p>
        </p:txBody>
      </p:sp>
      <p:grpSp>
        <p:nvGrpSpPr>
          <p:cNvPr id="336" name="Google Shape;336;p72"/>
          <p:cNvGrpSpPr/>
          <p:nvPr/>
        </p:nvGrpSpPr>
        <p:grpSpPr>
          <a:xfrm>
            <a:off x="726067" y="2101703"/>
            <a:ext cx="6222121" cy="2415748"/>
            <a:chOff x="7244" y="464020"/>
            <a:chExt cx="8296161" cy="3220997"/>
          </a:xfrm>
        </p:grpSpPr>
        <p:sp>
          <p:nvSpPr>
            <p:cNvPr id="337" name="Google Shape;337;p72"/>
            <p:cNvSpPr/>
            <p:nvPr/>
          </p:nvSpPr>
          <p:spPr>
            <a:xfrm rot="5400000">
              <a:off x="382244" y="1636378"/>
              <a:ext cx="1129200" cy="1879200"/>
            </a:xfrm>
            <a:prstGeom prst="corner">
              <a:avLst>
                <a:gd name="adj1" fmla="val 16120"/>
                <a:gd name="adj2" fmla="val 16110"/>
              </a:avLst>
            </a:prstGeom>
            <a:solidFill>
              <a:srgbClr val="00B0F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8" name="Google Shape;338;p72"/>
            <p:cNvSpPr/>
            <p:nvPr/>
          </p:nvSpPr>
          <p:spPr>
            <a:xfrm>
              <a:off x="193730" y="2197917"/>
              <a:ext cx="1696500" cy="1487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39" name="Google Shape;339;p72"/>
            <p:cNvSpPr txBox="1"/>
            <p:nvPr/>
          </p:nvSpPr>
          <p:spPr>
            <a:xfrm>
              <a:off x="193730" y="2197917"/>
              <a:ext cx="1696500" cy="1487100"/>
            </a:xfrm>
            <a:prstGeom prst="rect">
              <a:avLst/>
            </a:prstGeom>
            <a:noFill/>
            <a:ln>
              <a:noFill/>
            </a:ln>
          </p:spPr>
          <p:txBody>
            <a:bodyPr spcFirstLastPara="1" wrap="square" lIns="71450" tIns="71450" rIns="71450" bIns="71450" anchor="t" anchorCtr="0">
              <a:noAutofit/>
            </a:bodyPr>
            <a:lstStyle/>
            <a:p>
              <a:pPr marL="0" marR="0" lvl="0" indent="0" algn="l" rtl="0">
                <a:lnSpc>
                  <a:spcPct val="9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State</a:t>
              </a:r>
              <a:endParaRPr sz="1100"/>
            </a:p>
          </p:txBody>
        </p:sp>
        <p:sp>
          <p:nvSpPr>
            <p:cNvPr id="340" name="Google Shape;340;p72"/>
            <p:cNvSpPr/>
            <p:nvPr/>
          </p:nvSpPr>
          <p:spPr>
            <a:xfrm rot="-4937719">
              <a:off x="1570084" y="1498178"/>
              <a:ext cx="319989" cy="319989"/>
            </a:xfrm>
            <a:prstGeom prst="triangle">
              <a:avLst>
                <a:gd name="adj" fmla="val 100000"/>
              </a:avLst>
            </a:prstGeom>
            <a:solidFill>
              <a:srgbClr val="7030A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1" name="Google Shape;341;p72"/>
            <p:cNvSpPr/>
            <p:nvPr/>
          </p:nvSpPr>
          <p:spPr>
            <a:xfrm rot="5400000">
              <a:off x="2459064" y="1122465"/>
              <a:ext cx="1129200" cy="1879200"/>
            </a:xfrm>
            <a:prstGeom prst="corner">
              <a:avLst>
                <a:gd name="adj1" fmla="val 16120"/>
                <a:gd name="adj2" fmla="val 16110"/>
              </a:avLst>
            </a:prstGeom>
            <a:solidFill>
              <a:srgbClr val="0070C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2" name="Google Shape;342;p72"/>
            <p:cNvSpPr/>
            <p:nvPr/>
          </p:nvSpPr>
          <p:spPr>
            <a:xfrm>
              <a:off x="2270552" y="1684005"/>
              <a:ext cx="1696500" cy="1487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3" name="Google Shape;343;p72"/>
            <p:cNvSpPr txBox="1"/>
            <p:nvPr/>
          </p:nvSpPr>
          <p:spPr>
            <a:xfrm>
              <a:off x="2270552" y="1684005"/>
              <a:ext cx="1696500" cy="1487100"/>
            </a:xfrm>
            <a:prstGeom prst="rect">
              <a:avLst/>
            </a:prstGeom>
            <a:noFill/>
            <a:ln>
              <a:noFill/>
            </a:ln>
          </p:spPr>
          <p:txBody>
            <a:bodyPr spcFirstLastPara="1" wrap="square" lIns="71450" tIns="71450" rIns="71450" bIns="71450" anchor="t" anchorCtr="0">
              <a:noAutofit/>
            </a:bodyPr>
            <a:lstStyle/>
            <a:p>
              <a:pPr marL="0" marR="0" lvl="0" indent="0" algn="l" rtl="0">
                <a:lnSpc>
                  <a:spcPct val="9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District</a:t>
              </a:r>
              <a:endParaRPr sz="1100"/>
            </a:p>
          </p:txBody>
        </p:sp>
        <p:sp>
          <p:nvSpPr>
            <p:cNvPr id="344" name="Google Shape;344;p72"/>
            <p:cNvSpPr/>
            <p:nvPr/>
          </p:nvSpPr>
          <p:spPr>
            <a:xfrm rot="-4639884">
              <a:off x="3646887" y="984123"/>
              <a:ext cx="320093" cy="320093"/>
            </a:xfrm>
            <a:prstGeom prst="triangle">
              <a:avLst>
                <a:gd name="adj" fmla="val 100000"/>
              </a:avLst>
            </a:prstGeom>
            <a:solidFill>
              <a:srgbClr val="7030A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5" name="Google Shape;345;p72"/>
            <p:cNvSpPr/>
            <p:nvPr/>
          </p:nvSpPr>
          <p:spPr>
            <a:xfrm rot="5400000">
              <a:off x="4535887" y="608555"/>
              <a:ext cx="1129200" cy="1879200"/>
            </a:xfrm>
            <a:prstGeom prst="corner">
              <a:avLst>
                <a:gd name="adj1" fmla="val 16120"/>
                <a:gd name="adj2" fmla="val 16110"/>
              </a:avLst>
            </a:prstGeom>
            <a:solidFill>
              <a:srgbClr val="FFC00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6" name="Google Shape;346;p72"/>
            <p:cNvSpPr/>
            <p:nvPr/>
          </p:nvSpPr>
          <p:spPr>
            <a:xfrm>
              <a:off x="4347374" y="1170094"/>
              <a:ext cx="1696500" cy="1487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7" name="Google Shape;347;p72"/>
            <p:cNvSpPr txBox="1"/>
            <p:nvPr/>
          </p:nvSpPr>
          <p:spPr>
            <a:xfrm>
              <a:off x="4347374" y="1170094"/>
              <a:ext cx="1696500" cy="1487100"/>
            </a:xfrm>
            <a:prstGeom prst="rect">
              <a:avLst/>
            </a:prstGeom>
            <a:noFill/>
            <a:ln>
              <a:noFill/>
            </a:ln>
          </p:spPr>
          <p:txBody>
            <a:bodyPr spcFirstLastPara="1" wrap="square" lIns="71450" tIns="71450" rIns="71450" bIns="71450" anchor="t" anchorCtr="0">
              <a:noAutofit/>
            </a:bodyPr>
            <a:lstStyle/>
            <a:p>
              <a:pPr marL="0" marR="0" lvl="0" indent="0" algn="l" rtl="0">
                <a:lnSpc>
                  <a:spcPct val="9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School</a:t>
              </a:r>
              <a:endParaRPr sz="1100"/>
            </a:p>
          </p:txBody>
        </p:sp>
        <p:sp>
          <p:nvSpPr>
            <p:cNvPr id="348" name="Google Shape;348;p72"/>
            <p:cNvSpPr/>
            <p:nvPr/>
          </p:nvSpPr>
          <p:spPr>
            <a:xfrm rot="-5538596">
              <a:off x="5723774" y="470340"/>
              <a:ext cx="320060" cy="320060"/>
            </a:xfrm>
            <a:prstGeom prst="triangle">
              <a:avLst>
                <a:gd name="adj" fmla="val 100000"/>
              </a:avLst>
            </a:prstGeom>
            <a:solidFill>
              <a:srgbClr val="7030A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49" name="Google Shape;349;p72"/>
            <p:cNvSpPr/>
            <p:nvPr/>
          </p:nvSpPr>
          <p:spPr>
            <a:xfrm rot="5400000">
              <a:off x="6612708" y="94642"/>
              <a:ext cx="1129200" cy="1879200"/>
            </a:xfrm>
            <a:prstGeom prst="corner">
              <a:avLst>
                <a:gd name="adj1" fmla="val 16120"/>
                <a:gd name="adj2" fmla="val 16110"/>
              </a:avLst>
            </a:prstGeom>
            <a:solidFill>
              <a:srgbClr val="FFFF00"/>
            </a:solidFill>
            <a:ln w="19050" cap="flat" cmpd="sng">
              <a:solidFill>
                <a:srgbClr val="126082"/>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0" name="Google Shape;350;p72"/>
            <p:cNvSpPr/>
            <p:nvPr/>
          </p:nvSpPr>
          <p:spPr>
            <a:xfrm>
              <a:off x="6424195" y="656182"/>
              <a:ext cx="1696500" cy="1487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351" name="Google Shape;351;p72"/>
            <p:cNvSpPr txBox="1"/>
            <p:nvPr/>
          </p:nvSpPr>
          <p:spPr>
            <a:xfrm>
              <a:off x="6424205" y="656174"/>
              <a:ext cx="1879200" cy="1487100"/>
            </a:xfrm>
            <a:prstGeom prst="rect">
              <a:avLst/>
            </a:prstGeom>
            <a:noFill/>
            <a:ln>
              <a:noFill/>
            </a:ln>
          </p:spPr>
          <p:txBody>
            <a:bodyPr spcFirstLastPara="1" wrap="square" lIns="71450" tIns="71450" rIns="71450" bIns="71450" anchor="t" anchorCtr="0">
              <a:noAutofit/>
            </a:bodyPr>
            <a:lstStyle/>
            <a:p>
              <a:pPr marL="0" marR="0" lvl="0" indent="0" algn="l" rtl="0">
                <a:lnSpc>
                  <a:spcPct val="90000"/>
                </a:lnSpc>
                <a:spcBef>
                  <a:spcPts val="0"/>
                </a:spcBef>
                <a:spcAft>
                  <a:spcPts val="0"/>
                </a:spcAft>
                <a:buClr>
                  <a:schemeClr val="dk1"/>
                </a:buClr>
                <a:buSzPts val="1900"/>
                <a:buFont typeface="Arial"/>
                <a:buNone/>
              </a:pPr>
              <a:r>
                <a:rPr lang="en" sz="1900" b="0" i="0" u="none" strike="noStrike" cap="none">
                  <a:solidFill>
                    <a:schemeClr val="dk1"/>
                  </a:solidFill>
                  <a:latin typeface="Arial"/>
                  <a:ea typeface="Arial"/>
                  <a:cs typeface="Arial"/>
                  <a:sym typeface="Arial"/>
                </a:rPr>
                <a:t>Classroom</a:t>
              </a:r>
              <a:endParaRPr sz="1100"/>
            </a:p>
          </p:txBody>
        </p:sp>
      </p:grpSp>
      <p:pic>
        <p:nvPicPr>
          <p:cNvPr id="352" name="Google Shape;352;p72" descr="Aspiration outline"/>
          <p:cNvPicPr preferRelativeResize="0"/>
          <p:nvPr/>
        </p:nvPicPr>
        <p:blipFill rotWithShape="1">
          <a:blip r:embed="rId3">
            <a:alphaModFix/>
          </a:blip>
          <a:srcRect/>
          <a:stretch/>
        </p:blipFill>
        <p:spPr>
          <a:xfrm>
            <a:off x="7471275" y="881381"/>
            <a:ext cx="1300744" cy="1300744"/>
          </a:xfrm>
          <a:prstGeom prst="rect">
            <a:avLst/>
          </a:prstGeom>
          <a:noFill/>
          <a:ln>
            <a:noFill/>
          </a:ln>
        </p:spPr>
      </p:pic>
      <p:sp>
        <p:nvSpPr>
          <p:cNvPr id="353" name="Google Shape;353;p72"/>
          <p:cNvSpPr txBox="1"/>
          <p:nvPr/>
        </p:nvSpPr>
        <p:spPr>
          <a:xfrm>
            <a:off x="7307746" y="2204357"/>
            <a:ext cx="1637100" cy="11775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400" b="1" i="0" u="none" strike="noStrike" cap="none">
                <a:solidFill>
                  <a:schemeClr val="dk1"/>
                </a:solidFill>
                <a:latin typeface="Arial"/>
                <a:ea typeface="Arial"/>
                <a:cs typeface="Arial"/>
                <a:sym typeface="Arial"/>
              </a:rPr>
              <a:t>Improved Student Outcomes</a:t>
            </a:r>
            <a:endParaRPr sz="1100"/>
          </a:p>
        </p:txBody>
      </p:sp>
      <p:sp>
        <p:nvSpPr>
          <p:cNvPr id="354" name="Google Shape;354;p72"/>
          <p:cNvSpPr/>
          <p:nvPr/>
        </p:nvSpPr>
        <p:spPr>
          <a:xfrm>
            <a:off x="8007881" y="3513000"/>
            <a:ext cx="423900" cy="936000"/>
          </a:xfrm>
          <a:prstGeom prst="upArrow">
            <a:avLst>
              <a:gd name="adj1" fmla="val 50000"/>
              <a:gd name="adj2" fmla="val 50000"/>
            </a:avLst>
          </a:prstGeom>
          <a:solidFill>
            <a:srgbClr val="00B0F0"/>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108"/>
          <p:cNvSpPr txBox="1">
            <a:spLocks noGrp="1"/>
          </p:cNvSpPr>
          <p:nvPr>
            <p:ph type="title"/>
          </p:nvPr>
        </p:nvSpPr>
        <p:spPr>
          <a:xfrm>
            <a:off x="311700" y="2060325"/>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ts val="990"/>
              <a:buFont typeface="Arial"/>
              <a:buNone/>
            </a:pPr>
            <a:r>
              <a:rPr lang="en" sz="4800" b="1">
                <a:solidFill>
                  <a:srgbClr val="1155CC"/>
                </a:solidFill>
                <a:latin typeface="Roboto"/>
                <a:ea typeface="Roboto"/>
                <a:cs typeface="Roboto"/>
                <a:sym typeface="Roboto"/>
              </a:rPr>
              <a:t>Using Data to Select Tier 1 Instructional Practices</a:t>
            </a:r>
            <a:endParaRPr sz="4800" b="1">
              <a:solidFill>
                <a:srgbClr val="1155CC"/>
              </a:solidFill>
              <a:latin typeface="Roboto"/>
              <a:ea typeface="Roboto"/>
              <a:cs typeface="Roboto"/>
              <a:sym typeface="Roboto"/>
            </a:endParaRPr>
          </a:p>
          <a:p>
            <a:pPr marL="0" lvl="0" indent="0" algn="ctr" rtl="0">
              <a:spcBef>
                <a:spcPts val="0"/>
              </a:spcBef>
              <a:spcAft>
                <a:spcPts val="0"/>
              </a:spcAft>
              <a:buClr>
                <a:schemeClr val="dk1"/>
              </a:buClr>
              <a:buSzPts val="990"/>
              <a:buFont typeface="Arial"/>
              <a:buNone/>
            </a:pPr>
            <a:endParaRPr sz="4800" b="1">
              <a:solidFill>
                <a:srgbClr val="1155CC"/>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9"/>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A 6 Step Problem Solving Process</a:t>
            </a:r>
            <a:endParaRPr sz="3000" b="1"/>
          </a:p>
          <a:p>
            <a:pPr marL="0" lvl="0" indent="0" algn="l" rtl="0">
              <a:spcBef>
                <a:spcPts val="0"/>
              </a:spcBef>
              <a:spcAft>
                <a:spcPts val="0"/>
              </a:spcAft>
              <a:buNone/>
            </a:pPr>
            <a:endParaRPr/>
          </a:p>
        </p:txBody>
      </p:sp>
      <p:sp>
        <p:nvSpPr>
          <p:cNvPr id="677" name="Google Shape;677;p109"/>
          <p:cNvSpPr txBox="1"/>
          <p:nvPr/>
        </p:nvSpPr>
        <p:spPr>
          <a:xfrm>
            <a:off x="6970200" y="4903975"/>
            <a:ext cx="2173800" cy="1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latin typeface="Calibri"/>
                <a:ea typeface="Calibri"/>
                <a:cs typeface="Calibri"/>
                <a:sym typeface="Calibri"/>
              </a:rPr>
              <a:t>Adapted from McIntosh &amp; Goodman, 2016</a:t>
            </a:r>
            <a:endParaRPr sz="900">
              <a:solidFill>
                <a:schemeClr val="dk2"/>
              </a:solidFill>
              <a:latin typeface="Calibri"/>
              <a:ea typeface="Calibri"/>
              <a:cs typeface="Calibri"/>
              <a:sym typeface="Calibri"/>
            </a:endParaRPr>
          </a:p>
        </p:txBody>
      </p:sp>
      <p:grpSp>
        <p:nvGrpSpPr>
          <p:cNvPr id="678" name="Google Shape;678;p109"/>
          <p:cNvGrpSpPr/>
          <p:nvPr/>
        </p:nvGrpSpPr>
        <p:grpSpPr>
          <a:xfrm>
            <a:off x="1212436" y="975988"/>
            <a:ext cx="5889095" cy="3898009"/>
            <a:chOff x="1208450" y="975988"/>
            <a:chExt cx="5802064" cy="3898009"/>
          </a:xfrm>
        </p:grpSpPr>
        <p:sp>
          <p:nvSpPr>
            <p:cNvPr id="679" name="Google Shape;679;p109"/>
            <p:cNvSpPr txBox="1"/>
            <p:nvPr/>
          </p:nvSpPr>
          <p:spPr>
            <a:xfrm>
              <a:off x="1208450" y="2384588"/>
              <a:ext cx="2660700" cy="1080900"/>
            </a:xfrm>
            <a:prstGeom prst="rect">
              <a:avLst/>
            </a:prstGeom>
            <a:solidFill>
              <a:srgbClr val="F9B81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Step 3: Solution Planning</a:t>
              </a:r>
              <a:endParaRPr sz="1900" b="1">
                <a:solidFill>
                  <a:schemeClr val="dk1"/>
                </a:solidFill>
                <a:latin typeface="Calibri"/>
                <a:ea typeface="Calibri"/>
                <a:cs typeface="Calibri"/>
                <a:sym typeface="Calibri"/>
              </a:endParaRPr>
            </a:p>
          </p:txBody>
        </p:sp>
        <p:grpSp>
          <p:nvGrpSpPr>
            <p:cNvPr id="680" name="Google Shape;680;p109"/>
            <p:cNvGrpSpPr/>
            <p:nvPr/>
          </p:nvGrpSpPr>
          <p:grpSpPr>
            <a:xfrm>
              <a:off x="1208619" y="975988"/>
              <a:ext cx="5801896" cy="3898009"/>
              <a:chOff x="2808395" y="2178968"/>
              <a:chExt cx="1538312" cy="1554664"/>
            </a:xfrm>
          </p:grpSpPr>
          <p:cxnSp>
            <p:nvCxnSpPr>
              <p:cNvPr id="681" name="Google Shape;681;p109"/>
              <p:cNvCxnSpPr>
                <a:stCxn id="682" idx="3"/>
                <a:endCxn id="683" idx="1"/>
              </p:cNvCxnSpPr>
              <p:nvPr/>
            </p:nvCxnSpPr>
            <p:spPr>
              <a:xfrm>
                <a:off x="3530195" y="2394518"/>
                <a:ext cx="110100" cy="0"/>
              </a:xfrm>
              <a:prstGeom prst="straightConnector1">
                <a:avLst/>
              </a:prstGeom>
              <a:noFill/>
              <a:ln w="9525" cap="flat" cmpd="sng">
                <a:solidFill>
                  <a:schemeClr val="dk2"/>
                </a:solidFill>
                <a:prstDash val="solid"/>
                <a:round/>
                <a:headEnd type="none" w="med" len="med"/>
                <a:tailEnd type="stealth" w="med" len="med"/>
              </a:ln>
            </p:spPr>
          </p:cxnSp>
          <p:cxnSp>
            <p:nvCxnSpPr>
              <p:cNvPr id="684" name="Google Shape;684;p109"/>
              <p:cNvCxnSpPr>
                <a:stCxn id="685" idx="3"/>
                <a:endCxn id="686" idx="1"/>
              </p:cNvCxnSpPr>
              <p:nvPr/>
            </p:nvCxnSpPr>
            <p:spPr>
              <a:xfrm>
                <a:off x="3530195" y="3518082"/>
                <a:ext cx="110100" cy="0"/>
              </a:xfrm>
              <a:prstGeom prst="straightConnector1">
                <a:avLst/>
              </a:prstGeom>
              <a:noFill/>
              <a:ln w="9525" cap="flat" cmpd="sng">
                <a:solidFill>
                  <a:schemeClr val="dk2"/>
                </a:solidFill>
                <a:prstDash val="solid"/>
                <a:round/>
                <a:headEnd type="none" w="med" len="med"/>
                <a:tailEnd type="stealth" w="med" len="med"/>
              </a:ln>
            </p:spPr>
          </p:cxnSp>
          <p:cxnSp>
            <p:nvCxnSpPr>
              <p:cNvPr id="687" name="Google Shape;687;p109"/>
              <p:cNvCxnSpPr>
                <a:stCxn id="679" idx="3"/>
                <a:endCxn id="688" idx="1"/>
              </p:cNvCxnSpPr>
              <p:nvPr/>
            </p:nvCxnSpPr>
            <p:spPr>
              <a:xfrm>
                <a:off x="3513807" y="2956318"/>
                <a:ext cx="126300" cy="0"/>
              </a:xfrm>
              <a:prstGeom prst="straightConnector1">
                <a:avLst/>
              </a:prstGeom>
              <a:noFill/>
              <a:ln w="9525" cap="flat" cmpd="sng">
                <a:solidFill>
                  <a:schemeClr val="dk2"/>
                </a:solidFill>
                <a:prstDash val="solid"/>
                <a:round/>
                <a:headEnd type="none" w="med" len="med"/>
                <a:tailEnd type="none" w="med" len="med"/>
              </a:ln>
            </p:spPr>
          </p:cxnSp>
          <p:sp>
            <p:nvSpPr>
              <p:cNvPr id="682" name="Google Shape;682;p109"/>
              <p:cNvSpPr txBox="1"/>
              <p:nvPr/>
            </p:nvSpPr>
            <p:spPr>
              <a:xfrm>
                <a:off x="2808395" y="2178968"/>
                <a:ext cx="721800" cy="431100"/>
              </a:xfrm>
              <a:prstGeom prst="rect">
                <a:avLst/>
              </a:prstGeom>
              <a:solidFill>
                <a:srgbClr val="FFC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Step 1: Problem Identification</a:t>
                </a:r>
                <a:endParaRPr sz="1900" b="1">
                  <a:solidFill>
                    <a:schemeClr val="dk1"/>
                  </a:solidFill>
                  <a:latin typeface="Calibri"/>
                  <a:ea typeface="Calibri"/>
                  <a:cs typeface="Calibri"/>
                  <a:sym typeface="Calibri"/>
                </a:endParaRPr>
              </a:p>
            </p:txBody>
          </p:sp>
          <p:sp>
            <p:nvSpPr>
              <p:cNvPr id="683" name="Google Shape;683;p109"/>
              <p:cNvSpPr txBox="1"/>
              <p:nvPr/>
            </p:nvSpPr>
            <p:spPr>
              <a:xfrm>
                <a:off x="3640207" y="2178968"/>
                <a:ext cx="706500" cy="431100"/>
              </a:xfrm>
              <a:prstGeom prst="rect">
                <a:avLst/>
              </a:prstGeom>
              <a:solidFill>
                <a:srgbClr val="F9B81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Step 2: Problem Clarification</a:t>
                </a:r>
                <a:endParaRPr sz="1900" b="1">
                  <a:solidFill>
                    <a:schemeClr val="dk1"/>
                  </a:solidFill>
                  <a:latin typeface="Calibri"/>
                  <a:ea typeface="Calibri"/>
                  <a:cs typeface="Calibri"/>
                  <a:sym typeface="Calibri"/>
                </a:endParaRPr>
              </a:p>
            </p:txBody>
          </p:sp>
          <p:sp>
            <p:nvSpPr>
              <p:cNvPr id="686" name="Google Shape;686;p109"/>
              <p:cNvSpPr txBox="1"/>
              <p:nvPr/>
            </p:nvSpPr>
            <p:spPr>
              <a:xfrm>
                <a:off x="3640207" y="3302532"/>
                <a:ext cx="706500" cy="431100"/>
              </a:xfrm>
              <a:prstGeom prst="rect">
                <a:avLst/>
              </a:prstGeom>
              <a:solidFill>
                <a:srgbClr val="F9B81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Step 6: Evaluation</a:t>
                </a:r>
                <a:endParaRPr sz="1900" b="1">
                  <a:solidFill>
                    <a:schemeClr val="dk1"/>
                  </a:solidFill>
                  <a:latin typeface="Calibri"/>
                  <a:ea typeface="Calibri"/>
                  <a:cs typeface="Calibri"/>
                  <a:sym typeface="Calibri"/>
                </a:endParaRPr>
              </a:p>
              <a:p>
                <a:pPr marL="457200" lvl="0" indent="0" algn="l" rtl="0">
                  <a:spcBef>
                    <a:spcPts val="0"/>
                  </a:spcBef>
                  <a:spcAft>
                    <a:spcPts val="0"/>
                  </a:spcAft>
                  <a:buNone/>
                </a:pPr>
                <a:endParaRPr sz="2300" b="1">
                  <a:solidFill>
                    <a:schemeClr val="dk2"/>
                  </a:solidFill>
                  <a:latin typeface="Calibri"/>
                  <a:ea typeface="Calibri"/>
                  <a:cs typeface="Calibri"/>
                  <a:sym typeface="Calibri"/>
                </a:endParaRPr>
              </a:p>
            </p:txBody>
          </p:sp>
          <p:sp>
            <p:nvSpPr>
              <p:cNvPr id="688" name="Google Shape;688;p109"/>
              <p:cNvSpPr txBox="1"/>
              <p:nvPr/>
            </p:nvSpPr>
            <p:spPr>
              <a:xfrm>
                <a:off x="3640207" y="2740750"/>
                <a:ext cx="706500" cy="431100"/>
              </a:xfrm>
              <a:prstGeom prst="rect">
                <a:avLst/>
              </a:prstGeom>
              <a:solidFill>
                <a:srgbClr val="F9B81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Step 4: Goal Setting</a:t>
                </a:r>
                <a:endParaRPr sz="1900" b="1">
                  <a:solidFill>
                    <a:schemeClr val="dk1"/>
                  </a:solidFill>
                  <a:latin typeface="Calibri"/>
                  <a:ea typeface="Calibri"/>
                  <a:cs typeface="Calibri"/>
                  <a:sym typeface="Calibri"/>
                </a:endParaRPr>
              </a:p>
              <a:p>
                <a:pPr marL="0" lvl="0" indent="0" algn="l" rtl="0">
                  <a:spcBef>
                    <a:spcPts val="0"/>
                  </a:spcBef>
                  <a:spcAft>
                    <a:spcPts val="0"/>
                  </a:spcAft>
                  <a:buNone/>
                </a:pPr>
                <a:endParaRPr sz="1900" b="1">
                  <a:solidFill>
                    <a:schemeClr val="dk2"/>
                  </a:solidFill>
                  <a:latin typeface="Calibri"/>
                  <a:ea typeface="Calibri"/>
                  <a:cs typeface="Calibri"/>
                  <a:sym typeface="Calibri"/>
                </a:endParaRPr>
              </a:p>
            </p:txBody>
          </p:sp>
          <p:sp>
            <p:nvSpPr>
              <p:cNvPr id="685" name="Google Shape;685;p109"/>
              <p:cNvSpPr txBox="1"/>
              <p:nvPr/>
            </p:nvSpPr>
            <p:spPr>
              <a:xfrm>
                <a:off x="2808395" y="3302532"/>
                <a:ext cx="721800" cy="431100"/>
              </a:xfrm>
              <a:prstGeom prst="rect">
                <a:avLst/>
              </a:prstGeom>
              <a:solidFill>
                <a:srgbClr val="F9B81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Step 5: Implementation</a:t>
                </a:r>
                <a:endParaRPr sz="1900" b="1">
                  <a:solidFill>
                    <a:schemeClr val="dk1"/>
                  </a:solidFill>
                  <a:latin typeface="Calibri"/>
                  <a:ea typeface="Calibri"/>
                  <a:cs typeface="Calibri"/>
                  <a:sym typeface="Calibri"/>
                </a:endParaRPr>
              </a:p>
              <a:p>
                <a:pPr marL="457200" lvl="0" indent="0" algn="l" rtl="0">
                  <a:spcBef>
                    <a:spcPts val="0"/>
                  </a:spcBef>
                  <a:spcAft>
                    <a:spcPts val="0"/>
                  </a:spcAft>
                  <a:buNone/>
                </a:pPr>
                <a:endParaRPr sz="1900" b="1">
                  <a:solidFill>
                    <a:schemeClr val="dk2"/>
                  </a:solidFill>
                  <a:latin typeface="Calibri"/>
                  <a:ea typeface="Calibri"/>
                  <a:cs typeface="Calibri"/>
                  <a:sym typeface="Calibri"/>
                </a:endParaRPr>
              </a:p>
            </p:txBody>
          </p:sp>
          <p:cxnSp>
            <p:nvCxnSpPr>
              <p:cNvPr id="689" name="Google Shape;689;p109"/>
              <p:cNvCxnSpPr>
                <a:stCxn id="683" idx="2"/>
                <a:endCxn id="679" idx="0"/>
              </p:cNvCxnSpPr>
              <p:nvPr/>
            </p:nvCxnSpPr>
            <p:spPr>
              <a:xfrm rot="5400000">
                <a:off x="3511807" y="2259218"/>
                <a:ext cx="130800" cy="832500"/>
              </a:xfrm>
              <a:prstGeom prst="bentConnector3">
                <a:avLst>
                  <a:gd name="adj1" fmla="val 49962"/>
                </a:avLst>
              </a:prstGeom>
              <a:noFill/>
              <a:ln w="9525" cap="flat" cmpd="sng">
                <a:solidFill>
                  <a:schemeClr val="dk2"/>
                </a:solidFill>
                <a:prstDash val="solid"/>
                <a:round/>
                <a:headEnd type="none" w="med" len="med"/>
                <a:tailEnd type="none" w="med" len="med"/>
              </a:ln>
            </p:spPr>
          </p:cxnSp>
          <p:cxnSp>
            <p:nvCxnSpPr>
              <p:cNvPr id="690" name="Google Shape;690;p109"/>
              <p:cNvCxnSpPr>
                <a:stCxn id="688" idx="2"/>
                <a:endCxn id="685" idx="0"/>
              </p:cNvCxnSpPr>
              <p:nvPr/>
            </p:nvCxnSpPr>
            <p:spPr>
              <a:xfrm rot="5400000">
                <a:off x="3516007" y="2825200"/>
                <a:ext cx="130800" cy="824100"/>
              </a:xfrm>
              <a:prstGeom prst="bentConnector3">
                <a:avLst>
                  <a:gd name="adj1" fmla="val 49955"/>
                </a:avLst>
              </a:prstGeom>
              <a:noFill/>
              <a:ln w="9525" cap="flat" cmpd="sng">
                <a:solidFill>
                  <a:schemeClr val="dk2"/>
                </a:solidFill>
                <a:prstDash val="solid"/>
                <a:round/>
                <a:headEnd type="none" w="med" len="med"/>
                <a:tailEnd type="none" w="med" len="med"/>
              </a:ln>
            </p:spPr>
          </p:cxn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10"/>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SzPts val="3000"/>
              <a:buAutoNum type="arabicPeriod"/>
            </a:pPr>
            <a:r>
              <a:rPr lang="en" sz="3000" b="1"/>
              <a:t>Problem Definition/Identification</a:t>
            </a:r>
            <a:endParaRPr sz="3000" b="1"/>
          </a:p>
        </p:txBody>
      </p:sp>
      <p:sp>
        <p:nvSpPr>
          <p:cNvPr id="696" name="Google Shape;696;p11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solidFill>
                  <a:schemeClr val="dk1"/>
                </a:solidFill>
              </a:rPr>
              <a:t>Determine if a problem exists. </a:t>
            </a:r>
            <a:endParaRPr sz="2400">
              <a:solidFill>
                <a:schemeClr val="dk1"/>
              </a:solidFill>
            </a:endParaRPr>
          </a:p>
          <a:p>
            <a:pPr marL="0" lvl="0" indent="0" algn="l" rtl="0">
              <a:lnSpc>
                <a:spcPct val="100000"/>
              </a:lnSpc>
              <a:spcBef>
                <a:spcPts val="1200"/>
              </a:spcBef>
              <a:spcAft>
                <a:spcPts val="0"/>
              </a:spcAft>
              <a:buNone/>
            </a:pPr>
            <a:r>
              <a:rPr lang="en" sz="2400">
                <a:solidFill>
                  <a:schemeClr val="dk1"/>
                </a:solidFill>
              </a:rPr>
              <a:t>Define the problem </a:t>
            </a:r>
            <a:r>
              <a:rPr lang="en" sz="2400" b="1">
                <a:solidFill>
                  <a:schemeClr val="dk1"/>
                </a:solidFill>
              </a:rPr>
              <a:t>as precisely</a:t>
            </a:r>
            <a:r>
              <a:rPr lang="en" sz="2400">
                <a:solidFill>
                  <a:schemeClr val="dk1"/>
                </a:solidFill>
              </a:rPr>
              <a:t> as possible with data.  </a:t>
            </a:r>
            <a:endParaRPr sz="2400">
              <a:solidFill>
                <a:schemeClr val="dk1"/>
              </a:solidFill>
            </a:endParaRPr>
          </a:p>
          <a:p>
            <a:pPr marL="0" lvl="0" indent="0" algn="l" rtl="0">
              <a:spcBef>
                <a:spcPts val="1200"/>
              </a:spcBef>
              <a:spcAft>
                <a:spcPts val="1200"/>
              </a:spcAft>
              <a:buNone/>
            </a:pPr>
            <a:endParaRPr/>
          </a:p>
        </p:txBody>
      </p:sp>
      <p:sp>
        <p:nvSpPr>
          <p:cNvPr id="697" name="Google Shape;697;p110"/>
          <p:cNvSpPr txBox="1">
            <a:spLocks noGrp="1"/>
          </p:cNvSpPr>
          <p:nvPr>
            <p:ph type="body" idx="2"/>
          </p:nvPr>
        </p:nvSpPr>
        <p:spPr>
          <a:xfrm>
            <a:off x="4311600" y="1152475"/>
            <a:ext cx="4520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688"/>
              <a:buNone/>
            </a:pPr>
            <a:r>
              <a:rPr lang="en" sz="2400" b="1">
                <a:solidFill>
                  <a:schemeClr val="dk1"/>
                </a:solidFill>
              </a:rPr>
              <a:t>Guiding Questions for Teams:</a:t>
            </a:r>
            <a:endParaRPr sz="2400" b="1">
              <a:solidFill>
                <a:schemeClr val="dk1"/>
              </a:solidFill>
            </a:endParaRPr>
          </a:p>
          <a:p>
            <a:pPr marL="457200" lvl="0" indent="-381000" algn="l" rtl="0">
              <a:lnSpc>
                <a:spcPct val="100000"/>
              </a:lnSpc>
              <a:spcBef>
                <a:spcPts val="1200"/>
              </a:spcBef>
              <a:spcAft>
                <a:spcPts val="1000"/>
              </a:spcAft>
              <a:buClr>
                <a:schemeClr val="dk1"/>
              </a:buClr>
              <a:buSzPts val="2400"/>
              <a:buFont typeface="Calibri"/>
              <a:buChar char="●"/>
            </a:pPr>
            <a:r>
              <a:rPr lang="en" sz="2400" i="1">
                <a:highlight>
                  <a:srgbClr val="FFFFFF"/>
                </a:highlight>
              </a:rPr>
              <a:t>What specifically do we want students to know and be able to do when compared to what they currently know and are able to do?</a:t>
            </a:r>
            <a:endParaRPr sz="975" i="1"/>
          </a:p>
        </p:txBody>
      </p:sp>
      <p:sp>
        <p:nvSpPr>
          <p:cNvPr id="698" name="Google Shape;698;p110"/>
          <p:cNvSpPr txBox="1"/>
          <p:nvPr/>
        </p:nvSpPr>
        <p:spPr>
          <a:xfrm>
            <a:off x="4423550" y="4568875"/>
            <a:ext cx="50787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2"/>
                </a:solidFill>
                <a:latin typeface="Calibri"/>
                <a:ea typeface="Calibri"/>
                <a:cs typeface="Calibri"/>
                <a:sym typeface="Calibri"/>
              </a:rPr>
              <a:t>Note: </a:t>
            </a:r>
            <a:r>
              <a:rPr lang="en" sz="1600">
                <a:solidFill>
                  <a:schemeClr val="dk2"/>
                </a:solidFill>
                <a:latin typeface="Calibri"/>
                <a:ea typeface="Calibri"/>
                <a:cs typeface="Calibri"/>
                <a:sym typeface="Calibri"/>
              </a:rPr>
              <a:t>Adapted from McIntosh and Goodman (2016).</a:t>
            </a:r>
            <a:endParaRPr sz="1600">
              <a:solidFill>
                <a:schemeClr val="dk2"/>
              </a:solidFill>
              <a:latin typeface="Calibri"/>
              <a:ea typeface="Calibri"/>
              <a:cs typeface="Calibri"/>
              <a:sym typeface="Calibri"/>
            </a:endParaRPr>
          </a:p>
        </p:txBody>
      </p:sp>
      <p:pic>
        <p:nvPicPr>
          <p:cNvPr id="699" name="Google Shape;699;p110"/>
          <p:cNvPicPr preferRelativeResize="0"/>
          <p:nvPr/>
        </p:nvPicPr>
        <p:blipFill>
          <a:blip r:embed="rId3">
            <a:alphaModFix/>
          </a:blip>
          <a:stretch>
            <a:fillRect/>
          </a:stretch>
        </p:blipFill>
        <p:spPr>
          <a:xfrm>
            <a:off x="442937" y="3111000"/>
            <a:ext cx="2923726" cy="17578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1"/>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2. Problem Clarification </a:t>
            </a:r>
            <a:endParaRPr sz="3000" b="1"/>
          </a:p>
        </p:txBody>
      </p:sp>
      <p:sp>
        <p:nvSpPr>
          <p:cNvPr id="705" name="Google Shape;705;p11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400"/>
              <a:t>Analyze</a:t>
            </a:r>
            <a:r>
              <a:rPr lang="en" sz="2400">
                <a:solidFill>
                  <a:schemeClr val="dk1"/>
                </a:solidFill>
              </a:rPr>
              <a:t> the problem </a:t>
            </a:r>
            <a:r>
              <a:rPr lang="en" sz="2400"/>
              <a:t>to determine why the issue is occurring.</a:t>
            </a:r>
            <a:endParaRPr sz="2400">
              <a:solidFill>
                <a:schemeClr val="dk1"/>
              </a:solidFill>
            </a:endParaRPr>
          </a:p>
          <a:p>
            <a:pPr marL="0" lvl="0" indent="0" algn="l" rtl="0">
              <a:lnSpc>
                <a:spcPct val="100000"/>
              </a:lnSpc>
              <a:spcBef>
                <a:spcPts val="1200"/>
              </a:spcBef>
              <a:spcAft>
                <a:spcPts val="0"/>
              </a:spcAft>
              <a:buNone/>
            </a:pPr>
            <a:r>
              <a:rPr lang="en" sz="2400"/>
              <a:t>Generate a hypothesis (reasons why students are not meeting performance goals)</a:t>
            </a:r>
            <a:endParaRPr sz="2400"/>
          </a:p>
          <a:p>
            <a:pPr marL="0" lvl="0" indent="0" algn="l" rtl="0">
              <a:lnSpc>
                <a:spcPct val="100000"/>
              </a:lnSpc>
              <a:spcBef>
                <a:spcPts val="1200"/>
              </a:spcBef>
              <a:spcAft>
                <a:spcPts val="1200"/>
              </a:spcAft>
              <a:buNone/>
            </a:pPr>
            <a:r>
              <a:rPr lang="en" sz="2400"/>
              <a:t>Gather information</a:t>
            </a:r>
            <a:endParaRPr sz="2400"/>
          </a:p>
        </p:txBody>
      </p:sp>
      <p:sp>
        <p:nvSpPr>
          <p:cNvPr id="706" name="Google Shape;706;p111"/>
          <p:cNvSpPr txBox="1">
            <a:spLocks noGrp="1"/>
          </p:cNvSpPr>
          <p:nvPr>
            <p:ph type="body" idx="2"/>
          </p:nvPr>
        </p:nvSpPr>
        <p:spPr>
          <a:xfrm>
            <a:off x="4311600" y="1152475"/>
            <a:ext cx="45207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852"/>
              <a:buNone/>
            </a:pPr>
            <a:r>
              <a:rPr lang="en" sz="2093" b="1">
                <a:solidFill>
                  <a:schemeClr val="dk1"/>
                </a:solidFill>
              </a:rPr>
              <a:t>Guiding Questions for Teams:</a:t>
            </a:r>
            <a:endParaRPr sz="2093" b="1" i="1">
              <a:solidFill>
                <a:schemeClr val="dk1"/>
              </a:solidFill>
              <a:highlight>
                <a:schemeClr val="lt1"/>
              </a:highlight>
            </a:endParaRPr>
          </a:p>
          <a:p>
            <a:pPr marL="457200" lvl="0" indent="-361518" algn="l" rtl="0">
              <a:lnSpc>
                <a:spcPct val="95000"/>
              </a:lnSpc>
              <a:spcBef>
                <a:spcPts val="1200"/>
              </a:spcBef>
              <a:spcAft>
                <a:spcPts val="0"/>
              </a:spcAft>
              <a:buClr>
                <a:schemeClr val="dk1"/>
              </a:buClr>
              <a:buSzPts val="2093"/>
              <a:buFont typeface="Calibri"/>
              <a:buChar char="●"/>
            </a:pPr>
            <a:r>
              <a:rPr lang="en" sz="2093" i="1">
                <a:highlight>
                  <a:schemeClr val="lt1"/>
                </a:highlight>
              </a:rPr>
              <a:t>Why is/are the desired goal(s) not occurring?</a:t>
            </a:r>
            <a:endParaRPr sz="2093" i="1">
              <a:highlight>
                <a:schemeClr val="lt1"/>
              </a:highlight>
            </a:endParaRPr>
          </a:p>
          <a:p>
            <a:pPr marL="457200" lvl="0" indent="-361518" algn="l" rtl="0">
              <a:lnSpc>
                <a:spcPct val="95000"/>
              </a:lnSpc>
              <a:spcBef>
                <a:spcPts val="1000"/>
              </a:spcBef>
              <a:spcAft>
                <a:spcPts val="0"/>
              </a:spcAft>
              <a:buClr>
                <a:srgbClr val="333333"/>
              </a:buClr>
              <a:buSzPts val="2093"/>
              <a:buFont typeface="Arial"/>
              <a:buChar char="●"/>
            </a:pPr>
            <a:r>
              <a:rPr lang="en" sz="2093" i="1">
                <a:highlight>
                  <a:schemeClr val="lt1"/>
                </a:highlight>
              </a:rPr>
              <a:t>What are the barriers to the student doing and knowing what is expected?</a:t>
            </a:r>
            <a:endParaRPr sz="2093" i="1">
              <a:highlight>
                <a:schemeClr val="lt1"/>
              </a:highlight>
            </a:endParaRPr>
          </a:p>
          <a:p>
            <a:pPr marL="0" lvl="0" indent="0" algn="l" rtl="0">
              <a:lnSpc>
                <a:spcPct val="95000"/>
              </a:lnSpc>
              <a:spcBef>
                <a:spcPts val="1300"/>
              </a:spcBef>
              <a:spcAft>
                <a:spcPts val="0"/>
              </a:spcAft>
              <a:buNone/>
            </a:pPr>
            <a:endParaRPr sz="2093" i="1">
              <a:highlight>
                <a:schemeClr val="lt1"/>
              </a:highlight>
            </a:endParaRPr>
          </a:p>
          <a:p>
            <a:pPr marL="0" lvl="0" indent="0" algn="l" rtl="0">
              <a:lnSpc>
                <a:spcPct val="95000"/>
              </a:lnSpc>
              <a:spcBef>
                <a:spcPts val="1300"/>
              </a:spcBef>
              <a:spcAft>
                <a:spcPts val="1200"/>
              </a:spcAft>
              <a:buSzPts val="852"/>
              <a:buNone/>
            </a:pPr>
            <a:endParaRPr sz="1185"/>
          </a:p>
        </p:txBody>
      </p:sp>
      <p:sp>
        <p:nvSpPr>
          <p:cNvPr id="707" name="Google Shape;707;p111"/>
          <p:cNvSpPr txBox="1"/>
          <p:nvPr/>
        </p:nvSpPr>
        <p:spPr>
          <a:xfrm>
            <a:off x="4423550" y="4568875"/>
            <a:ext cx="50787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2"/>
                </a:solidFill>
                <a:latin typeface="Calibri"/>
                <a:ea typeface="Calibri"/>
                <a:cs typeface="Calibri"/>
                <a:sym typeface="Calibri"/>
              </a:rPr>
              <a:t>Note: </a:t>
            </a:r>
            <a:r>
              <a:rPr lang="en" sz="1600">
                <a:solidFill>
                  <a:schemeClr val="dk2"/>
                </a:solidFill>
                <a:latin typeface="Calibri"/>
                <a:ea typeface="Calibri"/>
                <a:cs typeface="Calibri"/>
                <a:sym typeface="Calibri"/>
              </a:rPr>
              <a:t>Adapted from McIntosh and Goodman (2016).</a:t>
            </a:r>
            <a:endParaRPr sz="1600">
              <a:solidFill>
                <a:schemeClr val="dk2"/>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1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The central question is not:</a:t>
            </a:r>
            <a:endParaRPr sz="2200"/>
          </a:p>
          <a:p>
            <a:pPr marL="0" lvl="0" indent="0" algn="ctr" rtl="0">
              <a:spcBef>
                <a:spcPts val="1200"/>
              </a:spcBef>
              <a:spcAft>
                <a:spcPts val="0"/>
              </a:spcAft>
              <a:buNone/>
            </a:pPr>
            <a:r>
              <a:rPr lang="en" sz="2200" b="1"/>
              <a:t>“What about the student is causing the performance discrepancy?”</a:t>
            </a:r>
            <a:endParaRPr sz="2200" b="1"/>
          </a:p>
          <a:p>
            <a:pPr marL="0" lvl="0" indent="0" algn="ctr" rtl="0">
              <a:spcBef>
                <a:spcPts val="1200"/>
              </a:spcBef>
              <a:spcAft>
                <a:spcPts val="0"/>
              </a:spcAft>
              <a:buNone/>
            </a:pPr>
            <a:r>
              <a:rPr lang="en" sz="2200"/>
              <a:t>But</a:t>
            </a:r>
            <a:endParaRPr sz="2200"/>
          </a:p>
          <a:p>
            <a:pPr marL="0" lvl="0" indent="0" algn="ctr" rtl="0">
              <a:spcBef>
                <a:spcPts val="1200"/>
              </a:spcBef>
              <a:spcAft>
                <a:spcPts val="0"/>
              </a:spcAft>
              <a:buNone/>
            </a:pPr>
            <a:r>
              <a:rPr lang="en" sz="2200" b="1"/>
              <a:t>“What about the interaction of the curriculum, instruction, learners, and learning environment should be altered so that the students will learn?”</a:t>
            </a:r>
            <a:endParaRPr sz="2200" b="1"/>
          </a:p>
          <a:p>
            <a:pPr marL="0" lvl="0" indent="0" algn="ctr" rtl="0">
              <a:spcBef>
                <a:spcPts val="1200"/>
              </a:spcBef>
              <a:spcAft>
                <a:spcPts val="1200"/>
              </a:spcAft>
              <a:buNone/>
            </a:pPr>
            <a:r>
              <a:rPr lang="en" sz="2200"/>
              <a:t>-Ken Howell</a:t>
            </a:r>
            <a:endParaRPr sz="2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13"/>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a:t>Areas to analyze for hypothesis development</a:t>
            </a:r>
            <a:endParaRPr sz="3000" b="1"/>
          </a:p>
          <a:p>
            <a:pPr marL="0" lvl="0" indent="0" algn="l" rtl="0">
              <a:spcBef>
                <a:spcPts val="0"/>
              </a:spcBef>
              <a:spcAft>
                <a:spcPts val="0"/>
              </a:spcAft>
              <a:buNone/>
            </a:pPr>
            <a:endParaRPr/>
          </a:p>
        </p:txBody>
      </p:sp>
      <p:graphicFrame>
        <p:nvGraphicFramePr>
          <p:cNvPr id="718" name="Google Shape;718;p113"/>
          <p:cNvGraphicFramePr/>
          <p:nvPr/>
        </p:nvGraphicFramePr>
        <p:xfrm>
          <a:off x="490500" y="1143025"/>
          <a:ext cx="3000000" cy="3000000"/>
        </p:xfrm>
        <a:graphic>
          <a:graphicData uri="http://schemas.openxmlformats.org/drawingml/2006/table">
            <a:tbl>
              <a:tblPr>
                <a:noFill/>
                <a:tableStyleId>{C94F03CE-3DED-4AC1-8F78-B2A5B28AF4FD}</a:tableStyleId>
              </a:tblPr>
              <a:tblGrid>
                <a:gridCol w="631350">
                  <a:extLst>
                    <a:ext uri="{9D8B030D-6E8A-4147-A177-3AD203B41FA5}">
                      <a16:colId xmlns:a16="http://schemas.microsoft.com/office/drawing/2014/main" val="20000"/>
                    </a:ext>
                  </a:extLst>
                </a:gridCol>
                <a:gridCol w="1254275">
                  <a:extLst>
                    <a:ext uri="{9D8B030D-6E8A-4147-A177-3AD203B41FA5}">
                      <a16:colId xmlns:a16="http://schemas.microsoft.com/office/drawing/2014/main" val="20001"/>
                    </a:ext>
                  </a:extLst>
                </a:gridCol>
                <a:gridCol w="6000250">
                  <a:extLst>
                    <a:ext uri="{9D8B030D-6E8A-4147-A177-3AD203B41FA5}">
                      <a16:colId xmlns:a16="http://schemas.microsoft.com/office/drawing/2014/main" val="20002"/>
                    </a:ext>
                  </a:extLst>
                </a:gridCol>
              </a:tblGrid>
              <a:tr h="450050">
                <a:tc gridSpan="3">
                  <a:txBody>
                    <a:bodyPr/>
                    <a:lstStyle/>
                    <a:p>
                      <a:pPr marL="0" lvl="0" indent="0" algn="ctr" rtl="0">
                        <a:spcBef>
                          <a:spcPts val="0"/>
                        </a:spcBef>
                        <a:spcAft>
                          <a:spcPts val="0"/>
                        </a:spcAft>
                        <a:buNone/>
                      </a:pPr>
                      <a:r>
                        <a:rPr lang="en" sz="1800"/>
                        <a:t>Key Hypothesis Domains</a:t>
                      </a:r>
                      <a:endParaRPr sz="1800"/>
                    </a:p>
                  </a:txBody>
                  <a:tcPr marL="91425" marR="91425" marT="91425" marB="91425">
                    <a:lnB w="952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9600">
                <a:tc>
                  <a:txBody>
                    <a:bodyPr/>
                    <a:lstStyle/>
                    <a:p>
                      <a:pPr marL="0" lvl="0" indent="0" algn="ctr" rtl="0">
                        <a:spcBef>
                          <a:spcPts val="0"/>
                        </a:spcBef>
                        <a:spcAft>
                          <a:spcPts val="0"/>
                        </a:spcAft>
                        <a:buNone/>
                      </a:pPr>
                      <a:r>
                        <a:rPr lang="en" sz="2300" b="1"/>
                        <a:t>I</a:t>
                      </a:r>
                      <a:endParaRPr sz="23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sz="1500"/>
                        <a:t>Instruction</a:t>
                      </a:r>
                      <a:endParaRPr sz="1500"/>
                    </a:p>
                  </a:txBody>
                  <a:tcPr marL="91425" marR="91425" marT="91425" marB="91425">
                    <a:lnL w="9525" cap="flat" cmpd="sng">
                      <a:solidFill>
                        <a:schemeClr val="dk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a:t>Is the instruction evidence based, explicit, and intense enough?</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92400">
                <a:tc>
                  <a:txBody>
                    <a:bodyPr/>
                    <a:lstStyle/>
                    <a:p>
                      <a:pPr marL="0" lvl="0" indent="0" algn="ctr" rtl="0">
                        <a:spcBef>
                          <a:spcPts val="0"/>
                        </a:spcBef>
                        <a:spcAft>
                          <a:spcPts val="0"/>
                        </a:spcAft>
                        <a:buNone/>
                      </a:pPr>
                      <a:r>
                        <a:rPr lang="en" sz="2300" b="1"/>
                        <a:t>C</a:t>
                      </a:r>
                      <a:endParaRPr sz="23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500"/>
                        <a:t>Curriculum</a:t>
                      </a:r>
                      <a:endParaRPr sz="1500"/>
                    </a:p>
                  </a:txBody>
                  <a:tcPr marL="91425" marR="91425" marT="91425" marB="91425">
                    <a:lnL w="9525" cap="flat" cmpd="sng">
                      <a:solidFill>
                        <a:schemeClr val="dk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a:t>Does the student have the prerequisite skills to access the curriculum successfully? </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56825">
                <a:tc>
                  <a:txBody>
                    <a:bodyPr/>
                    <a:lstStyle/>
                    <a:p>
                      <a:pPr marL="0" lvl="0" indent="0" algn="ctr" rtl="0">
                        <a:spcBef>
                          <a:spcPts val="0"/>
                        </a:spcBef>
                        <a:spcAft>
                          <a:spcPts val="0"/>
                        </a:spcAft>
                        <a:buNone/>
                      </a:pPr>
                      <a:r>
                        <a:rPr lang="en" sz="2300" b="1"/>
                        <a:t>E</a:t>
                      </a:r>
                      <a:endParaRPr sz="23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500"/>
                        <a:t>Environment</a:t>
                      </a:r>
                      <a:endParaRPr sz="1500"/>
                    </a:p>
                  </a:txBody>
                  <a:tcPr marL="91425" marR="91425" marT="91425" marB="91425">
                    <a:lnL w="9525" cap="flat" cmpd="sng">
                      <a:solidFill>
                        <a:schemeClr val="dk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a:t>Does the environment support learning in a positive, proactive way? </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50050">
                <a:tc>
                  <a:txBody>
                    <a:bodyPr/>
                    <a:lstStyle/>
                    <a:p>
                      <a:pPr marL="0" lvl="0" indent="0" algn="ctr" rtl="0">
                        <a:spcBef>
                          <a:spcPts val="0"/>
                        </a:spcBef>
                        <a:spcAft>
                          <a:spcPts val="0"/>
                        </a:spcAft>
                        <a:buNone/>
                      </a:pPr>
                      <a:r>
                        <a:rPr lang="en" sz="2300" b="1"/>
                        <a:t>L</a:t>
                      </a:r>
                      <a:endParaRPr sz="23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500"/>
                        <a:t>Learner</a:t>
                      </a:r>
                      <a:endParaRPr sz="1500"/>
                    </a:p>
                  </a:txBody>
                  <a:tcPr marL="91425" marR="91425" marT="91425" marB="91425">
                    <a:lnL w="9525" cap="flat" cmpd="sng">
                      <a:solidFill>
                        <a:schemeClr val="dk1"/>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600"/>
                        <a:t>Does the instruction, curriculum, and environment consider learner characteristics? </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14"/>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Possible sources of information</a:t>
            </a:r>
            <a:endParaRPr sz="3000" b="1"/>
          </a:p>
        </p:txBody>
      </p:sp>
      <p:graphicFrame>
        <p:nvGraphicFramePr>
          <p:cNvPr id="724" name="Google Shape;724;p114"/>
          <p:cNvGraphicFramePr/>
          <p:nvPr/>
        </p:nvGraphicFramePr>
        <p:xfrm>
          <a:off x="375575" y="1244250"/>
          <a:ext cx="3000000" cy="3000000"/>
        </p:xfrm>
        <a:graphic>
          <a:graphicData uri="http://schemas.openxmlformats.org/drawingml/2006/table">
            <a:tbl>
              <a:tblPr>
                <a:noFill/>
                <a:tableStyleId>{C94F03CE-3DED-4AC1-8F78-B2A5B28AF4FD}</a:tableStyleId>
              </a:tblPr>
              <a:tblGrid>
                <a:gridCol w="791575">
                  <a:extLst>
                    <a:ext uri="{9D8B030D-6E8A-4147-A177-3AD203B41FA5}">
                      <a16:colId xmlns:a16="http://schemas.microsoft.com/office/drawing/2014/main" val="20000"/>
                    </a:ext>
                  </a:extLst>
                </a:gridCol>
                <a:gridCol w="7493075">
                  <a:extLst>
                    <a:ext uri="{9D8B030D-6E8A-4147-A177-3AD203B41FA5}">
                      <a16:colId xmlns:a16="http://schemas.microsoft.com/office/drawing/2014/main" val="20001"/>
                    </a:ext>
                  </a:extLst>
                </a:gridCol>
              </a:tblGrid>
              <a:tr h="728425">
                <a:tc>
                  <a:txBody>
                    <a:bodyPr/>
                    <a:lstStyle/>
                    <a:p>
                      <a:pPr marL="0" lvl="0" indent="0" algn="ctr" rtl="0">
                        <a:spcBef>
                          <a:spcPts val="0"/>
                        </a:spcBef>
                        <a:spcAft>
                          <a:spcPts val="0"/>
                        </a:spcAft>
                        <a:buNone/>
                      </a:pPr>
                      <a:r>
                        <a:rPr lang="en" sz="2300" b="1"/>
                        <a:t>R</a:t>
                      </a:r>
                      <a:endParaRPr sz="23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800"/>
                        <a:t>Review of historical records or products</a:t>
                      </a:r>
                      <a:endParaRPr sz="18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0"/>
                  </a:ext>
                </a:extLst>
              </a:tr>
              <a:tr h="657300">
                <a:tc>
                  <a:txBody>
                    <a:bodyPr/>
                    <a:lstStyle/>
                    <a:p>
                      <a:pPr marL="0" lvl="0" indent="0" algn="ctr" rtl="0">
                        <a:spcBef>
                          <a:spcPts val="0"/>
                        </a:spcBef>
                        <a:spcAft>
                          <a:spcPts val="0"/>
                        </a:spcAft>
                        <a:buNone/>
                      </a:pPr>
                      <a:r>
                        <a:rPr lang="en" sz="2300" b="1"/>
                        <a:t>I</a:t>
                      </a:r>
                      <a:endParaRPr sz="23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800"/>
                        <a:t>Interview of key stakeholders</a:t>
                      </a:r>
                      <a:endParaRPr sz="18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657300">
                <a:tc>
                  <a:txBody>
                    <a:bodyPr/>
                    <a:lstStyle/>
                    <a:p>
                      <a:pPr marL="0" lvl="0" indent="0" algn="ctr" rtl="0">
                        <a:spcBef>
                          <a:spcPts val="0"/>
                        </a:spcBef>
                        <a:spcAft>
                          <a:spcPts val="0"/>
                        </a:spcAft>
                        <a:buNone/>
                      </a:pPr>
                      <a:r>
                        <a:rPr lang="en" sz="2300" b="1"/>
                        <a:t>O</a:t>
                      </a:r>
                      <a:endParaRPr sz="23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800"/>
                        <a:t>Observe performance in real time functional settings</a:t>
                      </a:r>
                      <a:endParaRPr sz="18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901475">
                <a:tc>
                  <a:txBody>
                    <a:bodyPr/>
                    <a:lstStyle/>
                    <a:p>
                      <a:pPr marL="0" lvl="0" indent="0" algn="ctr" rtl="0">
                        <a:spcBef>
                          <a:spcPts val="0"/>
                        </a:spcBef>
                        <a:spcAft>
                          <a:spcPts val="0"/>
                        </a:spcAft>
                        <a:buNone/>
                      </a:pPr>
                      <a:r>
                        <a:rPr lang="en" sz="2300" b="1"/>
                        <a:t>T</a:t>
                      </a:r>
                      <a:endParaRPr sz="2300" b="1"/>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800"/>
                        <a:t>Test student through careful use of appropriately matched diagnostic assessments</a:t>
                      </a:r>
                      <a:endParaRPr sz="18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15"/>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3. Solution Planning</a:t>
            </a:r>
            <a:endParaRPr sz="3000" b="1"/>
          </a:p>
        </p:txBody>
      </p:sp>
      <p:sp>
        <p:nvSpPr>
          <p:cNvPr id="730" name="Google Shape;730;p1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chemeClr val="dk1"/>
                </a:solidFill>
              </a:rPr>
              <a:t>Determine possible strategies that are feasible for your team to implement.</a:t>
            </a:r>
            <a:endParaRPr sz="2400">
              <a:solidFill>
                <a:schemeClr val="dk1"/>
              </a:solidFill>
            </a:endParaRPr>
          </a:p>
          <a:p>
            <a:pPr marL="0" lvl="0" indent="0" algn="l" rtl="0">
              <a:lnSpc>
                <a:spcPct val="100000"/>
              </a:lnSpc>
              <a:spcBef>
                <a:spcPts val="1200"/>
              </a:spcBef>
              <a:spcAft>
                <a:spcPts val="1200"/>
              </a:spcAft>
              <a:buNone/>
            </a:pPr>
            <a:r>
              <a:rPr lang="en" sz="2400">
                <a:solidFill>
                  <a:schemeClr val="dk1"/>
                </a:solidFill>
              </a:rPr>
              <a:t>Select effective interventions and develop a clear plan for implementation.</a:t>
            </a:r>
            <a:endParaRPr sz="2400">
              <a:solidFill>
                <a:schemeClr val="dk1"/>
              </a:solidFill>
            </a:endParaRPr>
          </a:p>
        </p:txBody>
      </p:sp>
      <p:sp>
        <p:nvSpPr>
          <p:cNvPr id="731" name="Google Shape;731;p1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000" b="1">
                <a:solidFill>
                  <a:schemeClr val="dk1"/>
                </a:solidFill>
              </a:rPr>
              <a:t>Guiding Questions for Teams:</a:t>
            </a:r>
            <a:endParaRPr sz="2000" b="1" i="1">
              <a:solidFill>
                <a:schemeClr val="dk1"/>
              </a:solidFill>
              <a:highlight>
                <a:schemeClr val="lt1"/>
              </a:highlight>
            </a:endParaRPr>
          </a:p>
          <a:p>
            <a:pPr marL="457200" lvl="0" indent="-355600" algn="l" rtl="0">
              <a:lnSpc>
                <a:spcPct val="100000"/>
              </a:lnSpc>
              <a:spcBef>
                <a:spcPts val="1200"/>
              </a:spcBef>
              <a:spcAft>
                <a:spcPts val="0"/>
              </a:spcAft>
              <a:buClr>
                <a:schemeClr val="dk1"/>
              </a:buClr>
              <a:buSzPts val="2000"/>
              <a:buChar char="●"/>
            </a:pPr>
            <a:r>
              <a:rPr lang="en" sz="2000" i="1">
                <a:solidFill>
                  <a:schemeClr val="dk1"/>
                </a:solidFill>
              </a:rPr>
              <a:t>What are possible strategies?</a:t>
            </a:r>
            <a:endParaRPr sz="2000" i="1">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i="1">
                <a:solidFill>
                  <a:schemeClr val="dk1"/>
                </a:solidFill>
              </a:rPr>
              <a:t>Are the strategies feasible and likely to be effective?</a:t>
            </a:r>
            <a:endParaRPr sz="2000" i="1">
              <a:solidFill>
                <a:schemeClr val="dk1"/>
              </a:solidFill>
            </a:endParaRPr>
          </a:p>
          <a:p>
            <a:pPr marL="457200" lvl="0" indent="-355600" algn="l" rtl="0">
              <a:lnSpc>
                <a:spcPct val="100000"/>
              </a:lnSpc>
              <a:spcBef>
                <a:spcPts val="1000"/>
              </a:spcBef>
              <a:spcAft>
                <a:spcPts val="1000"/>
              </a:spcAft>
              <a:buClr>
                <a:schemeClr val="dk1"/>
              </a:buClr>
              <a:buSzPts val="2000"/>
              <a:buChar char="●"/>
            </a:pPr>
            <a:r>
              <a:rPr lang="en" sz="2000" i="1">
                <a:solidFill>
                  <a:schemeClr val="dk1"/>
                </a:solidFill>
              </a:rPr>
              <a:t>Who will implement specific components, by when, and how will you monitor its effectiveness over time?</a:t>
            </a:r>
            <a:endParaRPr sz="2000" i="1">
              <a:solidFill>
                <a:schemeClr val="dk1"/>
              </a:solidFill>
            </a:endParaRPr>
          </a:p>
        </p:txBody>
      </p:sp>
      <p:sp>
        <p:nvSpPr>
          <p:cNvPr id="732" name="Google Shape;732;p115"/>
          <p:cNvSpPr txBox="1"/>
          <p:nvPr/>
        </p:nvSpPr>
        <p:spPr>
          <a:xfrm>
            <a:off x="4423550" y="4568875"/>
            <a:ext cx="50787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2"/>
                </a:solidFill>
                <a:latin typeface="Calibri"/>
                <a:ea typeface="Calibri"/>
                <a:cs typeface="Calibri"/>
                <a:sym typeface="Calibri"/>
              </a:rPr>
              <a:t>Note: </a:t>
            </a:r>
            <a:r>
              <a:rPr lang="en" sz="1600">
                <a:solidFill>
                  <a:schemeClr val="dk2"/>
                </a:solidFill>
                <a:latin typeface="Calibri"/>
                <a:ea typeface="Calibri"/>
                <a:cs typeface="Calibri"/>
                <a:sym typeface="Calibri"/>
              </a:rPr>
              <a:t>Adapted from McIntosh and Goodman (2016).</a:t>
            </a:r>
            <a:endParaRPr sz="1600">
              <a:solidFill>
                <a:schemeClr val="dk2"/>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16"/>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Where can I find Tier 1 strategies?</a:t>
            </a:r>
            <a:endParaRPr sz="3000" b="1"/>
          </a:p>
        </p:txBody>
      </p:sp>
      <p:sp>
        <p:nvSpPr>
          <p:cNvPr id="738" name="Google Shape;738;p116"/>
          <p:cNvSpPr txBox="1"/>
          <p:nvPr/>
        </p:nvSpPr>
        <p:spPr>
          <a:xfrm>
            <a:off x="198125" y="1085750"/>
            <a:ext cx="4309500" cy="3625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High Leverage Practices:</a:t>
            </a:r>
            <a:endParaRPr sz="1800" b="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Focus directly on instructional practice.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Occur with high frequency in teaching.</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Research based and known to foster important kinds of student engagement and learning.</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Broadly applicable and usable in any content area.</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So important that skillfully executing them is fundamental to effective teaching (McLeskey &amp; Brownell, 2015).</a:t>
            </a:r>
            <a:endParaRPr sz="1800">
              <a:solidFill>
                <a:schemeClr val="dk1"/>
              </a:solidFill>
              <a:latin typeface="Calibri"/>
              <a:ea typeface="Calibri"/>
              <a:cs typeface="Calibri"/>
              <a:sym typeface="Calibri"/>
            </a:endParaRPr>
          </a:p>
        </p:txBody>
      </p:sp>
      <p:pic>
        <p:nvPicPr>
          <p:cNvPr id="739" name="Google Shape;739;p116"/>
          <p:cNvPicPr preferRelativeResize="0"/>
          <p:nvPr/>
        </p:nvPicPr>
        <p:blipFill>
          <a:blip r:embed="rId3">
            <a:alphaModFix/>
          </a:blip>
          <a:stretch>
            <a:fillRect/>
          </a:stretch>
        </p:blipFill>
        <p:spPr>
          <a:xfrm>
            <a:off x="4760225" y="1010600"/>
            <a:ext cx="2478950" cy="3518509"/>
          </a:xfrm>
          <a:prstGeom prst="rect">
            <a:avLst/>
          </a:prstGeom>
          <a:noFill/>
          <a:ln w="9525" cap="flat" cmpd="sng">
            <a:solidFill>
              <a:schemeClr val="dk2"/>
            </a:solidFill>
            <a:prstDash val="solid"/>
            <a:round/>
            <a:headEnd type="none" w="sm" len="sm"/>
            <a:tailEnd type="none" w="sm" len="sm"/>
          </a:ln>
        </p:spPr>
      </p:pic>
      <p:pic>
        <p:nvPicPr>
          <p:cNvPr id="740" name="Google Shape;740;p116"/>
          <p:cNvPicPr preferRelativeResize="0"/>
          <p:nvPr/>
        </p:nvPicPr>
        <p:blipFill>
          <a:blip r:embed="rId4">
            <a:alphaModFix/>
          </a:blip>
          <a:stretch>
            <a:fillRect/>
          </a:stretch>
        </p:blipFill>
        <p:spPr>
          <a:xfrm>
            <a:off x="5928850" y="2571738"/>
            <a:ext cx="2967450" cy="225842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17"/>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4. Goal Setting</a:t>
            </a:r>
            <a:endParaRPr sz="3000" b="1"/>
          </a:p>
        </p:txBody>
      </p:sp>
      <p:sp>
        <p:nvSpPr>
          <p:cNvPr id="746" name="Google Shape;746;p1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400">
                <a:solidFill>
                  <a:schemeClr val="dk1"/>
                </a:solidFill>
              </a:rPr>
              <a:t>Develop a clear goal with a measurable outcome.</a:t>
            </a:r>
            <a:endParaRPr sz="2400">
              <a:solidFill>
                <a:schemeClr val="dk1"/>
              </a:solidFill>
            </a:endParaRPr>
          </a:p>
          <a:p>
            <a:pPr marL="0" lvl="0" indent="0" algn="l" rtl="0">
              <a:lnSpc>
                <a:spcPct val="100000"/>
              </a:lnSpc>
              <a:spcBef>
                <a:spcPts val="1200"/>
              </a:spcBef>
              <a:spcAft>
                <a:spcPts val="1200"/>
              </a:spcAft>
              <a:buNone/>
            </a:pPr>
            <a:r>
              <a:rPr lang="en" sz="2400">
                <a:solidFill>
                  <a:schemeClr val="dk1"/>
                </a:solidFill>
              </a:rPr>
              <a:t>Determine a date for reaching the goal and a plan for assessing progress along the way.</a:t>
            </a:r>
            <a:endParaRPr sz="2400">
              <a:solidFill>
                <a:schemeClr val="dk1"/>
              </a:solidFill>
            </a:endParaRPr>
          </a:p>
        </p:txBody>
      </p:sp>
      <p:sp>
        <p:nvSpPr>
          <p:cNvPr id="747" name="Google Shape;747;p1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None/>
            </a:pPr>
            <a:r>
              <a:rPr lang="en" sz="2000" b="1">
                <a:solidFill>
                  <a:schemeClr val="dk1"/>
                </a:solidFill>
              </a:rPr>
              <a:t>Guiding Questions for Teams:</a:t>
            </a:r>
            <a:endParaRPr sz="2000" b="1">
              <a:solidFill>
                <a:schemeClr val="dk1"/>
              </a:solidFill>
            </a:endParaRPr>
          </a:p>
          <a:p>
            <a:pPr marL="457200" lvl="0" indent="-355600" algn="l" rtl="0">
              <a:lnSpc>
                <a:spcPct val="100000"/>
              </a:lnSpc>
              <a:spcBef>
                <a:spcPts val="1200"/>
              </a:spcBef>
              <a:spcAft>
                <a:spcPts val="0"/>
              </a:spcAft>
              <a:buClr>
                <a:schemeClr val="dk1"/>
              </a:buClr>
              <a:buSzPts val="2000"/>
              <a:buChar char="●"/>
            </a:pPr>
            <a:r>
              <a:rPr lang="en" sz="2000" i="1">
                <a:solidFill>
                  <a:schemeClr val="dk1"/>
                </a:solidFill>
              </a:rPr>
              <a:t>What</a:t>
            </a:r>
            <a:r>
              <a:rPr lang="en" sz="2000" b="1" i="1">
                <a:solidFill>
                  <a:schemeClr val="dk1"/>
                </a:solidFill>
              </a:rPr>
              <a:t> </a:t>
            </a:r>
            <a:r>
              <a:rPr lang="en" sz="2000" i="1">
                <a:solidFill>
                  <a:schemeClr val="dk1"/>
                </a:solidFill>
              </a:rPr>
              <a:t>does success look like?</a:t>
            </a:r>
            <a:endParaRPr sz="2000" i="1">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i="1">
                <a:solidFill>
                  <a:schemeClr val="dk1"/>
                </a:solidFill>
              </a:rPr>
              <a:t>When</a:t>
            </a:r>
            <a:r>
              <a:rPr lang="en" sz="2000" b="1" i="1">
                <a:solidFill>
                  <a:schemeClr val="dk1"/>
                </a:solidFill>
              </a:rPr>
              <a:t> </a:t>
            </a:r>
            <a:r>
              <a:rPr lang="en" sz="2000" i="1">
                <a:solidFill>
                  <a:schemeClr val="dk1"/>
                </a:solidFill>
              </a:rPr>
              <a:t>do you expect to see the problem resolved?</a:t>
            </a:r>
            <a:endParaRPr sz="2000" i="1">
              <a:solidFill>
                <a:schemeClr val="dk1"/>
              </a:solidFill>
            </a:endParaRPr>
          </a:p>
          <a:p>
            <a:pPr marL="457200" lvl="0" indent="-355600" algn="l" rtl="0">
              <a:lnSpc>
                <a:spcPct val="100000"/>
              </a:lnSpc>
              <a:spcBef>
                <a:spcPts val="1000"/>
              </a:spcBef>
              <a:spcAft>
                <a:spcPts val="1000"/>
              </a:spcAft>
              <a:buClr>
                <a:schemeClr val="dk1"/>
              </a:buClr>
              <a:buSzPts val="2000"/>
              <a:buChar char="●"/>
            </a:pPr>
            <a:r>
              <a:rPr lang="en" sz="2000" i="1">
                <a:solidFill>
                  <a:schemeClr val="dk1"/>
                </a:solidFill>
              </a:rPr>
              <a:t>How will you measure progress toward your goal?</a:t>
            </a:r>
            <a:endParaRPr sz="2000" i="1">
              <a:solidFill>
                <a:schemeClr val="dk1"/>
              </a:solidFill>
            </a:endParaRPr>
          </a:p>
        </p:txBody>
      </p:sp>
      <p:sp>
        <p:nvSpPr>
          <p:cNvPr id="748" name="Google Shape;748;p117"/>
          <p:cNvSpPr txBox="1"/>
          <p:nvPr/>
        </p:nvSpPr>
        <p:spPr>
          <a:xfrm>
            <a:off x="4423550" y="4568875"/>
            <a:ext cx="50787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2"/>
                </a:solidFill>
                <a:latin typeface="Calibri"/>
                <a:ea typeface="Calibri"/>
                <a:cs typeface="Calibri"/>
                <a:sym typeface="Calibri"/>
              </a:rPr>
              <a:t>Note: </a:t>
            </a:r>
            <a:r>
              <a:rPr lang="en" sz="1600">
                <a:solidFill>
                  <a:schemeClr val="dk2"/>
                </a:solidFill>
                <a:latin typeface="Calibri"/>
                <a:ea typeface="Calibri"/>
                <a:cs typeface="Calibri"/>
                <a:sym typeface="Calibri"/>
              </a:rPr>
              <a:t>Adapted from McIntosh and Goodman (2016).</a:t>
            </a:r>
            <a:endParaRPr sz="16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pic>
        <p:nvPicPr>
          <p:cNvPr id="360" name="Google Shape;360;p73" descr="Diagram&#10;&#10;Description automatically generated"/>
          <p:cNvPicPr preferRelativeResize="0"/>
          <p:nvPr/>
        </p:nvPicPr>
        <p:blipFill rotWithShape="1">
          <a:blip r:embed="rId4">
            <a:alphaModFix/>
          </a:blip>
          <a:srcRect/>
          <a:stretch/>
        </p:blipFill>
        <p:spPr>
          <a:xfrm>
            <a:off x="6156400" y="1463249"/>
            <a:ext cx="2778000" cy="2863215"/>
          </a:xfrm>
          <a:prstGeom prst="rect">
            <a:avLst/>
          </a:prstGeom>
          <a:noFill/>
          <a:ln>
            <a:noFill/>
          </a:ln>
        </p:spPr>
      </p:pic>
      <p:sp>
        <p:nvSpPr>
          <p:cNvPr id="361" name="Google Shape;361;p73"/>
          <p:cNvSpPr txBox="1"/>
          <p:nvPr/>
        </p:nvSpPr>
        <p:spPr>
          <a:xfrm>
            <a:off x="354700" y="984300"/>
            <a:ext cx="5745000" cy="382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2000" i="0" u="none" strike="noStrike" cap="none">
                <a:solidFill>
                  <a:schemeClr val="dk1"/>
                </a:solidFill>
                <a:latin typeface="Calibri"/>
                <a:ea typeface="Calibri"/>
                <a:cs typeface="Calibri"/>
                <a:sym typeface="Calibri"/>
              </a:rPr>
              <a:t>DE-MTSS is a framework designed to meet the needs of the whole child through an </a:t>
            </a:r>
            <a:r>
              <a:rPr lang="en" sz="2000" u="none" strike="noStrike" cap="none">
                <a:solidFill>
                  <a:schemeClr val="dk1"/>
                </a:solidFill>
                <a:latin typeface="Calibri"/>
                <a:ea typeface="Calibri"/>
                <a:cs typeface="Calibri"/>
                <a:sym typeface="Calibri"/>
              </a:rPr>
              <a:t>integrated, multilevel </a:t>
            </a:r>
            <a:r>
              <a:rPr lang="en" sz="2000" b="1" u="none" strike="noStrike" cap="none">
                <a:solidFill>
                  <a:schemeClr val="dk1"/>
                </a:solidFill>
                <a:latin typeface="Calibri"/>
                <a:ea typeface="Calibri"/>
                <a:cs typeface="Calibri"/>
                <a:sym typeface="Calibri"/>
              </a:rPr>
              <a:t>prevention system</a:t>
            </a:r>
            <a:r>
              <a:rPr lang="en" sz="2000" i="0" u="none" strike="noStrike" cap="none">
                <a:solidFill>
                  <a:schemeClr val="dk1"/>
                </a:solidFill>
                <a:latin typeface="Calibri"/>
                <a:ea typeface="Calibri"/>
                <a:cs typeface="Calibri"/>
                <a:sym typeface="Calibri"/>
              </a:rPr>
              <a:t> that:</a:t>
            </a:r>
            <a:br>
              <a:rPr lang="en" sz="2000" i="0" u="none" strike="noStrike" cap="none">
                <a:solidFill>
                  <a:schemeClr val="dk1"/>
                </a:solidFill>
                <a:latin typeface="Calibri"/>
                <a:ea typeface="Calibri"/>
                <a:cs typeface="Calibri"/>
                <a:sym typeface="Calibri"/>
              </a:rPr>
            </a:br>
            <a:endParaRPr sz="2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Op</a:t>
            </a:r>
            <a:r>
              <a:rPr lang="en" sz="2000" i="0" u="none" strike="noStrike" cap="none">
                <a:solidFill>
                  <a:schemeClr val="dk1"/>
                </a:solidFill>
                <a:latin typeface="Calibri"/>
                <a:ea typeface="Calibri"/>
                <a:cs typeface="Calibri"/>
                <a:sym typeface="Calibri"/>
              </a:rPr>
              <a:t>timizes</a:t>
            </a:r>
            <a:r>
              <a:rPr lang="en" sz="2000" u="none" strike="noStrike" cap="none">
                <a:solidFill>
                  <a:schemeClr val="dk1"/>
                </a:solidFill>
                <a:latin typeface="Calibri"/>
                <a:ea typeface="Calibri"/>
                <a:cs typeface="Calibri"/>
                <a:sym typeface="Calibri"/>
              </a:rPr>
              <a:t> team-based leadership and data-driven decision making. </a:t>
            </a:r>
            <a:endParaRPr sz="2000" u="none" strike="noStrike" cap="none">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Provides high quality core academic instruction and non-academic practices as universal supports to all children. </a:t>
            </a:r>
            <a:endParaRPr sz="20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Matches evidence-based intervention and supports to student needs.</a:t>
            </a:r>
            <a:endParaRPr sz="2000">
              <a:solidFill>
                <a:schemeClr val="dk1"/>
              </a:solidFill>
              <a:latin typeface="Calibri"/>
              <a:ea typeface="Calibri"/>
              <a:cs typeface="Calibri"/>
              <a:sym typeface="Calibri"/>
            </a:endParaRPr>
          </a:p>
          <a:p>
            <a:pPr marL="457200" marR="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Is informed by ongoing progress monitoring and additional formative assessments. </a:t>
            </a:r>
            <a:endParaRPr sz="2000"/>
          </a:p>
        </p:txBody>
      </p:sp>
      <p:sp>
        <p:nvSpPr>
          <p:cNvPr id="362" name="Google Shape;362;p73"/>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Defining MTSS in Delaware</a:t>
            </a:r>
            <a:endParaRPr sz="3000" b="1"/>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118"/>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5. Intervention Implementation</a:t>
            </a:r>
            <a:endParaRPr sz="3000" b="1"/>
          </a:p>
        </p:txBody>
      </p:sp>
      <p:sp>
        <p:nvSpPr>
          <p:cNvPr id="754" name="Google Shape;754;p1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2400">
                <a:solidFill>
                  <a:schemeClr val="dk1"/>
                </a:solidFill>
              </a:rPr>
              <a:t>Provide training and resources to effectively implement the intervention.</a:t>
            </a:r>
            <a:endParaRPr sz="2400">
              <a:solidFill>
                <a:schemeClr val="dk1"/>
              </a:solidFill>
            </a:endParaRPr>
          </a:p>
          <a:p>
            <a:pPr marL="0" lvl="0" indent="0" algn="l" rtl="0">
              <a:lnSpc>
                <a:spcPct val="100000"/>
              </a:lnSpc>
              <a:spcBef>
                <a:spcPts val="1200"/>
              </a:spcBef>
              <a:spcAft>
                <a:spcPts val="1200"/>
              </a:spcAft>
              <a:buNone/>
            </a:pPr>
            <a:r>
              <a:rPr lang="en" sz="2400">
                <a:solidFill>
                  <a:schemeClr val="dk1"/>
                </a:solidFill>
              </a:rPr>
              <a:t>Monitor the fidelity of implementation.</a:t>
            </a:r>
            <a:endParaRPr sz="2400">
              <a:solidFill>
                <a:schemeClr val="dk1"/>
              </a:solidFill>
            </a:endParaRPr>
          </a:p>
        </p:txBody>
      </p:sp>
      <p:sp>
        <p:nvSpPr>
          <p:cNvPr id="755" name="Google Shape;755;p118"/>
          <p:cNvSpPr txBox="1">
            <a:spLocks noGrp="1"/>
          </p:cNvSpPr>
          <p:nvPr>
            <p:ph type="body" idx="2"/>
          </p:nvPr>
        </p:nvSpPr>
        <p:spPr>
          <a:xfrm>
            <a:off x="4625575" y="1152475"/>
            <a:ext cx="4206600" cy="34164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Clr>
                <a:schemeClr val="dk1"/>
              </a:buClr>
              <a:buSzPts val="1100"/>
              <a:buFont typeface="Arial"/>
              <a:buNone/>
            </a:pPr>
            <a:r>
              <a:rPr lang="en" sz="2000" b="1">
                <a:solidFill>
                  <a:schemeClr val="dk1"/>
                </a:solidFill>
              </a:rPr>
              <a:t>Guiding Questions for Teams:</a:t>
            </a:r>
            <a:endParaRPr sz="2000" b="1">
              <a:solidFill>
                <a:schemeClr val="dk1"/>
              </a:solidFill>
            </a:endParaRPr>
          </a:p>
          <a:p>
            <a:pPr marL="457200" lvl="0" indent="-355600" algn="l" rtl="0">
              <a:lnSpc>
                <a:spcPct val="100000"/>
              </a:lnSpc>
              <a:spcBef>
                <a:spcPts val="1200"/>
              </a:spcBef>
              <a:spcAft>
                <a:spcPts val="0"/>
              </a:spcAft>
              <a:buClr>
                <a:schemeClr val="dk1"/>
              </a:buClr>
              <a:buSzPts val="2000"/>
              <a:buChar char="●"/>
            </a:pPr>
            <a:r>
              <a:rPr lang="en" sz="2000" i="1">
                <a:solidFill>
                  <a:schemeClr val="dk1"/>
                </a:solidFill>
              </a:rPr>
              <a:t>What is your plan to support staff to implement the solutions?</a:t>
            </a:r>
            <a:endParaRPr sz="2000" i="1">
              <a:solidFill>
                <a:schemeClr val="dk1"/>
              </a:solidFill>
            </a:endParaRPr>
          </a:p>
          <a:p>
            <a:pPr marL="457200" lvl="0" indent="-355600" algn="l" rtl="0">
              <a:lnSpc>
                <a:spcPct val="100000"/>
              </a:lnSpc>
              <a:spcBef>
                <a:spcPts val="1000"/>
              </a:spcBef>
              <a:spcAft>
                <a:spcPts val="0"/>
              </a:spcAft>
              <a:buClr>
                <a:schemeClr val="dk1"/>
              </a:buClr>
              <a:buSzPts val="2000"/>
              <a:buChar char="●"/>
            </a:pPr>
            <a:r>
              <a:rPr lang="en" sz="2000" i="1">
                <a:solidFill>
                  <a:schemeClr val="dk1"/>
                </a:solidFill>
              </a:rPr>
              <a:t>Do the solution implementers have necessary resources?</a:t>
            </a:r>
            <a:endParaRPr sz="2000" i="1">
              <a:solidFill>
                <a:schemeClr val="dk1"/>
              </a:solidFill>
            </a:endParaRPr>
          </a:p>
          <a:p>
            <a:pPr marL="457200" lvl="0" indent="-355600" algn="l" rtl="0">
              <a:lnSpc>
                <a:spcPct val="100000"/>
              </a:lnSpc>
              <a:spcBef>
                <a:spcPts val="1000"/>
              </a:spcBef>
              <a:spcAft>
                <a:spcPts val="1000"/>
              </a:spcAft>
              <a:buClr>
                <a:schemeClr val="dk1"/>
              </a:buClr>
              <a:buSzPts val="2000"/>
              <a:buChar char="●"/>
            </a:pPr>
            <a:r>
              <a:rPr lang="en" sz="2000" i="1">
                <a:solidFill>
                  <a:schemeClr val="dk1"/>
                </a:solidFill>
              </a:rPr>
              <a:t>How will you measure the fidelity of staff implementation?</a:t>
            </a:r>
            <a:endParaRPr sz="2000" i="1">
              <a:solidFill>
                <a:schemeClr val="dk1"/>
              </a:solidFill>
            </a:endParaRPr>
          </a:p>
        </p:txBody>
      </p:sp>
      <p:sp>
        <p:nvSpPr>
          <p:cNvPr id="756" name="Google Shape;756;p118"/>
          <p:cNvSpPr txBox="1"/>
          <p:nvPr/>
        </p:nvSpPr>
        <p:spPr>
          <a:xfrm>
            <a:off x="4423550" y="4568875"/>
            <a:ext cx="5078700" cy="2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i="1">
                <a:solidFill>
                  <a:schemeClr val="dk2"/>
                </a:solidFill>
                <a:latin typeface="Calibri"/>
                <a:ea typeface="Calibri"/>
                <a:cs typeface="Calibri"/>
                <a:sym typeface="Calibri"/>
              </a:rPr>
              <a:t>Note: </a:t>
            </a:r>
            <a:r>
              <a:rPr lang="en" sz="1600">
                <a:solidFill>
                  <a:schemeClr val="dk2"/>
                </a:solidFill>
                <a:latin typeface="Calibri"/>
                <a:ea typeface="Calibri"/>
                <a:cs typeface="Calibri"/>
                <a:sym typeface="Calibri"/>
              </a:rPr>
              <a:t>Adapted from McIntosh and Goodman (2016).</a:t>
            </a:r>
            <a:endParaRPr sz="1600">
              <a:solidFill>
                <a:schemeClr val="dk2"/>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Google Shape;761;p119"/>
          <p:cNvPicPr preferRelativeResize="0"/>
          <p:nvPr/>
        </p:nvPicPr>
        <p:blipFill rotWithShape="1">
          <a:blip r:embed="rId3">
            <a:alphaModFix/>
          </a:blip>
          <a:srcRect/>
          <a:stretch/>
        </p:blipFill>
        <p:spPr>
          <a:xfrm>
            <a:off x="637925" y="2790979"/>
            <a:ext cx="1085850" cy="1444180"/>
          </a:xfrm>
          <a:prstGeom prst="rect">
            <a:avLst/>
          </a:prstGeom>
          <a:noFill/>
          <a:ln>
            <a:noFill/>
          </a:ln>
        </p:spPr>
      </p:pic>
      <p:sp>
        <p:nvSpPr>
          <p:cNvPr id="762" name="Google Shape;762;p119"/>
          <p:cNvSpPr/>
          <p:nvPr/>
        </p:nvSpPr>
        <p:spPr>
          <a:xfrm>
            <a:off x="2021075" y="499550"/>
            <a:ext cx="6824400" cy="3735600"/>
          </a:xfrm>
          <a:prstGeom prst="wedgeEllipseCallout">
            <a:avLst>
              <a:gd name="adj1" fmla="val -52852"/>
              <a:gd name="adj2" fmla="val 29618"/>
            </a:avLst>
          </a:prstGeom>
          <a:gradFill>
            <a:gsLst>
              <a:gs pos="0">
                <a:srgbClr val="C5D8F1"/>
              </a:gs>
              <a:gs pos="50000">
                <a:srgbClr val="BFCFEC"/>
              </a:gs>
              <a:gs pos="100000">
                <a:srgbClr val="BFBFBF"/>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 sz="4000" i="1">
                <a:solidFill>
                  <a:srgbClr val="000000"/>
                </a:solidFill>
                <a:latin typeface="Arial"/>
                <a:ea typeface="Arial"/>
                <a:cs typeface="Arial"/>
                <a:sym typeface="Arial"/>
              </a:rPr>
              <a:t>“</a:t>
            </a:r>
            <a:r>
              <a:rPr lang="en" sz="4000">
                <a:solidFill>
                  <a:schemeClr val="dk1"/>
                </a:solidFill>
                <a:latin typeface="Arial"/>
                <a:ea typeface="Arial"/>
                <a:cs typeface="Arial"/>
                <a:sym typeface="Arial"/>
              </a:rPr>
              <a:t>Students cannot benefit from interventions they </a:t>
            </a:r>
            <a:r>
              <a:rPr lang="en" sz="4000" b="1" u="sng">
                <a:solidFill>
                  <a:schemeClr val="dk1"/>
                </a:solidFill>
                <a:latin typeface="Arial"/>
                <a:ea typeface="Arial"/>
                <a:cs typeface="Arial"/>
                <a:sym typeface="Arial"/>
              </a:rPr>
              <a:t>do not</a:t>
            </a:r>
            <a:r>
              <a:rPr lang="en" sz="4000" b="1">
                <a:solidFill>
                  <a:schemeClr val="dk1"/>
                </a:solidFill>
                <a:latin typeface="Arial"/>
                <a:ea typeface="Arial"/>
                <a:cs typeface="Arial"/>
                <a:sym typeface="Arial"/>
              </a:rPr>
              <a:t> </a:t>
            </a:r>
            <a:r>
              <a:rPr lang="en" sz="4000">
                <a:solidFill>
                  <a:schemeClr val="dk1"/>
                </a:solidFill>
                <a:latin typeface="Arial"/>
                <a:ea typeface="Arial"/>
                <a:cs typeface="Arial"/>
                <a:sym typeface="Arial"/>
              </a:rPr>
              <a:t>experience.”</a:t>
            </a:r>
            <a:endParaRPr sz="1000"/>
          </a:p>
          <a:p>
            <a:pPr marL="0" marR="0" lvl="0" indent="0" algn="ctr" rtl="0">
              <a:spcBef>
                <a:spcPts val="0"/>
              </a:spcBef>
              <a:spcAft>
                <a:spcPts val="0"/>
              </a:spcAft>
              <a:buNone/>
            </a:pPr>
            <a:endParaRPr sz="2800" i="1">
              <a:solidFill>
                <a:srgbClr val="000000"/>
              </a:solidFill>
              <a:latin typeface="Arial"/>
              <a:ea typeface="Arial"/>
              <a:cs typeface="Arial"/>
              <a:sym typeface="Arial"/>
            </a:endParaRPr>
          </a:p>
          <a:p>
            <a:pPr marL="0" marR="0" lvl="0" indent="0" algn="ctr" rtl="0">
              <a:spcBef>
                <a:spcPts val="0"/>
              </a:spcBef>
              <a:spcAft>
                <a:spcPts val="0"/>
              </a:spcAft>
              <a:buNone/>
            </a:pPr>
            <a:endParaRPr sz="3200">
              <a:solidFill>
                <a:srgbClr val="000000"/>
              </a:solidFill>
              <a:latin typeface="Times New Roman"/>
              <a:ea typeface="Times New Roman"/>
              <a:cs typeface="Times New Roman"/>
              <a:sym typeface="Times New Roman"/>
            </a:endParaRPr>
          </a:p>
        </p:txBody>
      </p:sp>
      <p:sp>
        <p:nvSpPr>
          <p:cNvPr id="763" name="Google Shape;763;p119"/>
          <p:cNvSpPr txBox="1"/>
          <p:nvPr/>
        </p:nvSpPr>
        <p:spPr>
          <a:xfrm>
            <a:off x="522275" y="4235150"/>
            <a:ext cx="1498800" cy="4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Dean Fixsen</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anim calcmode="lin" valueType="num">
                                      <p:cBhvr additive="base">
                                        <p:cTn id="7" dur="500"/>
                                        <p:tgtEl>
                                          <p:spTgt spid="762"/>
                                        </p:tgtEl>
                                        <p:attrNameLst>
                                          <p:attrName>ppt_w</p:attrName>
                                        </p:attrNameLst>
                                      </p:cBhvr>
                                      <p:tavLst>
                                        <p:tav tm="0">
                                          <p:val>
                                            <p:strVal val="0"/>
                                          </p:val>
                                        </p:tav>
                                        <p:tav tm="100000">
                                          <p:val>
                                            <p:strVal val="#ppt_w"/>
                                          </p:val>
                                        </p:tav>
                                      </p:tavLst>
                                    </p:anim>
                                    <p:anim calcmode="lin" valueType="num">
                                      <p:cBhvr additive="base">
                                        <p:cTn id="8" dur="500"/>
                                        <p:tgtEl>
                                          <p:spTgt spid="7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120"/>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6. Evaluation</a:t>
            </a:r>
            <a:endParaRPr sz="3000" b="1"/>
          </a:p>
        </p:txBody>
      </p:sp>
      <p:sp>
        <p:nvSpPr>
          <p:cNvPr id="769" name="Google Shape;769;p120"/>
          <p:cNvSpPr txBox="1">
            <a:spLocks noGrp="1"/>
          </p:cNvSpPr>
          <p:nvPr>
            <p:ph type="body" idx="1"/>
          </p:nvPr>
        </p:nvSpPr>
        <p:spPr>
          <a:xfrm>
            <a:off x="311700" y="1019925"/>
            <a:ext cx="3772500" cy="3831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solidFill>
                  <a:schemeClr val="dk1"/>
                </a:solidFill>
              </a:rPr>
              <a:t>Determine if the problem persists.</a:t>
            </a:r>
            <a:endParaRPr sz="2400">
              <a:solidFill>
                <a:schemeClr val="dk1"/>
              </a:solidFill>
            </a:endParaRPr>
          </a:p>
          <a:p>
            <a:pPr marL="0" lvl="0" indent="0" algn="l" rtl="0">
              <a:lnSpc>
                <a:spcPct val="100000"/>
              </a:lnSpc>
              <a:spcBef>
                <a:spcPts val="1200"/>
              </a:spcBef>
              <a:spcAft>
                <a:spcPts val="0"/>
              </a:spcAft>
              <a:buNone/>
            </a:pPr>
            <a:r>
              <a:rPr lang="en" sz="2400">
                <a:solidFill>
                  <a:schemeClr val="dk1"/>
                </a:solidFill>
              </a:rPr>
              <a:t>Use information gained from this cycle for future problem solving.</a:t>
            </a:r>
            <a:endParaRPr sz="2400">
              <a:solidFill>
                <a:schemeClr val="dk1"/>
              </a:solidFill>
            </a:endParaRPr>
          </a:p>
          <a:p>
            <a:pPr marL="0" lvl="0" indent="0" algn="l" rtl="0">
              <a:lnSpc>
                <a:spcPct val="100000"/>
              </a:lnSpc>
              <a:spcBef>
                <a:spcPts val="1200"/>
              </a:spcBef>
              <a:spcAft>
                <a:spcPts val="1200"/>
              </a:spcAft>
              <a:buNone/>
            </a:pPr>
            <a:r>
              <a:rPr lang="en" sz="2400">
                <a:solidFill>
                  <a:schemeClr val="dk1"/>
                </a:solidFill>
              </a:rPr>
              <a:t>Begin this process again and apply new information if the problem persists. </a:t>
            </a:r>
            <a:endParaRPr sz="2400">
              <a:solidFill>
                <a:schemeClr val="dk1"/>
              </a:solidFill>
            </a:endParaRPr>
          </a:p>
        </p:txBody>
      </p:sp>
      <p:sp>
        <p:nvSpPr>
          <p:cNvPr id="770" name="Google Shape;770;p120"/>
          <p:cNvSpPr txBox="1">
            <a:spLocks noGrp="1"/>
          </p:cNvSpPr>
          <p:nvPr>
            <p:ph type="body" idx="2"/>
          </p:nvPr>
        </p:nvSpPr>
        <p:spPr>
          <a:xfrm>
            <a:off x="4264625" y="1073500"/>
            <a:ext cx="47712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Clr>
                <a:schemeClr val="dk1"/>
              </a:buClr>
              <a:buSzPts val="1100"/>
              <a:buFont typeface="Arial"/>
              <a:buNone/>
            </a:pPr>
            <a:r>
              <a:rPr lang="en" sz="1900" b="1">
                <a:solidFill>
                  <a:schemeClr val="dk1"/>
                </a:solidFill>
              </a:rPr>
              <a:t>Guiding Questions for Teams:</a:t>
            </a:r>
            <a:endParaRPr sz="1900" b="1">
              <a:solidFill>
                <a:schemeClr val="dk1"/>
              </a:solidFill>
            </a:endParaRPr>
          </a:p>
          <a:p>
            <a:pPr marL="457200" lvl="0" indent="-349250" algn="l" rtl="0">
              <a:spcBef>
                <a:spcPts val="1200"/>
              </a:spcBef>
              <a:spcAft>
                <a:spcPts val="0"/>
              </a:spcAft>
              <a:buClr>
                <a:schemeClr val="dk1"/>
              </a:buClr>
              <a:buSzPts val="1900"/>
              <a:buChar char="●"/>
            </a:pPr>
            <a:r>
              <a:rPr lang="en" sz="1900"/>
              <a:t>R</a:t>
            </a:r>
            <a:r>
              <a:rPr lang="en" sz="1900">
                <a:solidFill>
                  <a:schemeClr val="dk1"/>
                </a:solidFill>
              </a:rPr>
              <a:t>eview progress toward your goal</a:t>
            </a:r>
            <a:r>
              <a:rPr lang="en" sz="1900"/>
              <a:t>:</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i="1">
                <a:solidFill>
                  <a:schemeClr val="dk1"/>
                </a:solidFill>
              </a:rPr>
              <a:t>Is the plan having the desired impact?</a:t>
            </a:r>
            <a:endParaRPr sz="1900" i="1">
              <a:solidFill>
                <a:schemeClr val="dk1"/>
              </a:solidFill>
            </a:endParaRPr>
          </a:p>
          <a:p>
            <a:pPr marL="914400" lvl="1" indent="-349250" algn="l" rtl="0">
              <a:lnSpc>
                <a:spcPct val="100000"/>
              </a:lnSpc>
              <a:spcBef>
                <a:spcPts val="0"/>
              </a:spcBef>
              <a:spcAft>
                <a:spcPts val="0"/>
              </a:spcAft>
              <a:buClr>
                <a:schemeClr val="dk1"/>
              </a:buClr>
              <a:buSzPts val="1900"/>
              <a:buChar char="○"/>
            </a:pPr>
            <a:r>
              <a:rPr lang="en" sz="1900" i="1">
                <a:solidFill>
                  <a:schemeClr val="dk1"/>
                </a:solidFill>
              </a:rPr>
              <a:t>Is the plan being implemented with fidelity?</a:t>
            </a:r>
            <a:endParaRPr sz="1900" i="1">
              <a:solidFill>
                <a:schemeClr val="dk1"/>
              </a:solidFill>
            </a:endParaRPr>
          </a:p>
          <a:p>
            <a:pPr marL="914400" lvl="1" indent="-349250" algn="l" rtl="0">
              <a:lnSpc>
                <a:spcPct val="100000"/>
              </a:lnSpc>
              <a:spcBef>
                <a:spcPts val="0"/>
              </a:spcBef>
              <a:spcAft>
                <a:spcPts val="0"/>
              </a:spcAft>
              <a:buClr>
                <a:schemeClr val="dk1"/>
              </a:buClr>
              <a:buSzPts val="1900"/>
              <a:buChar char="○"/>
            </a:pPr>
            <a:r>
              <a:rPr lang="en" sz="1900" i="1">
                <a:solidFill>
                  <a:schemeClr val="dk1"/>
                </a:solidFill>
              </a:rPr>
              <a:t>Does the original problem still exist?</a:t>
            </a:r>
            <a:endParaRPr sz="1900" i="1"/>
          </a:p>
          <a:p>
            <a:pPr marL="914400" lvl="1" indent="-349250" algn="l" rtl="0">
              <a:lnSpc>
                <a:spcPct val="100000"/>
              </a:lnSpc>
              <a:spcBef>
                <a:spcPts val="0"/>
              </a:spcBef>
              <a:spcAft>
                <a:spcPts val="0"/>
              </a:spcAft>
              <a:buClr>
                <a:schemeClr val="dk1"/>
              </a:buClr>
              <a:buSzPts val="1900"/>
              <a:buChar char="○"/>
            </a:pPr>
            <a:r>
              <a:rPr lang="en" sz="1900" i="1">
                <a:solidFill>
                  <a:schemeClr val="dk1"/>
                </a:solidFill>
              </a:rPr>
              <a:t>If the problem still exists, how will you modify your plan with information learned?</a:t>
            </a:r>
            <a:endParaRPr sz="1900" i="1">
              <a:solidFill>
                <a:schemeClr val="dk1"/>
              </a:solidFill>
            </a:endParaRPr>
          </a:p>
          <a:p>
            <a:pPr marL="0" lvl="0" indent="0" algn="l" rtl="0">
              <a:spcBef>
                <a:spcPts val="0"/>
              </a:spcBef>
              <a:spcAft>
                <a:spcPts val="1200"/>
              </a:spcAft>
              <a:buNone/>
            </a:pPr>
            <a:endParaRPr sz="1800" i="1">
              <a:solidFill>
                <a:schemeClr val="dk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121"/>
          <p:cNvSpPr txBox="1">
            <a:spLocks noGrp="1"/>
          </p:cNvSpPr>
          <p:nvPr>
            <p:ph type="title"/>
          </p:nvPr>
        </p:nvSpPr>
        <p:spPr>
          <a:xfrm>
            <a:off x="311700" y="25717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ts val="990"/>
              <a:buFont typeface="Arial"/>
              <a:buNone/>
            </a:pPr>
            <a:r>
              <a:rPr lang="en" sz="4800" b="1">
                <a:solidFill>
                  <a:srgbClr val="1155CC"/>
                </a:solidFill>
                <a:latin typeface="Roboto"/>
                <a:ea typeface="Roboto"/>
                <a:cs typeface="Roboto"/>
                <a:sym typeface="Roboto"/>
              </a:rPr>
              <a:t>Apply the steps to an example</a:t>
            </a:r>
            <a:endParaRPr sz="4800" b="1">
              <a:solidFill>
                <a:srgbClr val="1155CC"/>
              </a:solidFill>
              <a:latin typeface="Roboto"/>
              <a:ea typeface="Roboto"/>
              <a:cs typeface="Roboto"/>
              <a:sym typeface="Roboto"/>
            </a:endParaRPr>
          </a:p>
          <a:p>
            <a:pPr marL="0" lvl="0" indent="0" algn="ctr" rtl="0">
              <a:spcBef>
                <a:spcPts val="0"/>
              </a:spcBef>
              <a:spcAft>
                <a:spcPts val="0"/>
              </a:spcAft>
              <a:buClr>
                <a:schemeClr val="dk1"/>
              </a:buClr>
              <a:buSzPts val="990"/>
              <a:buFont typeface="Arial"/>
              <a:buNone/>
            </a:pPr>
            <a:endParaRPr sz="4800" b="1">
              <a:solidFill>
                <a:srgbClr val="1155CC"/>
              </a:solidFill>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aphicFrame>
        <p:nvGraphicFramePr>
          <p:cNvPr id="780" name="Google Shape;780;p122"/>
          <p:cNvGraphicFramePr/>
          <p:nvPr/>
        </p:nvGraphicFramePr>
        <p:xfrm>
          <a:off x="226200" y="336500"/>
          <a:ext cx="3000000" cy="3000000"/>
        </p:xfrm>
        <a:graphic>
          <a:graphicData uri="http://schemas.openxmlformats.org/drawingml/2006/table">
            <a:tbl>
              <a:tblPr>
                <a:noFill/>
                <a:tableStyleId>{C94F03CE-3DED-4AC1-8F78-B2A5B28AF4FD}</a:tableStyleId>
              </a:tblPr>
              <a:tblGrid>
                <a:gridCol w="8740400">
                  <a:extLst>
                    <a:ext uri="{9D8B030D-6E8A-4147-A177-3AD203B41FA5}">
                      <a16:colId xmlns:a16="http://schemas.microsoft.com/office/drawing/2014/main" val="20000"/>
                    </a:ext>
                  </a:extLst>
                </a:gridCol>
              </a:tblGrid>
              <a:tr h="492150">
                <a:tc>
                  <a:txBody>
                    <a:bodyPr/>
                    <a:lstStyle/>
                    <a:p>
                      <a:pPr marL="0" lvl="0" indent="0" algn="ctr" rtl="0">
                        <a:spcBef>
                          <a:spcPts val="0"/>
                        </a:spcBef>
                        <a:spcAft>
                          <a:spcPts val="0"/>
                        </a:spcAft>
                        <a:buNone/>
                      </a:pPr>
                      <a:r>
                        <a:rPr lang="en" sz="2200" b="1"/>
                        <a:t>Step 1:  Problem Identification</a:t>
                      </a:r>
                      <a:endParaRPr sz="2200" b="1"/>
                    </a:p>
                  </a:txBody>
                  <a:tcPr marL="91425" marR="91425" marT="91425" marB="91425">
                    <a:solidFill>
                      <a:schemeClr val="lt1"/>
                    </a:solidFill>
                  </a:tcPr>
                </a:tc>
                <a:extLst>
                  <a:ext uri="{0D108BD9-81ED-4DB2-BD59-A6C34878D82A}">
                    <a16:rowId xmlns:a16="http://schemas.microsoft.com/office/drawing/2014/main" val="10000"/>
                  </a:ext>
                </a:extLst>
              </a:tr>
              <a:tr h="1287225">
                <a:tc>
                  <a:txBody>
                    <a:bodyPr/>
                    <a:lstStyle/>
                    <a:p>
                      <a:pPr marL="0" lvl="0" indent="0" algn="l" rtl="0">
                        <a:spcBef>
                          <a:spcPts val="0"/>
                        </a:spcBef>
                        <a:spcAft>
                          <a:spcPts val="0"/>
                        </a:spcAft>
                        <a:buNone/>
                      </a:pPr>
                      <a:r>
                        <a:rPr lang="en" sz="2000">
                          <a:latin typeface="Calibri"/>
                          <a:ea typeface="Calibri"/>
                          <a:cs typeface="Calibri"/>
                          <a:sym typeface="Calibri"/>
                        </a:rPr>
                        <a:t>A review of the Student Version of the School Climate Scale of the Delaware School Climate Survey (DSCS) resulted in:</a:t>
                      </a:r>
                      <a:endParaRPr sz="2000">
                        <a:latin typeface="Calibri"/>
                        <a:ea typeface="Calibri"/>
                        <a:cs typeface="Calibri"/>
                        <a:sym typeface="Calibri"/>
                      </a:endParaRPr>
                    </a:p>
                    <a:p>
                      <a:pPr marL="457200" lvl="0" indent="-355600" algn="l" rtl="0">
                        <a:spcBef>
                          <a:spcPts val="1000"/>
                        </a:spcBef>
                        <a:spcAft>
                          <a:spcPts val="0"/>
                        </a:spcAft>
                        <a:buSzPts val="2000"/>
                        <a:buFont typeface="Calibri"/>
                        <a:buChar char="●"/>
                      </a:pPr>
                      <a:r>
                        <a:rPr lang="en" sz="2000">
                          <a:latin typeface="Calibri"/>
                          <a:ea typeface="Calibri"/>
                          <a:cs typeface="Calibri"/>
                          <a:sym typeface="Calibri"/>
                        </a:rPr>
                        <a:t>Students held unfavorable perceptions of student-student relationships, student engagement, and school safety.  </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This trend was consistent across all grade levels (9-12).</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Student perceptions did not vary significantly based on subgroup membership.</a:t>
                      </a:r>
                      <a:endParaRPr sz="2000">
                        <a:latin typeface="Calibri"/>
                        <a:ea typeface="Calibri"/>
                        <a:cs typeface="Calibri"/>
                        <a:sym typeface="Calibri"/>
                      </a:endParaRPr>
                    </a:p>
                    <a:p>
                      <a:pPr marL="457200" lvl="0" indent="-355600" algn="l" rtl="0">
                        <a:spcBef>
                          <a:spcPts val="0"/>
                        </a:spcBef>
                        <a:spcAft>
                          <a:spcPts val="0"/>
                        </a:spcAft>
                        <a:buSzPts val="2000"/>
                        <a:buFont typeface="Calibri"/>
                        <a:buChar char="●"/>
                      </a:pPr>
                      <a:r>
                        <a:rPr lang="en" sz="2000">
                          <a:latin typeface="Calibri"/>
                          <a:ea typeface="Calibri"/>
                          <a:cs typeface="Calibri"/>
                          <a:sym typeface="Calibri"/>
                        </a:rPr>
                        <a:t>Student perceptions of student-student relationships and school safety have decreased since 2022.</a:t>
                      </a:r>
                      <a:endParaRPr sz="2000">
                        <a:latin typeface="Calibri"/>
                        <a:ea typeface="Calibri"/>
                        <a:cs typeface="Calibri"/>
                        <a:sym typeface="Calibri"/>
                      </a:endParaRPr>
                    </a:p>
                    <a:p>
                      <a:pPr marL="0" lvl="0" indent="0" algn="l" rtl="0">
                        <a:spcBef>
                          <a:spcPts val="0"/>
                        </a:spcBef>
                        <a:spcAft>
                          <a:spcPts val="0"/>
                        </a:spcAft>
                        <a:buNone/>
                      </a:pPr>
                      <a:endParaRPr sz="2000">
                        <a:latin typeface="Calibri"/>
                        <a:ea typeface="Calibri"/>
                        <a:cs typeface="Calibri"/>
                        <a:sym typeface="Calibri"/>
                      </a:endParaRPr>
                    </a:p>
                    <a:p>
                      <a:pPr marL="0" lvl="0" indent="0" algn="l" rtl="0">
                        <a:spcBef>
                          <a:spcPts val="0"/>
                        </a:spcBef>
                        <a:spcAft>
                          <a:spcPts val="0"/>
                        </a:spcAft>
                        <a:buNone/>
                      </a:pPr>
                      <a:r>
                        <a:rPr lang="en" sz="2000" b="1">
                          <a:solidFill>
                            <a:srgbClr val="FF0000"/>
                          </a:solidFill>
                          <a:latin typeface="Calibri"/>
                          <a:ea typeface="Calibri"/>
                          <a:cs typeface="Calibri"/>
                          <a:sym typeface="Calibri"/>
                        </a:rPr>
                        <a:t>Based on their review, the team decides to prioritize instructional strategies that will boost their student-student relationships.</a:t>
                      </a:r>
                      <a:endParaRPr sz="2000" b="1">
                        <a:solidFill>
                          <a:srgbClr val="FF0000"/>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aphicFrame>
        <p:nvGraphicFramePr>
          <p:cNvPr id="785" name="Google Shape;785;p123"/>
          <p:cNvGraphicFramePr/>
          <p:nvPr/>
        </p:nvGraphicFramePr>
        <p:xfrm>
          <a:off x="678063" y="571513"/>
          <a:ext cx="3000000" cy="3000000"/>
        </p:xfrm>
        <a:graphic>
          <a:graphicData uri="http://schemas.openxmlformats.org/drawingml/2006/table">
            <a:tbl>
              <a:tblPr>
                <a:noFill/>
                <a:tableStyleId>{C94F03CE-3DED-4AC1-8F78-B2A5B28AF4FD}</a:tableStyleId>
              </a:tblPr>
              <a:tblGrid>
                <a:gridCol w="631300">
                  <a:extLst>
                    <a:ext uri="{9D8B030D-6E8A-4147-A177-3AD203B41FA5}">
                      <a16:colId xmlns:a16="http://schemas.microsoft.com/office/drawing/2014/main" val="20000"/>
                    </a:ext>
                  </a:extLst>
                </a:gridCol>
                <a:gridCol w="1462300">
                  <a:extLst>
                    <a:ext uri="{9D8B030D-6E8A-4147-A177-3AD203B41FA5}">
                      <a16:colId xmlns:a16="http://schemas.microsoft.com/office/drawing/2014/main" val="20001"/>
                    </a:ext>
                  </a:extLst>
                </a:gridCol>
                <a:gridCol w="5792225">
                  <a:extLst>
                    <a:ext uri="{9D8B030D-6E8A-4147-A177-3AD203B41FA5}">
                      <a16:colId xmlns:a16="http://schemas.microsoft.com/office/drawing/2014/main" val="20002"/>
                    </a:ext>
                  </a:extLst>
                </a:gridCol>
              </a:tblGrid>
              <a:tr h="492100">
                <a:tc gridSpan="3">
                  <a:txBody>
                    <a:bodyPr/>
                    <a:lstStyle/>
                    <a:p>
                      <a:pPr marL="0" lvl="0" indent="0" algn="ctr" rtl="0">
                        <a:spcBef>
                          <a:spcPts val="0"/>
                        </a:spcBef>
                        <a:spcAft>
                          <a:spcPts val="0"/>
                        </a:spcAft>
                        <a:buNone/>
                      </a:pPr>
                      <a:r>
                        <a:rPr lang="en" sz="2200" b="1"/>
                        <a:t>Step 2:  Problem Analysis (Stu-Stu Relationships)</a:t>
                      </a:r>
                      <a:endParaRPr sz="2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7500">
                <a:tc>
                  <a:txBody>
                    <a:bodyPr/>
                    <a:lstStyle/>
                    <a:p>
                      <a:pPr marL="0" lvl="0" indent="0" algn="ctr" rtl="0">
                        <a:spcBef>
                          <a:spcPts val="0"/>
                        </a:spcBef>
                        <a:spcAft>
                          <a:spcPts val="0"/>
                        </a:spcAft>
                        <a:buNone/>
                      </a:pPr>
                      <a:r>
                        <a:rPr lang="en" sz="2500" b="1"/>
                        <a:t>I</a:t>
                      </a:r>
                      <a:endParaRPr sz="2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sz="1600"/>
                        <a:t>Instruction</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tc>
                  <a:txBody>
                    <a:bodyPr/>
                    <a:lstStyle/>
                    <a:p>
                      <a:pPr marL="0" lvl="0" indent="0" algn="l" rtl="0">
                        <a:spcBef>
                          <a:spcPts val="0"/>
                        </a:spcBef>
                        <a:spcAft>
                          <a:spcPts val="0"/>
                        </a:spcAft>
                        <a:buNone/>
                      </a:pPr>
                      <a:r>
                        <a:rPr lang="en"/>
                        <a:t>Student-student relationships are not favorable because teachers don’t consistently use strategic feedback to encourage prosocial behavior.</a:t>
                      </a:r>
                      <a:endParaRPr/>
                    </a:p>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666500">
                <a:tc>
                  <a:txBody>
                    <a:bodyPr/>
                    <a:lstStyle/>
                    <a:p>
                      <a:pPr marL="0" lvl="0" indent="0" algn="ctr" rtl="0">
                        <a:spcBef>
                          <a:spcPts val="0"/>
                        </a:spcBef>
                        <a:spcAft>
                          <a:spcPts val="0"/>
                        </a:spcAft>
                        <a:buNone/>
                      </a:pPr>
                      <a:r>
                        <a:rPr lang="en" sz="2500" b="1"/>
                        <a:t>C</a:t>
                      </a:r>
                      <a:endParaRPr sz="2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600"/>
                        <a:t>Curriculum</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a:t>Student-student relationships are not favorable because school and classroom expectations don’t prioritize relationship skills and social acceptance.</a:t>
                      </a:r>
                      <a:endParaRPr/>
                    </a:p>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899825">
                <a:tc>
                  <a:txBody>
                    <a:bodyPr/>
                    <a:lstStyle/>
                    <a:p>
                      <a:pPr marL="0" lvl="0" indent="0" algn="ctr" rtl="0">
                        <a:spcBef>
                          <a:spcPts val="0"/>
                        </a:spcBef>
                        <a:spcAft>
                          <a:spcPts val="0"/>
                        </a:spcAft>
                        <a:buNone/>
                      </a:pPr>
                      <a:r>
                        <a:rPr lang="en" sz="2500" b="1"/>
                        <a:t>E</a:t>
                      </a:r>
                      <a:endParaRPr sz="2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sz="1600"/>
                        <a:t>Environment</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en"/>
                        <a:t>Student-student relationships are not favorable because classroom arrangements and activities don’t promote opportunities for positive social interactions and social acceptance.</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r h="566525">
                <a:tc>
                  <a:txBody>
                    <a:bodyPr/>
                    <a:lstStyle/>
                    <a:p>
                      <a:pPr marL="0" lvl="0" indent="0" algn="ctr" rtl="0">
                        <a:spcBef>
                          <a:spcPts val="0"/>
                        </a:spcBef>
                        <a:spcAft>
                          <a:spcPts val="0"/>
                        </a:spcAft>
                        <a:buNone/>
                      </a:pPr>
                      <a:r>
                        <a:rPr lang="en" sz="2500" b="1"/>
                        <a:t>L</a:t>
                      </a:r>
                      <a:endParaRPr sz="2500" b="1"/>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sz="1600"/>
                        <a:t>Learner</a:t>
                      </a:r>
                      <a:endParaRPr sz="16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r>
                        <a:rPr lang="en"/>
                        <a:t>Student-student relationships are not favorable because students have missed opportunities to experience positive social interactions during school closures, resulting in a lack of connection with peers.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9D2E9"/>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graphicFrame>
        <p:nvGraphicFramePr>
          <p:cNvPr id="790" name="Google Shape;790;p124"/>
          <p:cNvGraphicFramePr/>
          <p:nvPr/>
        </p:nvGraphicFramePr>
        <p:xfrm>
          <a:off x="311700" y="993175"/>
          <a:ext cx="3000000" cy="3000000"/>
        </p:xfrm>
        <a:graphic>
          <a:graphicData uri="http://schemas.openxmlformats.org/drawingml/2006/table">
            <a:tbl>
              <a:tblPr>
                <a:noFill/>
                <a:tableStyleId>{C94F03CE-3DED-4AC1-8F78-B2A5B28AF4FD}</a:tableStyleId>
              </a:tblPr>
              <a:tblGrid>
                <a:gridCol w="1070950">
                  <a:extLst>
                    <a:ext uri="{9D8B030D-6E8A-4147-A177-3AD203B41FA5}">
                      <a16:colId xmlns:a16="http://schemas.microsoft.com/office/drawing/2014/main" val="20000"/>
                    </a:ext>
                  </a:extLst>
                </a:gridCol>
                <a:gridCol w="7449650">
                  <a:extLst>
                    <a:ext uri="{9D8B030D-6E8A-4147-A177-3AD203B41FA5}">
                      <a16:colId xmlns:a16="http://schemas.microsoft.com/office/drawing/2014/main" val="20001"/>
                    </a:ext>
                  </a:extLst>
                </a:gridCol>
              </a:tblGrid>
              <a:tr h="577825">
                <a:tc>
                  <a:txBody>
                    <a:bodyPr/>
                    <a:lstStyle/>
                    <a:p>
                      <a:pPr marL="0" lvl="0" indent="0" algn="l" rtl="0">
                        <a:spcBef>
                          <a:spcPts val="0"/>
                        </a:spcBef>
                        <a:spcAft>
                          <a:spcPts val="0"/>
                        </a:spcAft>
                        <a:buNone/>
                      </a:pPr>
                      <a:endParaRPr sz="1700" b="1"/>
                    </a:p>
                  </a:txBody>
                  <a:tcPr marL="91425" marR="91425" marT="91425" marB="91425">
                    <a:solidFill>
                      <a:schemeClr val="lt1"/>
                    </a:solidFill>
                  </a:tcPr>
                </a:tc>
                <a:tc>
                  <a:txBody>
                    <a:bodyPr/>
                    <a:lstStyle/>
                    <a:p>
                      <a:pPr marL="0" lvl="0" indent="0" algn="l" rtl="0">
                        <a:spcBef>
                          <a:spcPts val="0"/>
                        </a:spcBef>
                        <a:spcAft>
                          <a:spcPts val="0"/>
                        </a:spcAft>
                        <a:buNone/>
                      </a:pPr>
                      <a:r>
                        <a:rPr lang="en" b="1">
                          <a:solidFill>
                            <a:schemeClr val="dk1"/>
                          </a:solidFill>
                        </a:rPr>
                        <a:t>(Instruction) </a:t>
                      </a:r>
                      <a:endParaRPr b="1">
                        <a:solidFill>
                          <a:schemeClr val="dk1"/>
                        </a:solidFill>
                      </a:endParaRPr>
                    </a:p>
                    <a:p>
                      <a:pPr marL="0" lvl="0" indent="0" algn="l" rtl="0">
                        <a:spcBef>
                          <a:spcPts val="0"/>
                        </a:spcBef>
                        <a:spcAft>
                          <a:spcPts val="0"/>
                        </a:spcAft>
                        <a:buNone/>
                      </a:pPr>
                      <a:r>
                        <a:rPr lang="en" b="1">
                          <a:solidFill>
                            <a:schemeClr val="dk1"/>
                          </a:solidFill>
                        </a:rPr>
                        <a:t>Student-student relationships are not favorable because teachers don’t consistently use strategic feedback to encourage prosocial behavior.</a:t>
                      </a:r>
                      <a:endParaRPr sz="1700" b="1"/>
                    </a:p>
                  </a:txBody>
                  <a:tcPr marL="91425" marR="91425" marT="91425" marB="91425">
                    <a:solidFill>
                      <a:srgbClr val="F4CCC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t>Review</a:t>
                      </a:r>
                      <a:endParaRPr b="1"/>
                    </a:p>
                  </a:txBody>
                  <a:tcPr marL="91425" marR="91425" marT="91425" marB="91425">
                    <a:solidFill>
                      <a:srgbClr val="CFE2F3"/>
                    </a:solidFill>
                  </a:tcPr>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Review of Student DSCS (Techniques Scale; Positive Techniques Subscale)</a:t>
                      </a:r>
                      <a:endParaRPr sz="1100">
                        <a:solidFill>
                          <a:schemeClr val="dk1"/>
                        </a:solidFill>
                      </a:endParaRPr>
                    </a:p>
                    <a:p>
                      <a:pPr marL="0" lvl="0" indent="0" algn="l" rtl="0">
                        <a:spcBef>
                          <a:spcPts val="0"/>
                        </a:spcBef>
                        <a:spcAft>
                          <a:spcPts val="0"/>
                        </a:spcAft>
                        <a:buNone/>
                      </a:pPr>
                      <a:r>
                        <a:rPr lang="en" sz="1100">
                          <a:solidFill>
                            <a:schemeClr val="dk1"/>
                          </a:solidFill>
                        </a:rPr>
                        <a:t>Review of Teacher DSCS (Techniques Scale; Positive Techniques Subscale)</a:t>
                      </a:r>
                      <a:endParaRPr/>
                    </a:p>
                  </a:txBody>
                  <a:tcPr marL="91425" marR="91425" marT="91425" marB="91425">
                    <a:solidFill>
                      <a:schemeClr val="lt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t>Interview</a:t>
                      </a:r>
                      <a:endParaRPr b="1"/>
                    </a:p>
                  </a:txBody>
                  <a:tcPr marL="91425" marR="91425" marT="91425" marB="91425">
                    <a:solidFill>
                      <a:srgbClr val="CFE2F3"/>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b="1"/>
                        <a:t>Observe</a:t>
                      </a:r>
                      <a:endParaRPr b="1"/>
                    </a:p>
                  </a:txBody>
                  <a:tcPr marL="91425" marR="91425" marT="91425" marB="91425">
                    <a:solidFill>
                      <a:srgbClr val="CFE2F3"/>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b="1"/>
                        <a:t>Test</a:t>
                      </a:r>
                      <a:endParaRPr b="1"/>
                    </a:p>
                  </a:txBody>
                  <a:tcPr marL="91425" marR="91425" marT="91425" marB="91425">
                    <a:solidFill>
                      <a:srgbClr val="CFE2F3"/>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4"/>
                  </a:ext>
                </a:extLst>
              </a:tr>
              <a:tr h="381000">
                <a:tc>
                  <a:txBody>
                    <a:bodyPr/>
                    <a:lstStyle/>
                    <a:p>
                      <a:pPr marL="0" lvl="0" indent="0" algn="r" rtl="0">
                        <a:spcBef>
                          <a:spcPts val="0"/>
                        </a:spcBef>
                        <a:spcAft>
                          <a:spcPts val="0"/>
                        </a:spcAft>
                        <a:buNone/>
                      </a:pPr>
                      <a:r>
                        <a:rPr lang="en" sz="1200" b="1">
                          <a:solidFill>
                            <a:schemeClr val="dk1"/>
                          </a:solidFill>
                        </a:rPr>
                        <a:t>Decision</a:t>
                      </a:r>
                      <a:endParaRPr sz="1200" b="1">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b="1"/>
                        <a:t>Hypothesis 1 Decision:</a:t>
                      </a:r>
                      <a:endParaRPr sz="1100" b="1"/>
                    </a:p>
                    <a:p>
                      <a:pPr marL="457200" lvl="0" indent="-298450" algn="l" rtl="0">
                        <a:spcBef>
                          <a:spcPts val="0"/>
                        </a:spcBef>
                        <a:spcAft>
                          <a:spcPts val="0"/>
                        </a:spcAft>
                        <a:buSzPts val="1100"/>
                        <a:buChar char="❐"/>
                      </a:pPr>
                      <a:r>
                        <a:rPr lang="en" sz="1100" b="1">
                          <a:highlight>
                            <a:srgbClr val="FFFF00"/>
                          </a:highlight>
                        </a:rPr>
                        <a:t>True</a:t>
                      </a:r>
                      <a:endParaRPr sz="1100" b="1">
                        <a:highlight>
                          <a:srgbClr val="FFFF00"/>
                        </a:highlight>
                      </a:endParaRPr>
                    </a:p>
                    <a:p>
                      <a:pPr marL="457200" lvl="0" indent="-298450" algn="l" rtl="0">
                        <a:spcBef>
                          <a:spcPts val="0"/>
                        </a:spcBef>
                        <a:spcAft>
                          <a:spcPts val="0"/>
                        </a:spcAft>
                        <a:buSzPts val="1100"/>
                        <a:buChar char="❐"/>
                      </a:pPr>
                      <a:r>
                        <a:rPr lang="en" sz="1100"/>
                        <a:t>Not True</a:t>
                      </a:r>
                      <a:endParaRPr sz="1100"/>
                    </a:p>
                    <a:p>
                      <a:pPr marL="457200" lvl="0" indent="-298450" algn="l" rtl="0">
                        <a:spcBef>
                          <a:spcPts val="0"/>
                        </a:spcBef>
                        <a:spcAft>
                          <a:spcPts val="0"/>
                        </a:spcAft>
                        <a:buSzPts val="1100"/>
                        <a:buChar char="❐"/>
                      </a:pPr>
                      <a:r>
                        <a:rPr lang="en" sz="1100"/>
                        <a:t>Need More Information</a:t>
                      </a:r>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
        <p:nvSpPr>
          <p:cNvPr id="791" name="Google Shape;791;p124"/>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Hypothesis #1 Problem Analysis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graphicFrame>
        <p:nvGraphicFramePr>
          <p:cNvPr id="796" name="Google Shape;796;p125"/>
          <p:cNvGraphicFramePr/>
          <p:nvPr/>
        </p:nvGraphicFramePr>
        <p:xfrm>
          <a:off x="311700" y="1069375"/>
          <a:ext cx="3000000" cy="3000000"/>
        </p:xfrm>
        <a:graphic>
          <a:graphicData uri="http://schemas.openxmlformats.org/drawingml/2006/table">
            <a:tbl>
              <a:tblPr>
                <a:noFill/>
                <a:tableStyleId>{C94F03CE-3DED-4AC1-8F78-B2A5B28AF4FD}</a:tableStyleId>
              </a:tblPr>
              <a:tblGrid>
                <a:gridCol w="1070950">
                  <a:extLst>
                    <a:ext uri="{9D8B030D-6E8A-4147-A177-3AD203B41FA5}">
                      <a16:colId xmlns:a16="http://schemas.microsoft.com/office/drawing/2014/main" val="20000"/>
                    </a:ext>
                  </a:extLst>
                </a:gridCol>
                <a:gridCol w="7449650">
                  <a:extLst>
                    <a:ext uri="{9D8B030D-6E8A-4147-A177-3AD203B41FA5}">
                      <a16:colId xmlns:a16="http://schemas.microsoft.com/office/drawing/2014/main" val="20001"/>
                    </a:ext>
                  </a:extLst>
                </a:gridCol>
              </a:tblGrid>
              <a:tr h="577825">
                <a:tc>
                  <a:txBody>
                    <a:bodyPr/>
                    <a:lstStyle/>
                    <a:p>
                      <a:pPr marL="0" lvl="0" indent="0" algn="l" rtl="0">
                        <a:spcBef>
                          <a:spcPts val="0"/>
                        </a:spcBef>
                        <a:spcAft>
                          <a:spcPts val="0"/>
                        </a:spcAft>
                        <a:buNone/>
                      </a:pPr>
                      <a:endParaRPr sz="1700" b="1"/>
                    </a:p>
                  </a:txBody>
                  <a:tcPr marL="91425" marR="91425" marT="91425" marB="91425">
                    <a:solidFill>
                      <a:schemeClr val="lt1"/>
                    </a:solidFill>
                  </a:tcPr>
                </a:tc>
                <a:tc>
                  <a:txBody>
                    <a:bodyPr/>
                    <a:lstStyle/>
                    <a:p>
                      <a:pPr marL="0" lvl="0" indent="0" algn="l" rtl="0">
                        <a:spcBef>
                          <a:spcPts val="0"/>
                        </a:spcBef>
                        <a:spcAft>
                          <a:spcPts val="0"/>
                        </a:spcAft>
                        <a:buNone/>
                      </a:pPr>
                      <a:r>
                        <a:rPr lang="en" b="1">
                          <a:solidFill>
                            <a:schemeClr val="dk1"/>
                          </a:solidFill>
                        </a:rPr>
                        <a:t>(Curriculum) </a:t>
                      </a:r>
                      <a:endParaRPr b="1">
                        <a:solidFill>
                          <a:schemeClr val="dk1"/>
                        </a:solidFill>
                      </a:endParaRPr>
                    </a:p>
                    <a:p>
                      <a:pPr marL="0" lvl="0" indent="0" algn="l" rtl="0">
                        <a:spcBef>
                          <a:spcPts val="0"/>
                        </a:spcBef>
                        <a:spcAft>
                          <a:spcPts val="0"/>
                        </a:spcAft>
                        <a:buNone/>
                      </a:pPr>
                      <a:r>
                        <a:rPr lang="en" b="1">
                          <a:solidFill>
                            <a:schemeClr val="dk1"/>
                          </a:solidFill>
                        </a:rPr>
                        <a:t>Student-student relationships are not favorable because school and classroom expectations don’t prioritize relationship skills and social acceptance.</a:t>
                      </a:r>
                      <a:endParaRPr b="1">
                        <a:solidFill>
                          <a:schemeClr val="dk1"/>
                        </a:solidFill>
                      </a:endParaRPr>
                    </a:p>
                  </a:txBody>
                  <a:tcPr marL="91425" marR="91425" marT="91425" marB="91425">
                    <a:solidFill>
                      <a:srgbClr val="D9EAD3"/>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t>Review</a:t>
                      </a:r>
                      <a:endParaRPr b="1"/>
                    </a:p>
                  </a:txBody>
                  <a:tcPr marL="91425" marR="91425" marT="91425" marB="91425">
                    <a:solidFill>
                      <a:srgbClr val="CFE2F3"/>
                    </a:solidFill>
                  </a:tcPr>
                </a:tc>
                <a:tc>
                  <a:txBody>
                    <a:bodyPr/>
                    <a:lstStyle/>
                    <a:p>
                      <a:pPr marL="457200" lvl="0" indent="-298450" algn="l" rtl="0">
                        <a:spcBef>
                          <a:spcPts val="0"/>
                        </a:spcBef>
                        <a:spcAft>
                          <a:spcPts val="0"/>
                        </a:spcAft>
                        <a:buClr>
                          <a:schemeClr val="dk1"/>
                        </a:buClr>
                        <a:buSzPts val="1100"/>
                        <a:buChar char="●"/>
                      </a:pPr>
                      <a:r>
                        <a:rPr lang="en" sz="1100">
                          <a:solidFill>
                            <a:schemeClr val="dk1"/>
                          </a:solidFill>
                        </a:rPr>
                        <a:t>Review of Student DSCS (Techniques Scale; SEL Subscale)</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Review of Staff DSCS (Techniques Scale; SEL Subscale)</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Review of Student DSCS (Social and Emotional Competencies Scale)</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Review of schoolwide and classroom behavior matrices</a:t>
                      </a:r>
                      <a:endParaRPr/>
                    </a:p>
                  </a:txBody>
                  <a:tcPr marL="91425" marR="91425" marT="91425" marB="91425">
                    <a:solidFill>
                      <a:schemeClr val="lt1"/>
                    </a:solidFill>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t>Interview</a:t>
                      </a:r>
                      <a:endParaRPr b="1"/>
                    </a:p>
                  </a:txBody>
                  <a:tcPr marL="91425" marR="91425" marT="91425" marB="91425">
                    <a:solidFill>
                      <a:srgbClr val="CFE2F3"/>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b="1"/>
                        <a:t>Observe</a:t>
                      </a:r>
                      <a:endParaRPr b="1"/>
                    </a:p>
                  </a:txBody>
                  <a:tcPr marL="91425" marR="91425" marT="91425" marB="91425">
                    <a:solidFill>
                      <a:srgbClr val="CFE2F3"/>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b="1"/>
                        <a:t>Test</a:t>
                      </a:r>
                      <a:endParaRPr b="1"/>
                    </a:p>
                  </a:txBody>
                  <a:tcPr marL="91425" marR="91425" marT="91425" marB="91425">
                    <a:solidFill>
                      <a:srgbClr val="CFE2F3"/>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4"/>
                  </a:ext>
                </a:extLst>
              </a:tr>
              <a:tr h="381000">
                <a:tc>
                  <a:txBody>
                    <a:bodyPr/>
                    <a:lstStyle/>
                    <a:p>
                      <a:pPr marL="0" lvl="0" indent="0" algn="r" rtl="0">
                        <a:spcBef>
                          <a:spcPts val="0"/>
                        </a:spcBef>
                        <a:spcAft>
                          <a:spcPts val="0"/>
                        </a:spcAft>
                        <a:buNone/>
                      </a:pPr>
                      <a:r>
                        <a:rPr lang="en" sz="1200" b="1">
                          <a:solidFill>
                            <a:schemeClr val="dk1"/>
                          </a:solidFill>
                        </a:rPr>
                        <a:t>Decision</a:t>
                      </a:r>
                      <a:endParaRPr sz="1200" b="1">
                        <a:solidFill>
                          <a:schemeClr val="dk1"/>
                        </a:solidFill>
                      </a:endParaRPr>
                    </a:p>
                  </a:txBody>
                  <a:tcPr marL="91425" marR="91425" marT="91425" marB="91425">
                    <a:solidFill>
                      <a:schemeClr val="lt1"/>
                    </a:solidFill>
                  </a:tcPr>
                </a:tc>
                <a:tc>
                  <a:txBody>
                    <a:bodyPr/>
                    <a:lstStyle/>
                    <a:p>
                      <a:pPr marL="0" lvl="0" indent="0" algn="l" rtl="0">
                        <a:spcBef>
                          <a:spcPts val="0"/>
                        </a:spcBef>
                        <a:spcAft>
                          <a:spcPts val="0"/>
                        </a:spcAft>
                        <a:buNone/>
                      </a:pPr>
                      <a:r>
                        <a:rPr lang="en" sz="1100" b="1"/>
                        <a:t>Hypothesis 2 Decision:</a:t>
                      </a:r>
                      <a:endParaRPr sz="1100" b="1"/>
                    </a:p>
                    <a:p>
                      <a:pPr marL="457200" lvl="0" indent="-298450" algn="l" rtl="0">
                        <a:spcBef>
                          <a:spcPts val="0"/>
                        </a:spcBef>
                        <a:spcAft>
                          <a:spcPts val="0"/>
                        </a:spcAft>
                        <a:buSzPts val="1100"/>
                        <a:buChar char="❐"/>
                      </a:pPr>
                      <a:r>
                        <a:rPr lang="en" sz="1100" b="1">
                          <a:highlight>
                            <a:srgbClr val="FFFF00"/>
                          </a:highlight>
                        </a:rPr>
                        <a:t>True</a:t>
                      </a:r>
                      <a:endParaRPr sz="1100" b="1">
                        <a:highlight>
                          <a:srgbClr val="FFFF00"/>
                        </a:highlight>
                      </a:endParaRPr>
                    </a:p>
                    <a:p>
                      <a:pPr marL="457200" lvl="0" indent="-298450" algn="l" rtl="0">
                        <a:spcBef>
                          <a:spcPts val="0"/>
                        </a:spcBef>
                        <a:spcAft>
                          <a:spcPts val="0"/>
                        </a:spcAft>
                        <a:buSzPts val="1100"/>
                        <a:buChar char="❐"/>
                      </a:pPr>
                      <a:r>
                        <a:rPr lang="en" sz="1100"/>
                        <a:t>Not True</a:t>
                      </a:r>
                      <a:endParaRPr sz="1100"/>
                    </a:p>
                    <a:p>
                      <a:pPr marL="457200" lvl="0" indent="-298450" algn="l" rtl="0">
                        <a:spcBef>
                          <a:spcPts val="0"/>
                        </a:spcBef>
                        <a:spcAft>
                          <a:spcPts val="0"/>
                        </a:spcAft>
                        <a:buSzPts val="1100"/>
                        <a:buChar char="❐"/>
                      </a:pPr>
                      <a:r>
                        <a:rPr lang="en" sz="1100"/>
                        <a:t>Need More Information</a:t>
                      </a:r>
                      <a:endParaRPr/>
                    </a:p>
                  </a:txBody>
                  <a:tcPr marL="91425" marR="91425" marT="91425" marB="91425">
                    <a:solidFill>
                      <a:schemeClr val="lt1"/>
                    </a:solidFill>
                  </a:tcPr>
                </a:tc>
                <a:extLst>
                  <a:ext uri="{0D108BD9-81ED-4DB2-BD59-A6C34878D82A}">
                    <a16:rowId xmlns:a16="http://schemas.microsoft.com/office/drawing/2014/main" val="10005"/>
                  </a:ext>
                </a:extLst>
              </a:tr>
            </a:tbl>
          </a:graphicData>
        </a:graphic>
      </p:graphicFrame>
      <p:sp>
        <p:nvSpPr>
          <p:cNvPr id="797" name="Google Shape;797;p125"/>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Hypothesis #2 Problem Analysis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2900"/>
              <a:t>Let’s practice completing the ICEL x RIOT Matrix for hypothesis 3 and 4</a:t>
            </a:r>
            <a:endParaRPr sz="2900"/>
          </a:p>
        </p:txBody>
      </p:sp>
      <p:pic>
        <p:nvPicPr>
          <p:cNvPr id="803" name="Google Shape;803;p126" title="File:Stop sign.png - Wikimedia Commons"/>
          <p:cNvPicPr preferRelativeResize="0"/>
          <p:nvPr/>
        </p:nvPicPr>
        <p:blipFill>
          <a:blip r:embed="rId3">
            <a:alphaModFix/>
          </a:blip>
          <a:stretch>
            <a:fillRect/>
          </a:stretch>
        </p:blipFill>
        <p:spPr>
          <a:xfrm>
            <a:off x="3684650" y="2919650"/>
            <a:ext cx="1774725" cy="17747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graphicFrame>
        <p:nvGraphicFramePr>
          <p:cNvPr id="808" name="Google Shape;808;p127"/>
          <p:cNvGraphicFramePr/>
          <p:nvPr/>
        </p:nvGraphicFramePr>
        <p:xfrm>
          <a:off x="2914625" y="1197625"/>
          <a:ext cx="3000000" cy="3000000"/>
        </p:xfrm>
        <a:graphic>
          <a:graphicData uri="http://schemas.openxmlformats.org/drawingml/2006/table">
            <a:tbl>
              <a:tblPr>
                <a:noFill/>
                <a:tableStyleId>{C94F03CE-3DED-4AC1-8F78-B2A5B28AF4FD}</a:tableStyleId>
              </a:tblPr>
              <a:tblGrid>
                <a:gridCol w="5877350">
                  <a:extLst>
                    <a:ext uri="{9D8B030D-6E8A-4147-A177-3AD203B41FA5}">
                      <a16:colId xmlns:a16="http://schemas.microsoft.com/office/drawing/2014/main" val="20000"/>
                    </a:ext>
                  </a:extLst>
                </a:gridCol>
              </a:tblGrid>
              <a:tr h="541325">
                <a:tc>
                  <a:txBody>
                    <a:bodyPr/>
                    <a:lstStyle/>
                    <a:p>
                      <a:pPr marL="0" lvl="0" indent="0" algn="ctr" rtl="0">
                        <a:spcBef>
                          <a:spcPts val="0"/>
                        </a:spcBef>
                        <a:spcAft>
                          <a:spcPts val="0"/>
                        </a:spcAft>
                        <a:buNone/>
                      </a:pPr>
                      <a:r>
                        <a:rPr lang="en" sz="2200" b="1"/>
                        <a:t>Step 3:  Solution Planning</a:t>
                      </a:r>
                      <a:endParaRPr sz="2200" b="1"/>
                    </a:p>
                  </a:txBody>
                  <a:tcPr marL="91425" marR="91425" marT="91425" marB="91425">
                    <a:solidFill>
                      <a:schemeClr val="lt1"/>
                    </a:solidFill>
                  </a:tcPr>
                </a:tc>
                <a:extLst>
                  <a:ext uri="{0D108BD9-81ED-4DB2-BD59-A6C34878D82A}">
                    <a16:rowId xmlns:a16="http://schemas.microsoft.com/office/drawing/2014/main" val="10000"/>
                  </a:ext>
                </a:extLst>
              </a:tr>
              <a:tr h="1287225">
                <a:tc>
                  <a:txBody>
                    <a:bodyPr/>
                    <a:lstStyle/>
                    <a:p>
                      <a:pPr marL="0" lvl="0" indent="0" algn="l" rtl="0">
                        <a:spcBef>
                          <a:spcPts val="0"/>
                        </a:spcBef>
                        <a:spcAft>
                          <a:spcPts val="0"/>
                        </a:spcAft>
                        <a:buNone/>
                      </a:pPr>
                      <a:r>
                        <a:rPr lang="en" sz="2000">
                          <a:solidFill>
                            <a:schemeClr val="dk1"/>
                          </a:solidFill>
                          <a:latin typeface="Calibri"/>
                          <a:ea typeface="Calibri"/>
                          <a:cs typeface="Calibri"/>
                          <a:sym typeface="Calibri"/>
                        </a:rPr>
                        <a:t>The team decides to:</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Establish and maintain classroom expectations about behavior that align with school wide expectations.</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Increase staff use of effective acknowledgement and praise.</a:t>
                      </a:r>
                      <a:endParaRPr sz="2000">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pic>
        <p:nvPicPr>
          <p:cNvPr id="809" name="Google Shape;809;p127"/>
          <p:cNvPicPr preferRelativeResize="0"/>
          <p:nvPr/>
        </p:nvPicPr>
        <p:blipFill>
          <a:blip r:embed="rId3">
            <a:alphaModFix/>
          </a:blip>
          <a:stretch>
            <a:fillRect/>
          </a:stretch>
        </p:blipFill>
        <p:spPr>
          <a:xfrm>
            <a:off x="242963" y="2743875"/>
            <a:ext cx="2189876" cy="1666624"/>
          </a:xfrm>
          <a:prstGeom prst="rect">
            <a:avLst/>
          </a:prstGeom>
          <a:noFill/>
          <a:ln w="9525" cap="flat" cmpd="sng">
            <a:solidFill>
              <a:schemeClr val="dk2"/>
            </a:solidFill>
            <a:prstDash val="solid"/>
            <a:round/>
            <a:headEnd type="none" w="sm" len="sm"/>
            <a:tailEnd type="none" w="sm" len="sm"/>
          </a:ln>
        </p:spPr>
      </p:pic>
      <p:grpSp>
        <p:nvGrpSpPr>
          <p:cNvPr id="810" name="Google Shape;810;p127"/>
          <p:cNvGrpSpPr/>
          <p:nvPr/>
        </p:nvGrpSpPr>
        <p:grpSpPr>
          <a:xfrm>
            <a:off x="1219564" y="4099469"/>
            <a:ext cx="3647316" cy="758102"/>
            <a:chOff x="5102525" y="2920849"/>
            <a:chExt cx="3960600" cy="815426"/>
          </a:xfrm>
        </p:grpSpPr>
        <p:pic>
          <p:nvPicPr>
            <p:cNvPr id="811" name="Google Shape;811;p127"/>
            <p:cNvPicPr preferRelativeResize="0"/>
            <p:nvPr/>
          </p:nvPicPr>
          <p:blipFill>
            <a:blip r:embed="rId4">
              <a:alphaModFix/>
            </a:blip>
            <a:stretch>
              <a:fillRect/>
            </a:stretch>
          </p:blipFill>
          <p:spPr>
            <a:xfrm>
              <a:off x="5102525" y="2920849"/>
              <a:ext cx="3960600" cy="442275"/>
            </a:xfrm>
            <a:prstGeom prst="rect">
              <a:avLst/>
            </a:prstGeom>
            <a:noFill/>
            <a:ln>
              <a:noFill/>
            </a:ln>
          </p:spPr>
        </p:pic>
        <p:pic>
          <p:nvPicPr>
            <p:cNvPr id="812" name="Google Shape;812;p127"/>
            <p:cNvPicPr preferRelativeResize="0"/>
            <p:nvPr/>
          </p:nvPicPr>
          <p:blipFill>
            <a:blip r:embed="rId5">
              <a:alphaModFix/>
            </a:blip>
            <a:stretch>
              <a:fillRect/>
            </a:stretch>
          </p:blipFill>
          <p:spPr>
            <a:xfrm>
              <a:off x="5150225" y="3363125"/>
              <a:ext cx="2467801" cy="373150"/>
            </a:xfrm>
            <a:prstGeom prst="rect">
              <a:avLst/>
            </a:prstGeom>
            <a:noFill/>
            <a:ln>
              <a:noFill/>
            </a:ln>
          </p:spPr>
        </p:pic>
      </p:grpSp>
      <p:pic>
        <p:nvPicPr>
          <p:cNvPr id="813" name="Google Shape;813;p127"/>
          <p:cNvPicPr preferRelativeResize="0"/>
          <p:nvPr/>
        </p:nvPicPr>
        <p:blipFill>
          <a:blip r:embed="rId6">
            <a:alphaModFix/>
          </a:blip>
          <a:stretch>
            <a:fillRect/>
          </a:stretch>
        </p:blipFill>
        <p:spPr>
          <a:xfrm>
            <a:off x="242975" y="1000567"/>
            <a:ext cx="2189877" cy="1631132"/>
          </a:xfrm>
          <a:prstGeom prst="rect">
            <a:avLst/>
          </a:prstGeom>
          <a:noFill/>
          <a:ln w="9525" cap="flat" cmpd="sng">
            <a:solidFill>
              <a:schemeClr val="dk2"/>
            </a:solidFill>
            <a:prstDash val="solid"/>
            <a:round/>
            <a:headEnd type="none" w="sm" len="sm"/>
            <a:tailEnd type="none" w="sm" len="sm"/>
          </a:ln>
        </p:spPr>
      </p:pic>
      <p:sp>
        <p:nvSpPr>
          <p:cNvPr id="814" name="Google Shape;814;p127"/>
          <p:cNvSpPr/>
          <p:nvPr/>
        </p:nvSpPr>
        <p:spPr>
          <a:xfrm>
            <a:off x="1280450" y="4112625"/>
            <a:ext cx="3647400" cy="758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74"/>
          <p:cNvGrpSpPr/>
          <p:nvPr/>
        </p:nvGrpSpPr>
        <p:grpSpPr>
          <a:xfrm>
            <a:off x="-5" y="5005547"/>
            <a:ext cx="9261851" cy="138138"/>
            <a:chOff x="9" y="0"/>
            <a:chExt cx="24698269" cy="736734"/>
          </a:xfrm>
        </p:grpSpPr>
        <p:grpSp>
          <p:nvGrpSpPr>
            <p:cNvPr id="368" name="Google Shape;368;p74"/>
            <p:cNvGrpSpPr/>
            <p:nvPr/>
          </p:nvGrpSpPr>
          <p:grpSpPr>
            <a:xfrm rot="5400000">
              <a:off x="2836919" y="-2836910"/>
              <a:ext cx="736448" cy="6410269"/>
              <a:chOff x="0" y="-47625"/>
              <a:chExt cx="111600" cy="971400"/>
            </a:xfrm>
          </p:grpSpPr>
          <p:sp>
            <p:nvSpPr>
              <p:cNvPr id="369" name="Google Shape;369;p74"/>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00A0DF"/>
              </a:solidFill>
              <a:ln>
                <a:noFill/>
              </a:ln>
            </p:spPr>
            <p:txBody>
              <a:bodyPr/>
              <a:lstStyle/>
              <a:p>
                <a:endParaRPr lang="en-US"/>
              </a:p>
            </p:txBody>
          </p:sp>
          <p:sp>
            <p:nvSpPr>
              <p:cNvPr id="370" name="Google Shape;370;p74"/>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1" name="Google Shape;371;p74"/>
            <p:cNvGrpSpPr/>
            <p:nvPr/>
          </p:nvGrpSpPr>
          <p:grpSpPr>
            <a:xfrm rot="5400000">
              <a:off x="8932919" y="-2836624"/>
              <a:ext cx="736448" cy="6410269"/>
              <a:chOff x="0" y="-47625"/>
              <a:chExt cx="111600" cy="971400"/>
            </a:xfrm>
          </p:grpSpPr>
          <p:sp>
            <p:nvSpPr>
              <p:cNvPr id="372" name="Google Shape;372;p74"/>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1F5387"/>
              </a:solidFill>
              <a:ln>
                <a:noFill/>
              </a:ln>
            </p:spPr>
            <p:txBody>
              <a:bodyPr/>
              <a:lstStyle/>
              <a:p>
                <a:endParaRPr lang="en-US"/>
              </a:p>
            </p:txBody>
          </p:sp>
          <p:sp>
            <p:nvSpPr>
              <p:cNvPr id="373" name="Google Shape;373;p74"/>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4" name="Google Shape;374;p74"/>
            <p:cNvGrpSpPr/>
            <p:nvPr/>
          </p:nvGrpSpPr>
          <p:grpSpPr>
            <a:xfrm rot="5400000">
              <a:off x="15028919" y="-2836624"/>
              <a:ext cx="736448" cy="6410269"/>
              <a:chOff x="0" y="-47625"/>
              <a:chExt cx="111600" cy="971400"/>
            </a:xfrm>
          </p:grpSpPr>
          <p:sp>
            <p:nvSpPr>
              <p:cNvPr id="375" name="Google Shape;375;p74"/>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EF9921"/>
              </a:solidFill>
              <a:ln>
                <a:noFill/>
              </a:ln>
            </p:spPr>
            <p:txBody>
              <a:bodyPr/>
              <a:lstStyle/>
              <a:p>
                <a:endParaRPr lang="en-US"/>
              </a:p>
            </p:txBody>
          </p:sp>
          <p:sp>
            <p:nvSpPr>
              <p:cNvPr id="376" name="Google Shape;376;p74"/>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7" name="Google Shape;377;p74"/>
            <p:cNvGrpSpPr/>
            <p:nvPr/>
          </p:nvGrpSpPr>
          <p:grpSpPr>
            <a:xfrm rot="5400000">
              <a:off x="21124919" y="-2836624"/>
              <a:ext cx="736448" cy="6410269"/>
              <a:chOff x="0" y="-47625"/>
              <a:chExt cx="111600" cy="971400"/>
            </a:xfrm>
          </p:grpSpPr>
          <p:sp>
            <p:nvSpPr>
              <p:cNvPr id="378" name="Google Shape;378;p74"/>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FFD200"/>
              </a:solidFill>
              <a:ln>
                <a:noFill/>
              </a:ln>
            </p:spPr>
            <p:txBody>
              <a:bodyPr/>
              <a:lstStyle/>
              <a:p>
                <a:endParaRPr lang="en-US"/>
              </a:p>
            </p:txBody>
          </p:sp>
          <p:sp>
            <p:nvSpPr>
              <p:cNvPr id="379" name="Google Shape;379;p74"/>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cxnSp>
        <p:nvCxnSpPr>
          <p:cNvPr id="380" name="Google Shape;380;p74"/>
          <p:cNvCxnSpPr/>
          <p:nvPr/>
        </p:nvCxnSpPr>
        <p:spPr>
          <a:xfrm rot="10800000" flipH="1">
            <a:off x="0" y="1012150"/>
            <a:ext cx="9150000" cy="7800"/>
          </a:xfrm>
          <a:prstGeom prst="straightConnector1">
            <a:avLst/>
          </a:prstGeom>
          <a:noFill/>
          <a:ln w="200025" cap="flat" cmpd="sng">
            <a:solidFill>
              <a:srgbClr val="FFD200"/>
            </a:solidFill>
            <a:prstDash val="solid"/>
            <a:round/>
            <a:headEnd type="none" w="sm" len="sm"/>
            <a:tailEnd type="none" w="sm" len="sm"/>
          </a:ln>
        </p:spPr>
      </p:cxnSp>
      <p:sp>
        <p:nvSpPr>
          <p:cNvPr id="381" name="Google Shape;381;p74"/>
          <p:cNvSpPr/>
          <p:nvPr/>
        </p:nvSpPr>
        <p:spPr>
          <a:xfrm>
            <a:off x="0" y="0"/>
            <a:ext cx="9144000" cy="991324"/>
          </a:xfrm>
          <a:custGeom>
            <a:avLst/>
            <a:gdLst/>
            <a:ahLst/>
            <a:cxnLst/>
            <a:rect l="l" t="t" r="r" b="b"/>
            <a:pathLst>
              <a:path w="18288000" h="4046220" extrusionOk="0">
                <a:moveTo>
                  <a:pt x="0" y="0"/>
                </a:moveTo>
                <a:lnTo>
                  <a:pt x="18288000" y="0"/>
                </a:lnTo>
                <a:lnTo>
                  <a:pt x="18288000" y="4046220"/>
                </a:lnTo>
                <a:lnTo>
                  <a:pt x="0" y="4046220"/>
                </a:lnTo>
                <a:lnTo>
                  <a:pt x="0" y="0"/>
                </a:lnTo>
                <a:close/>
              </a:path>
            </a:pathLst>
          </a:custGeom>
          <a:solidFill>
            <a:srgbClr val="00539F"/>
          </a:solidFill>
          <a:ln>
            <a:noFill/>
          </a:ln>
        </p:spPr>
        <p:txBody>
          <a:bodyPr/>
          <a:lstStyle/>
          <a:p>
            <a:endParaRPr lang="en-US"/>
          </a:p>
        </p:txBody>
      </p:sp>
      <p:sp>
        <p:nvSpPr>
          <p:cNvPr id="382" name="Google Shape;382;p74"/>
          <p:cNvSpPr txBox="1"/>
          <p:nvPr/>
        </p:nvSpPr>
        <p:spPr>
          <a:xfrm>
            <a:off x="0" y="234075"/>
            <a:ext cx="9144000" cy="1256100"/>
          </a:xfrm>
          <a:prstGeom prst="rect">
            <a:avLst/>
          </a:prstGeom>
          <a:noFill/>
          <a:ln>
            <a:noFill/>
          </a:ln>
        </p:spPr>
        <p:txBody>
          <a:bodyPr spcFirstLastPara="1" wrap="square" lIns="0" tIns="0" rIns="0" bIns="0" anchor="t" anchorCtr="0">
            <a:spAutoFit/>
          </a:bodyPr>
          <a:lstStyle/>
          <a:p>
            <a:pPr marL="0" marR="0" lvl="0" indent="0" algn="ctr" rtl="0">
              <a:lnSpc>
                <a:spcPct val="140007"/>
              </a:lnSpc>
              <a:spcBef>
                <a:spcPts val="0"/>
              </a:spcBef>
              <a:spcAft>
                <a:spcPts val="0"/>
              </a:spcAft>
              <a:buNone/>
            </a:pPr>
            <a:r>
              <a:rPr lang="en" sz="3400" b="1">
                <a:solidFill>
                  <a:srgbClr val="FEFEFF"/>
                </a:solidFill>
                <a:latin typeface="Calibri"/>
                <a:ea typeface="Calibri"/>
                <a:cs typeface="Calibri"/>
                <a:sym typeface="Calibri"/>
              </a:rPr>
              <a:t>Guiding Principles for Integrated MTSS</a:t>
            </a:r>
            <a:endParaRPr sz="3400" b="1">
              <a:solidFill>
                <a:srgbClr val="FEFEFF"/>
              </a:solidFill>
              <a:latin typeface="Calibri"/>
              <a:ea typeface="Calibri"/>
              <a:cs typeface="Calibri"/>
              <a:sym typeface="Calibri"/>
            </a:endParaRPr>
          </a:p>
          <a:p>
            <a:pPr marL="0" marR="0" lvl="0" indent="0" algn="ctr" rtl="0">
              <a:lnSpc>
                <a:spcPct val="140007"/>
              </a:lnSpc>
              <a:spcBef>
                <a:spcPts val="0"/>
              </a:spcBef>
              <a:spcAft>
                <a:spcPts val="0"/>
              </a:spcAft>
              <a:buNone/>
            </a:pPr>
            <a:endParaRPr sz="3400" b="1">
              <a:solidFill>
                <a:srgbClr val="FEFEFF"/>
              </a:solidFill>
              <a:latin typeface="Oswald"/>
              <a:ea typeface="Oswald"/>
              <a:cs typeface="Oswald"/>
              <a:sym typeface="Oswald"/>
            </a:endParaRPr>
          </a:p>
        </p:txBody>
      </p:sp>
      <p:pic>
        <p:nvPicPr>
          <p:cNvPr id="383" name="Google Shape;383;p74"/>
          <p:cNvPicPr preferRelativeResize="0"/>
          <p:nvPr/>
        </p:nvPicPr>
        <p:blipFill>
          <a:blip r:embed="rId3">
            <a:alphaModFix/>
          </a:blip>
          <a:stretch>
            <a:fillRect/>
          </a:stretch>
        </p:blipFill>
        <p:spPr>
          <a:xfrm>
            <a:off x="2976250" y="1201500"/>
            <a:ext cx="3309351" cy="3250150"/>
          </a:xfrm>
          <a:prstGeom prst="rect">
            <a:avLst/>
          </a:prstGeom>
          <a:noFill/>
          <a:ln>
            <a:noFill/>
          </a:ln>
          <a:effectLst>
            <a:outerShdw blurRad="57150" dist="19050" dir="5400000" algn="bl" rotWithShape="0">
              <a:srgbClr val="000000">
                <a:alpha val="50000"/>
              </a:srgbClr>
            </a:outerShdw>
          </a:effectLst>
        </p:spPr>
      </p:pic>
      <p:sp>
        <p:nvSpPr>
          <p:cNvPr id="384" name="Google Shape;384;p74"/>
          <p:cNvSpPr txBox="1"/>
          <p:nvPr/>
        </p:nvSpPr>
        <p:spPr>
          <a:xfrm>
            <a:off x="75" y="4661825"/>
            <a:ext cx="9144000" cy="32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rgbClr val="000000"/>
              </a:buClr>
              <a:buSzPts val="1100"/>
              <a:buFont typeface="Arial"/>
              <a:buNone/>
            </a:pPr>
            <a:r>
              <a:rPr lang="en" sz="900">
                <a:latin typeface="Calibri"/>
                <a:ea typeface="Calibri"/>
                <a:cs typeface="Calibri"/>
                <a:sym typeface="Calibri"/>
              </a:rPr>
              <a:t>S. Barrett, J. Freeman, B. Simonsen, &amp; S. Goodman, (2022) </a:t>
            </a:r>
            <a:r>
              <a:rPr lang="en" sz="900">
                <a:solidFill>
                  <a:srgbClr val="000000"/>
                </a:solidFill>
                <a:latin typeface="Calibri"/>
                <a:ea typeface="Calibri"/>
                <a:cs typeface="Calibri"/>
                <a:sym typeface="Calibri"/>
              </a:rPr>
              <a:t>Council for Exceptional Children- Integrating Academic, Social, Emotional, Behavioral, a</a:t>
            </a:r>
            <a:r>
              <a:rPr lang="en" sz="900">
                <a:latin typeface="Calibri"/>
                <a:ea typeface="Calibri"/>
                <a:cs typeface="Calibri"/>
                <a:sym typeface="Calibri"/>
              </a:rPr>
              <a:t>nd</a:t>
            </a:r>
            <a:r>
              <a:rPr lang="en" sz="900">
                <a:solidFill>
                  <a:srgbClr val="000000"/>
                </a:solidFill>
                <a:latin typeface="Calibri"/>
                <a:ea typeface="Calibri"/>
                <a:cs typeface="Calibri"/>
                <a:sym typeface="Calibri"/>
              </a:rPr>
              <a:t> Mental Health Supports for Student Need</a:t>
            </a:r>
            <a:endParaRPr sz="1500">
              <a:solidFill>
                <a:srgbClr val="595959"/>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graphicFrame>
        <p:nvGraphicFramePr>
          <p:cNvPr id="819" name="Google Shape;819;p128"/>
          <p:cNvGraphicFramePr/>
          <p:nvPr/>
        </p:nvGraphicFramePr>
        <p:xfrm>
          <a:off x="201800" y="1067575"/>
          <a:ext cx="3000000" cy="3000000"/>
        </p:xfrm>
        <a:graphic>
          <a:graphicData uri="http://schemas.openxmlformats.org/drawingml/2006/table">
            <a:tbl>
              <a:tblPr>
                <a:noFill/>
                <a:tableStyleId>{C94F03CE-3DED-4AC1-8F78-B2A5B28AF4FD}</a:tableStyleId>
              </a:tblPr>
              <a:tblGrid>
                <a:gridCol w="8686750">
                  <a:extLst>
                    <a:ext uri="{9D8B030D-6E8A-4147-A177-3AD203B41FA5}">
                      <a16:colId xmlns:a16="http://schemas.microsoft.com/office/drawing/2014/main" val="20000"/>
                    </a:ext>
                  </a:extLst>
                </a:gridCol>
              </a:tblGrid>
              <a:tr h="541325">
                <a:tc>
                  <a:txBody>
                    <a:bodyPr/>
                    <a:lstStyle/>
                    <a:p>
                      <a:pPr marL="0" lvl="0" indent="0" algn="ctr" rtl="0">
                        <a:spcBef>
                          <a:spcPts val="0"/>
                        </a:spcBef>
                        <a:spcAft>
                          <a:spcPts val="0"/>
                        </a:spcAft>
                        <a:buNone/>
                      </a:pPr>
                      <a:r>
                        <a:rPr lang="en" sz="2200" b="1"/>
                        <a:t>Step 4:  Goal Setting</a:t>
                      </a:r>
                      <a:endParaRPr sz="2200" b="1"/>
                    </a:p>
                  </a:txBody>
                  <a:tcPr marL="91425" marR="91425" marT="91425" marB="91425">
                    <a:solidFill>
                      <a:schemeClr val="lt1"/>
                    </a:solidFill>
                  </a:tcPr>
                </a:tc>
                <a:extLst>
                  <a:ext uri="{0D108BD9-81ED-4DB2-BD59-A6C34878D82A}">
                    <a16:rowId xmlns:a16="http://schemas.microsoft.com/office/drawing/2014/main" val="10000"/>
                  </a:ext>
                </a:extLst>
              </a:tr>
              <a:tr h="1287225">
                <a:tc>
                  <a:txBody>
                    <a:bodyPr/>
                    <a:lstStyle/>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Current Level of Performance: Average score of 2.42 on student-student relationships</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 sz="2000">
                          <a:solidFill>
                            <a:schemeClr val="dk1"/>
                          </a:solidFill>
                          <a:latin typeface="Calibri"/>
                          <a:ea typeface="Calibri"/>
                          <a:cs typeface="Calibri"/>
                          <a:sym typeface="Calibri"/>
                        </a:rPr>
                        <a:t>2024-2025 Annual Goal:  By the end of the 2024-2025 school year, our average score on the Student-Student Relationship subscale of the Student DSCS School Climate Scale, will increase to at least a 2.5.</a:t>
                      </a:r>
                      <a:endParaRPr sz="2000" b="1">
                        <a:solidFill>
                          <a:srgbClr val="FF0000"/>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pic>
        <p:nvPicPr>
          <p:cNvPr id="820" name="Google Shape;820;p128" title="On Target | Public domain vectors"/>
          <p:cNvPicPr preferRelativeResize="0"/>
          <p:nvPr/>
        </p:nvPicPr>
        <p:blipFill>
          <a:blip r:embed="rId3">
            <a:alphaModFix/>
          </a:blip>
          <a:stretch>
            <a:fillRect/>
          </a:stretch>
        </p:blipFill>
        <p:spPr>
          <a:xfrm>
            <a:off x="6321475" y="2942850"/>
            <a:ext cx="2285350" cy="1810000"/>
          </a:xfrm>
          <a:prstGeom prst="rect">
            <a:avLst/>
          </a:prstGeom>
          <a:noFill/>
          <a:ln>
            <a:noFill/>
          </a:ln>
        </p:spPr>
      </p:pic>
      <p:sp>
        <p:nvSpPr>
          <p:cNvPr id="821" name="Google Shape;821;p128"/>
          <p:cNvSpPr txBox="1"/>
          <p:nvPr/>
        </p:nvSpPr>
        <p:spPr>
          <a:xfrm>
            <a:off x="9418900" y="1779600"/>
            <a:ext cx="625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graphicFrame>
        <p:nvGraphicFramePr>
          <p:cNvPr id="826" name="Google Shape;826;p129"/>
          <p:cNvGraphicFramePr/>
          <p:nvPr/>
        </p:nvGraphicFramePr>
        <p:xfrm>
          <a:off x="201800" y="1067575"/>
          <a:ext cx="3000000" cy="3000000"/>
        </p:xfrm>
        <a:graphic>
          <a:graphicData uri="http://schemas.openxmlformats.org/drawingml/2006/table">
            <a:tbl>
              <a:tblPr>
                <a:noFill/>
                <a:tableStyleId>{C94F03CE-3DED-4AC1-8F78-B2A5B28AF4FD}</a:tableStyleId>
              </a:tblPr>
              <a:tblGrid>
                <a:gridCol w="8686750">
                  <a:extLst>
                    <a:ext uri="{9D8B030D-6E8A-4147-A177-3AD203B41FA5}">
                      <a16:colId xmlns:a16="http://schemas.microsoft.com/office/drawing/2014/main" val="20000"/>
                    </a:ext>
                  </a:extLst>
                </a:gridCol>
              </a:tblGrid>
              <a:tr h="541325">
                <a:tc>
                  <a:txBody>
                    <a:bodyPr/>
                    <a:lstStyle/>
                    <a:p>
                      <a:pPr marL="0" lvl="0" indent="0" algn="ctr" rtl="0">
                        <a:spcBef>
                          <a:spcPts val="0"/>
                        </a:spcBef>
                        <a:spcAft>
                          <a:spcPts val="0"/>
                        </a:spcAft>
                        <a:buNone/>
                      </a:pPr>
                      <a:r>
                        <a:rPr lang="en" sz="2200" b="1"/>
                        <a:t>Step 5:  Intervention Implementation Planning</a:t>
                      </a:r>
                      <a:endParaRPr sz="2200" b="1"/>
                    </a:p>
                  </a:txBody>
                  <a:tcPr marL="91425" marR="91425" marT="91425" marB="91425">
                    <a:solidFill>
                      <a:schemeClr val="lt1"/>
                    </a:solidFill>
                  </a:tcPr>
                </a:tc>
                <a:extLst>
                  <a:ext uri="{0D108BD9-81ED-4DB2-BD59-A6C34878D82A}">
                    <a16:rowId xmlns:a16="http://schemas.microsoft.com/office/drawing/2014/main" val="10000"/>
                  </a:ext>
                </a:extLst>
              </a:tr>
              <a:tr h="1287225">
                <a:tc>
                  <a:txBody>
                    <a:bodyPr/>
                    <a:lstStyle/>
                    <a:p>
                      <a:pPr marL="0" lvl="0" indent="0" algn="l" rtl="0">
                        <a:spcBef>
                          <a:spcPts val="0"/>
                        </a:spcBef>
                        <a:spcAft>
                          <a:spcPts val="0"/>
                        </a:spcAft>
                        <a:buNone/>
                      </a:pPr>
                      <a:r>
                        <a:rPr lang="en" sz="2000">
                          <a:solidFill>
                            <a:schemeClr val="dk1"/>
                          </a:solidFill>
                          <a:latin typeface="Calibri"/>
                          <a:ea typeface="Calibri"/>
                          <a:cs typeface="Calibri"/>
                          <a:sym typeface="Calibri"/>
                        </a:rPr>
                        <a:t>The team documents their action plan to include the following components.  They revisit their action plan throughout the school year, during their Tier 1 team meetings.</a:t>
                      </a:r>
                      <a:endParaRPr sz="2000" b="1">
                        <a:solidFill>
                          <a:srgbClr val="FF0000"/>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
        <p:nvSpPr>
          <p:cNvPr id="827" name="Google Shape;827;p129"/>
          <p:cNvSpPr txBox="1"/>
          <p:nvPr/>
        </p:nvSpPr>
        <p:spPr>
          <a:xfrm>
            <a:off x="9418900" y="1779600"/>
            <a:ext cx="625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828" name="Google Shape;828;p129"/>
          <p:cNvGraphicFramePr/>
          <p:nvPr/>
        </p:nvGraphicFramePr>
        <p:xfrm>
          <a:off x="201800" y="3090500"/>
          <a:ext cx="3000000" cy="3000000"/>
        </p:xfrm>
        <a:graphic>
          <a:graphicData uri="http://schemas.openxmlformats.org/drawingml/2006/table">
            <a:tbl>
              <a:tblPr>
                <a:noFill/>
                <a:tableStyleId>{D74927DE-F5EE-4D22-8963-FFACF13D1AD5}</a:tableStyleId>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2171700">
                  <a:extLst>
                    <a:ext uri="{9D8B030D-6E8A-4147-A177-3AD203B41FA5}">
                      <a16:colId xmlns:a16="http://schemas.microsoft.com/office/drawing/2014/main" val="20003"/>
                    </a:ext>
                  </a:extLst>
                </a:gridCol>
              </a:tblGrid>
              <a:tr h="0">
                <a:tc>
                  <a:txBody>
                    <a:bodyPr/>
                    <a:lstStyle/>
                    <a:p>
                      <a:pPr marL="0" lvl="0" indent="0" algn="l" rtl="0">
                        <a:spcBef>
                          <a:spcPts val="0"/>
                        </a:spcBef>
                        <a:spcAft>
                          <a:spcPts val="0"/>
                        </a:spcAft>
                        <a:buNone/>
                      </a:pPr>
                      <a:r>
                        <a:rPr lang="en" sz="1100" b="1"/>
                        <a:t>Intervention Plan</a:t>
                      </a:r>
                      <a:endParaRPr sz="1100" b="1"/>
                    </a:p>
                  </a:txBody>
                  <a:tcPr marL="63500" marR="63500" marT="63500" marB="63500"/>
                </a:tc>
                <a:tc>
                  <a:txBody>
                    <a:bodyPr/>
                    <a:lstStyle/>
                    <a:p>
                      <a:pPr marL="0" lvl="0" indent="0" algn="l" rtl="0">
                        <a:spcBef>
                          <a:spcPts val="0"/>
                        </a:spcBef>
                        <a:spcAft>
                          <a:spcPts val="0"/>
                        </a:spcAft>
                        <a:buNone/>
                      </a:pPr>
                      <a:r>
                        <a:rPr lang="en" sz="1100" b="1"/>
                        <a:t>PL/Coaching Plan</a:t>
                      </a:r>
                      <a:endParaRPr sz="1100" b="1"/>
                    </a:p>
                  </a:txBody>
                  <a:tcPr marL="63500" marR="63500" marT="63500" marB="63500"/>
                </a:tc>
                <a:tc>
                  <a:txBody>
                    <a:bodyPr/>
                    <a:lstStyle/>
                    <a:p>
                      <a:pPr marL="0" lvl="0" indent="0" algn="l" rtl="0">
                        <a:spcBef>
                          <a:spcPts val="0"/>
                        </a:spcBef>
                        <a:spcAft>
                          <a:spcPts val="0"/>
                        </a:spcAft>
                        <a:buNone/>
                      </a:pPr>
                      <a:r>
                        <a:rPr lang="en" sz="1100" b="1"/>
                        <a:t>Fidelity Plan</a:t>
                      </a:r>
                      <a:endParaRPr sz="1100" b="1"/>
                    </a:p>
                  </a:txBody>
                  <a:tcPr marL="63500" marR="63500" marT="63500" marB="63500"/>
                </a:tc>
                <a:tc>
                  <a:txBody>
                    <a:bodyPr/>
                    <a:lstStyle/>
                    <a:p>
                      <a:pPr marL="0" lvl="0" indent="0" algn="l" rtl="0">
                        <a:spcBef>
                          <a:spcPts val="0"/>
                        </a:spcBef>
                        <a:spcAft>
                          <a:spcPts val="0"/>
                        </a:spcAft>
                        <a:buNone/>
                      </a:pPr>
                      <a:r>
                        <a:rPr lang="en" sz="1100" b="1"/>
                        <a:t>Progress Monitoring Plan</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t>Steps to establish expectations</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 sz="1100"/>
                        <a:t>Steps to support staff use of effective acknowledgement</a:t>
                      </a:r>
                      <a:endParaRPr sz="1100"/>
                    </a:p>
                  </a:txBody>
                  <a:tcPr marL="63500" marR="63500" marT="63500" marB="63500"/>
                </a:tc>
                <a:tc>
                  <a:txBody>
                    <a:bodyPr/>
                    <a:lstStyle/>
                    <a:p>
                      <a:pPr marL="0" lvl="0" indent="0" algn="l" rtl="0">
                        <a:spcBef>
                          <a:spcPts val="0"/>
                        </a:spcBef>
                        <a:spcAft>
                          <a:spcPts val="0"/>
                        </a:spcAft>
                        <a:buNone/>
                      </a:pPr>
                      <a:r>
                        <a:rPr lang="en" sz="1100"/>
                        <a:t>Steps to support staff to implement the intervention plan</a:t>
                      </a:r>
                      <a:endParaRPr sz="1100"/>
                    </a:p>
                  </a:txBody>
                  <a:tcPr marL="63500" marR="63500" marT="63500" marB="63500"/>
                </a:tc>
                <a:tc>
                  <a:txBody>
                    <a:bodyPr/>
                    <a:lstStyle/>
                    <a:p>
                      <a:pPr marL="0" lvl="0" indent="0" algn="l" rtl="0">
                        <a:spcBef>
                          <a:spcPts val="0"/>
                        </a:spcBef>
                        <a:spcAft>
                          <a:spcPts val="0"/>
                        </a:spcAft>
                        <a:buNone/>
                      </a:pPr>
                      <a:r>
                        <a:rPr lang="en" sz="1100"/>
                        <a:t>Steps to monitor staff implementation of intervention plan</a:t>
                      </a:r>
                      <a:endParaRPr sz="1100"/>
                    </a:p>
                  </a:txBody>
                  <a:tcPr marL="63500" marR="63500" marT="63500" marB="63500"/>
                </a:tc>
                <a:tc>
                  <a:txBody>
                    <a:bodyPr/>
                    <a:lstStyle/>
                    <a:p>
                      <a:pPr marL="0" lvl="0" indent="0" algn="l" rtl="0">
                        <a:spcBef>
                          <a:spcPts val="0"/>
                        </a:spcBef>
                        <a:spcAft>
                          <a:spcPts val="0"/>
                        </a:spcAft>
                        <a:buNone/>
                      </a:pPr>
                      <a:r>
                        <a:rPr lang="en" sz="1100"/>
                        <a:t>Steps to monitor progress toward annual goal</a:t>
                      </a:r>
                      <a:endParaRPr sz="1100"/>
                    </a:p>
                  </a:txBody>
                  <a:tcPr marL="63500" marR="63500" marT="63500" marB="63500"/>
                </a:tc>
                <a:extLst>
                  <a:ext uri="{0D108BD9-81ED-4DB2-BD59-A6C34878D82A}">
                    <a16:rowId xmlns:a16="http://schemas.microsoft.com/office/drawing/2014/main" val="10001"/>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graphicFrame>
        <p:nvGraphicFramePr>
          <p:cNvPr id="833" name="Google Shape;833;p130"/>
          <p:cNvGraphicFramePr/>
          <p:nvPr/>
        </p:nvGraphicFramePr>
        <p:xfrm>
          <a:off x="201800" y="1067575"/>
          <a:ext cx="3000000" cy="3000000"/>
        </p:xfrm>
        <a:graphic>
          <a:graphicData uri="http://schemas.openxmlformats.org/drawingml/2006/table">
            <a:tbl>
              <a:tblPr>
                <a:noFill/>
                <a:tableStyleId>{C94F03CE-3DED-4AC1-8F78-B2A5B28AF4FD}</a:tableStyleId>
              </a:tblPr>
              <a:tblGrid>
                <a:gridCol w="8686750">
                  <a:extLst>
                    <a:ext uri="{9D8B030D-6E8A-4147-A177-3AD203B41FA5}">
                      <a16:colId xmlns:a16="http://schemas.microsoft.com/office/drawing/2014/main" val="20000"/>
                    </a:ext>
                  </a:extLst>
                </a:gridCol>
              </a:tblGrid>
              <a:tr h="541325">
                <a:tc>
                  <a:txBody>
                    <a:bodyPr/>
                    <a:lstStyle/>
                    <a:p>
                      <a:pPr marL="0" lvl="0" indent="0" algn="ctr" rtl="0">
                        <a:spcBef>
                          <a:spcPts val="0"/>
                        </a:spcBef>
                        <a:spcAft>
                          <a:spcPts val="0"/>
                        </a:spcAft>
                        <a:buNone/>
                      </a:pPr>
                      <a:r>
                        <a:rPr lang="en" sz="2200" b="1"/>
                        <a:t>Step 6:  Evaluation</a:t>
                      </a:r>
                      <a:endParaRPr sz="2200" b="1"/>
                    </a:p>
                  </a:txBody>
                  <a:tcPr marL="91425" marR="91425" marT="91425" marB="91425">
                    <a:solidFill>
                      <a:schemeClr val="lt1"/>
                    </a:solidFill>
                  </a:tcPr>
                </a:tc>
                <a:extLst>
                  <a:ext uri="{0D108BD9-81ED-4DB2-BD59-A6C34878D82A}">
                    <a16:rowId xmlns:a16="http://schemas.microsoft.com/office/drawing/2014/main" val="10000"/>
                  </a:ext>
                </a:extLst>
              </a:tr>
              <a:tr h="1287225">
                <a:tc>
                  <a:txBody>
                    <a:bodyPr/>
                    <a:lstStyle/>
                    <a:p>
                      <a:pPr marL="0" lvl="0" indent="0" algn="l" rtl="0">
                        <a:spcBef>
                          <a:spcPts val="0"/>
                        </a:spcBef>
                        <a:spcAft>
                          <a:spcPts val="0"/>
                        </a:spcAft>
                        <a:buNone/>
                      </a:pPr>
                      <a:r>
                        <a:rPr lang="en" sz="2000">
                          <a:solidFill>
                            <a:schemeClr val="dk1"/>
                          </a:solidFill>
                          <a:latin typeface="Calibri"/>
                          <a:ea typeface="Calibri"/>
                          <a:cs typeface="Calibri"/>
                          <a:sym typeface="Calibri"/>
                        </a:rPr>
                        <a:t>Throughout the school year the team collects fidelity and progress monitoring data to inform and guide their action plan.  They meet on designated days throughout the school year to update their action plan, including what to continue/stop/add.</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sz="2000" b="1">
                        <a:solidFill>
                          <a:srgbClr val="FF0000"/>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
        <p:nvSpPr>
          <p:cNvPr id="834" name="Google Shape;834;p130"/>
          <p:cNvSpPr txBox="1"/>
          <p:nvPr/>
        </p:nvSpPr>
        <p:spPr>
          <a:xfrm>
            <a:off x="9418900" y="1779600"/>
            <a:ext cx="6250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31"/>
          <p:cNvSpPr txBox="1">
            <a:spLocks noGrp="1"/>
          </p:cNvSpPr>
          <p:nvPr>
            <p:ph type="title"/>
          </p:nvPr>
        </p:nvSpPr>
        <p:spPr>
          <a:xfrm>
            <a:off x="257150" y="113675"/>
            <a:ext cx="6861600" cy="547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Clr>
                <a:schemeClr val="dk1"/>
              </a:buClr>
              <a:buSzPct val="43750"/>
              <a:buFont typeface="Arial"/>
              <a:buNone/>
            </a:pPr>
            <a:r>
              <a:rPr lang="en" sz="3200"/>
              <a:t>Factors that influence group decision making </a:t>
            </a:r>
            <a:endParaRPr sz="3200"/>
          </a:p>
        </p:txBody>
      </p:sp>
      <p:grpSp>
        <p:nvGrpSpPr>
          <p:cNvPr id="840" name="Google Shape;840;p131"/>
          <p:cNvGrpSpPr/>
          <p:nvPr/>
        </p:nvGrpSpPr>
        <p:grpSpPr>
          <a:xfrm>
            <a:off x="6724609" y="980725"/>
            <a:ext cx="2046195" cy="3916298"/>
            <a:chOff x="5428675" y="341025"/>
            <a:chExt cx="1983900" cy="4176939"/>
          </a:xfrm>
        </p:grpSpPr>
        <p:pic>
          <p:nvPicPr>
            <p:cNvPr id="841" name="Google Shape;841;p131"/>
            <p:cNvPicPr preferRelativeResize="0"/>
            <p:nvPr/>
          </p:nvPicPr>
          <p:blipFill rotWithShape="1">
            <a:blip r:embed="rId3">
              <a:alphaModFix/>
            </a:blip>
            <a:srcRect/>
            <a:stretch/>
          </p:blipFill>
          <p:spPr>
            <a:xfrm>
              <a:off x="5428675" y="341050"/>
              <a:ext cx="1983900" cy="4146900"/>
            </a:xfrm>
            <a:prstGeom prst="rect">
              <a:avLst/>
            </a:prstGeom>
            <a:noFill/>
            <a:ln>
              <a:noFill/>
            </a:ln>
          </p:spPr>
        </p:pic>
        <p:sp>
          <p:nvSpPr>
            <p:cNvPr id="842" name="Google Shape;842;p131"/>
            <p:cNvSpPr txBox="1"/>
            <p:nvPr/>
          </p:nvSpPr>
          <p:spPr>
            <a:xfrm>
              <a:off x="5703365" y="341025"/>
              <a:ext cx="95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Action</a:t>
              </a:r>
              <a:endParaRPr sz="1800" b="1">
                <a:solidFill>
                  <a:schemeClr val="dk2"/>
                </a:solidFill>
                <a:latin typeface="Calibri"/>
                <a:ea typeface="Calibri"/>
                <a:cs typeface="Calibri"/>
                <a:sym typeface="Calibri"/>
              </a:endParaRPr>
            </a:p>
          </p:txBody>
        </p:sp>
        <p:sp>
          <p:nvSpPr>
            <p:cNvPr id="843" name="Google Shape;843;p131"/>
            <p:cNvSpPr txBox="1"/>
            <p:nvPr/>
          </p:nvSpPr>
          <p:spPr>
            <a:xfrm>
              <a:off x="5703365" y="932868"/>
              <a:ext cx="953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Beliefs</a:t>
              </a:r>
              <a:endParaRPr sz="1800" b="1">
                <a:solidFill>
                  <a:schemeClr val="dk2"/>
                </a:solidFill>
                <a:latin typeface="Calibri"/>
                <a:ea typeface="Calibri"/>
                <a:cs typeface="Calibri"/>
                <a:sym typeface="Calibri"/>
              </a:endParaRPr>
            </a:p>
          </p:txBody>
        </p:sp>
        <p:sp>
          <p:nvSpPr>
            <p:cNvPr id="844" name="Google Shape;844;p131"/>
            <p:cNvSpPr txBox="1"/>
            <p:nvPr/>
          </p:nvSpPr>
          <p:spPr>
            <a:xfrm>
              <a:off x="5703365" y="1553377"/>
              <a:ext cx="1391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Conclusions</a:t>
              </a:r>
              <a:endParaRPr sz="1800" b="1">
                <a:solidFill>
                  <a:schemeClr val="dk2"/>
                </a:solidFill>
                <a:latin typeface="Calibri"/>
                <a:ea typeface="Calibri"/>
                <a:cs typeface="Calibri"/>
                <a:sym typeface="Calibri"/>
              </a:endParaRPr>
            </a:p>
          </p:txBody>
        </p:sp>
        <p:sp>
          <p:nvSpPr>
            <p:cNvPr id="845" name="Google Shape;845;p131"/>
            <p:cNvSpPr txBox="1"/>
            <p:nvPr/>
          </p:nvSpPr>
          <p:spPr>
            <a:xfrm>
              <a:off x="5703365" y="2185135"/>
              <a:ext cx="1547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Assumptions</a:t>
              </a:r>
              <a:endParaRPr sz="1800" b="1">
                <a:solidFill>
                  <a:schemeClr val="dk2"/>
                </a:solidFill>
                <a:latin typeface="Calibri"/>
                <a:ea typeface="Calibri"/>
                <a:cs typeface="Calibri"/>
                <a:sym typeface="Calibri"/>
              </a:endParaRPr>
            </a:p>
          </p:txBody>
        </p:sp>
        <p:sp>
          <p:nvSpPr>
            <p:cNvPr id="846" name="Google Shape;846;p131"/>
            <p:cNvSpPr txBox="1"/>
            <p:nvPr/>
          </p:nvSpPr>
          <p:spPr>
            <a:xfrm>
              <a:off x="5703378" y="2807755"/>
              <a:ext cx="1709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Add Meaning</a:t>
              </a:r>
              <a:endParaRPr sz="1800" b="1">
                <a:solidFill>
                  <a:schemeClr val="dk2"/>
                </a:solidFill>
                <a:latin typeface="Calibri"/>
                <a:ea typeface="Calibri"/>
                <a:cs typeface="Calibri"/>
                <a:sym typeface="Calibri"/>
              </a:endParaRPr>
            </a:p>
          </p:txBody>
        </p:sp>
        <p:sp>
          <p:nvSpPr>
            <p:cNvPr id="847" name="Google Shape;847;p131"/>
            <p:cNvSpPr txBox="1"/>
            <p:nvPr/>
          </p:nvSpPr>
          <p:spPr>
            <a:xfrm>
              <a:off x="5703379" y="3407291"/>
              <a:ext cx="1169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Select</a:t>
              </a:r>
              <a:endParaRPr sz="1800" b="1">
                <a:solidFill>
                  <a:schemeClr val="dk2"/>
                </a:solidFill>
                <a:latin typeface="Calibri"/>
                <a:ea typeface="Calibri"/>
                <a:cs typeface="Calibri"/>
                <a:sym typeface="Calibri"/>
              </a:endParaRPr>
            </a:p>
          </p:txBody>
        </p:sp>
        <p:sp>
          <p:nvSpPr>
            <p:cNvPr id="848" name="Google Shape;848;p131"/>
            <p:cNvSpPr txBox="1"/>
            <p:nvPr/>
          </p:nvSpPr>
          <p:spPr>
            <a:xfrm>
              <a:off x="5703365" y="4025364"/>
              <a:ext cx="1059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2"/>
                  </a:solidFill>
                  <a:latin typeface="Calibri"/>
                  <a:ea typeface="Calibri"/>
                  <a:cs typeface="Calibri"/>
                  <a:sym typeface="Calibri"/>
                </a:rPr>
                <a:t>Observe</a:t>
              </a:r>
              <a:endParaRPr sz="1800" b="1">
                <a:solidFill>
                  <a:schemeClr val="dk2"/>
                </a:solidFill>
                <a:latin typeface="Calibri"/>
                <a:ea typeface="Calibri"/>
                <a:cs typeface="Calibri"/>
                <a:sym typeface="Calibri"/>
              </a:endParaRPr>
            </a:p>
          </p:txBody>
        </p:sp>
      </p:grpSp>
      <p:sp>
        <p:nvSpPr>
          <p:cNvPr id="849" name="Google Shape;849;p131"/>
          <p:cNvSpPr txBox="1"/>
          <p:nvPr/>
        </p:nvSpPr>
        <p:spPr>
          <a:xfrm>
            <a:off x="8695800" y="0"/>
            <a:ext cx="448200" cy="39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Calibri"/>
                <a:ea typeface="Calibri"/>
                <a:cs typeface="Calibri"/>
                <a:sym typeface="Calibri"/>
              </a:rPr>
              <a:t>M</a:t>
            </a:r>
            <a:endParaRPr sz="1800">
              <a:solidFill>
                <a:schemeClr val="dk2"/>
              </a:solidFill>
              <a:latin typeface="Calibri"/>
              <a:ea typeface="Calibri"/>
              <a:cs typeface="Calibri"/>
              <a:sym typeface="Calibri"/>
            </a:endParaRPr>
          </a:p>
        </p:txBody>
      </p:sp>
      <p:sp>
        <p:nvSpPr>
          <p:cNvPr id="850" name="Google Shape;850;p131"/>
          <p:cNvSpPr txBox="1"/>
          <p:nvPr/>
        </p:nvSpPr>
        <p:spPr>
          <a:xfrm>
            <a:off x="257150" y="967875"/>
            <a:ext cx="6288300" cy="3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dk1"/>
                </a:solidFill>
                <a:latin typeface="Calibri"/>
                <a:ea typeface="Calibri"/>
                <a:cs typeface="Calibri"/>
                <a:sym typeface="Calibri"/>
              </a:rPr>
              <a:t>Learn about the </a:t>
            </a:r>
            <a:r>
              <a:rPr lang="en" sz="1900" b="1">
                <a:solidFill>
                  <a:schemeClr val="dk1"/>
                </a:solidFill>
                <a:latin typeface="Calibri"/>
                <a:ea typeface="Calibri"/>
                <a:cs typeface="Calibri"/>
                <a:sym typeface="Calibri"/>
              </a:rPr>
              <a:t>Argyris’ Ladder of Inference</a:t>
            </a:r>
            <a:endParaRPr sz="1900" b="1">
              <a:solidFill>
                <a:schemeClr val="dk1"/>
              </a:solidFill>
              <a:latin typeface="Calibri"/>
              <a:ea typeface="Calibri"/>
              <a:cs typeface="Calibri"/>
              <a:sym typeface="Calibri"/>
            </a:endParaRPr>
          </a:p>
          <a:p>
            <a:pPr marL="0" lvl="0" indent="0" algn="l" rtl="0">
              <a:spcBef>
                <a:spcPts val="0"/>
              </a:spcBef>
              <a:spcAft>
                <a:spcPts val="0"/>
              </a:spcAft>
              <a:buNone/>
            </a:pP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AutoNum type="arabicPeriod"/>
            </a:pPr>
            <a:r>
              <a:rPr lang="en" sz="1900">
                <a:solidFill>
                  <a:schemeClr val="dk1"/>
                </a:solidFill>
                <a:latin typeface="Calibri"/>
                <a:ea typeface="Calibri"/>
                <a:cs typeface="Calibri"/>
                <a:sym typeface="Calibri"/>
              </a:rPr>
              <a:t>Read the handout </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AutoNum type="arabicPeriod"/>
            </a:pPr>
            <a:r>
              <a:rPr lang="en" sz="1900">
                <a:solidFill>
                  <a:schemeClr val="dk1"/>
                </a:solidFill>
                <a:latin typeface="Calibri"/>
                <a:ea typeface="Calibri"/>
                <a:cs typeface="Calibri"/>
                <a:sym typeface="Calibri"/>
              </a:rPr>
              <a:t>Write down what you think is the “MIP” (most important point)</a:t>
            </a:r>
            <a:endParaRPr sz="1900">
              <a:solidFill>
                <a:schemeClr val="dk1"/>
              </a:solidFill>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AutoNum type="arabicPeriod"/>
            </a:pPr>
            <a:r>
              <a:rPr lang="en" sz="1900">
                <a:solidFill>
                  <a:schemeClr val="dk1"/>
                </a:solidFill>
                <a:latin typeface="Calibri"/>
                <a:ea typeface="Calibri"/>
                <a:cs typeface="Calibri"/>
                <a:sym typeface="Calibri"/>
              </a:rPr>
              <a:t>Each person reads their “MIP” with the group</a:t>
            </a:r>
            <a:endParaRPr sz="1900">
              <a:solidFill>
                <a:schemeClr val="dk1"/>
              </a:solidFill>
              <a:latin typeface="Calibri"/>
              <a:ea typeface="Calibri"/>
              <a:cs typeface="Calibri"/>
              <a:sym typeface="Calibri"/>
            </a:endParaRPr>
          </a:p>
          <a:p>
            <a:pPr marL="457200" lvl="0" indent="0" algn="l" rtl="0">
              <a:spcBef>
                <a:spcPts val="0"/>
              </a:spcBef>
              <a:spcAft>
                <a:spcPts val="0"/>
              </a:spcAft>
              <a:buNone/>
            </a:pP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132"/>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Agenda Audit Part 2</a:t>
            </a:r>
            <a:endParaRPr sz="3200"/>
          </a:p>
        </p:txBody>
      </p:sp>
      <p:sp>
        <p:nvSpPr>
          <p:cNvPr id="856" name="Google Shape;856;p1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What do you see in your team’s agenda that supports the effective use of a data-decision making process?</a:t>
            </a:r>
            <a:endParaRPr sz="2200"/>
          </a:p>
          <a:p>
            <a:pPr marL="0" lvl="0" indent="0" algn="l" rtl="0">
              <a:spcBef>
                <a:spcPts val="1200"/>
              </a:spcBef>
              <a:spcAft>
                <a:spcPts val="0"/>
              </a:spcAft>
              <a:buNone/>
            </a:pPr>
            <a:endParaRPr sz="2200"/>
          </a:p>
          <a:p>
            <a:pPr marL="0" lvl="0" indent="0" algn="l" rtl="0">
              <a:spcBef>
                <a:spcPts val="1200"/>
              </a:spcBef>
              <a:spcAft>
                <a:spcPts val="0"/>
              </a:spcAft>
              <a:buNone/>
            </a:pPr>
            <a:r>
              <a:rPr lang="en" sz="2200"/>
              <a:t>What would you change so it does? </a:t>
            </a:r>
            <a:endParaRPr sz="2200"/>
          </a:p>
          <a:p>
            <a:pPr marL="0" lvl="0" indent="0" algn="l" rtl="0">
              <a:spcBef>
                <a:spcPts val="1200"/>
              </a:spcBef>
              <a:spcAft>
                <a:spcPts val="0"/>
              </a:spcAft>
              <a:buNone/>
            </a:pPr>
            <a:endParaRPr sz="2200"/>
          </a:p>
          <a:p>
            <a:pPr marL="0" lvl="0" indent="0" algn="l" rtl="0">
              <a:spcBef>
                <a:spcPts val="1200"/>
              </a:spcBef>
              <a:spcAft>
                <a:spcPts val="1200"/>
              </a:spcAft>
              <a:buNone/>
            </a:pPr>
            <a:endParaRPr sz="2500"/>
          </a:p>
        </p:txBody>
      </p:sp>
      <p:pic>
        <p:nvPicPr>
          <p:cNvPr id="857" name="Google Shape;857;p132" title="Internal Audit - Free of Charge Creative Commons Notepad 1 image"/>
          <p:cNvPicPr preferRelativeResize="0"/>
          <p:nvPr/>
        </p:nvPicPr>
        <p:blipFill>
          <a:blip r:embed="rId3">
            <a:alphaModFix/>
          </a:blip>
          <a:stretch>
            <a:fillRect/>
          </a:stretch>
        </p:blipFill>
        <p:spPr>
          <a:xfrm>
            <a:off x="7202124" y="3596475"/>
            <a:ext cx="1857674" cy="1238151"/>
          </a:xfrm>
          <a:prstGeom prst="rect">
            <a:avLst/>
          </a:prstGeom>
          <a:noFill/>
          <a:ln>
            <a:noFill/>
          </a:ln>
        </p:spPr>
      </p:pic>
      <p:sp>
        <p:nvSpPr>
          <p:cNvPr id="858" name="Google Shape;858;p132"/>
          <p:cNvSpPr txBox="1"/>
          <p:nvPr/>
        </p:nvSpPr>
        <p:spPr>
          <a:xfrm>
            <a:off x="1692100" y="3756000"/>
            <a:ext cx="4474200" cy="57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i="1">
                <a:solidFill>
                  <a:srgbClr val="1F497D"/>
                </a:solidFill>
                <a:latin typeface="Calibri"/>
                <a:ea typeface="Calibri"/>
                <a:cs typeface="Calibri"/>
                <a:sym typeface="Calibri"/>
              </a:rPr>
              <a:t>DOCUMENT, DOCUMENT, DOCUMENT!</a:t>
            </a:r>
            <a:endParaRPr sz="1800" b="1" i="1">
              <a:solidFill>
                <a:srgbClr val="1F497D"/>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33"/>
          <p:cNvSpPr txBox="1">
            <a:spLocks noGrp="1"/>
          </p:cNvSpPr>
          <p:nvPr>
            <p:ph type="title"/>
          </p:nvPr>
        </p:nvSpPr>
        <p:spPr>
          <a:xfrm>
            <a:off x="311700" y="116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Thank you for being here! </a:t>
            </a:r>
            <a:endParaRPr sz="3000" b="1"/>
          </a:p>
        </p:txBody>
      </p:sp>
      <p:sp>
        <p:nvSpPr>
          <p:cNvPr id="864" name="Google Shape;864;p133"/>
          <p:cNvSpPr txBox="1">
            <a:spLocks noGrp="1"/>
          </p:cNvSpPr>
          <p:nvPr>
            <p:ph type="body" idx="1"/>
          </p:nvPr>
        </p:nvSpPr>
        <p:spPr>
          <a:xfrm>
            <a:off x="311700" y="897025"/>
            <a:ext cx="45651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solidFill>
                  <a:schemeClr val="dk1"/>
                </a:solidFill>
              </a:rPr>
              <a:t>SESSION 1 Feedback</a:t>
            </a:r>
            <a:endParaRPr sz="2200">
              <a:solidFill>
                <a:schemeClr val="dk1"/>
              </a:solidFill>
            </a:endParaRPr>
          </a:p>
          <a:p>
            <a:pPr marL="0" lvl="0" indent="0" algn="l" rtl="0">
              <a:spcBef>
                <a:spcPts val="1200"/>
              </a:spcBef>
              <a:spcAft>
                <a:spcPts val="0"/>
              </a:spcAft>
              <a:buNone/>
            </a:pPr>
            <a:r>
              <a:rPr lang="en" sz="2200">
                <a:solidFill>
                  <a:schemeClr val="dk1"/>
                </a:solidFill>
              </a:rPr>
              <a:t>Please complete this brief evaluation so we can plan for our next sessions with your feedback in mind. </a:t>
            </a:r>
            <a:endParaRPr sz="2200">
              <a:solidFill>
                <a:schemeClr val="dk1"/>
              </a:solidFill>
            </a:endParaRPr>
          </a:p>
          <a:p>
            <a:pPr marL="0" lvl="0" indent="0" algn="l" rtl="0">
              <a:spcBef>
                <a:spcPts val="1200"/>
              </a:spcBef>
              <a:spcAft>
                <a:spcPts val="1200"/>
              </a:spcAft>
              <a:buNone/>
            </a:pPr>
            <a:endParaRPr sz="2200">
              <a:solidFill>
                <a:schemeClr val="dk1"/>
              </a:solidFill>
              <a:highlight>
                <a:schemeClr val="accent6"/>
              </a:highlight>
            </a:endParaRPr>
          </a:p>
        </p:txBody>
      </p:sp>
      <p:pic>
        <p:nvPicPr>
          <p:cNvPr id="865" name="Google Shape;865;p133"/>
          <p:cNvPicPr preferRelativeResize="0"/>
          <p:nvPr/>
        </p:nvPicPr>
        <p:blipFill>
          <a:blip r:embed="rId3">
            <a:alphaModFix/>
          </a:blip>
          <a:stretch>
            <a:fillRect/>
          </a:stretch>
        </p:blipFill>
        <p:spPr>
          <a:xfrm>
            <a:off x="4990250" y="897025"/>
            <a:ext cx="3754450" cy="4017300"/>
          </a:xfrm>
          <a:prstGeom prst="rect">
            <a:avLst/>
          </a:prstGeom>
          <a:noFill/>
          <a:ln>
            <a:noFill/>
          </a:ln>
          <a:effectLst>
            <a:outerShdw blurRad="57150" dist="19050" dir="5400000" algn="bl" rotWithShape="0">
              <a:srgbClr val="000000">
                <a:alpha val="50000"/>
              </a:srgbClr>
            </a:outerShdw>
          </a:effectLst>
        </p:spPr>
      </p:pic>
      <p:pic>
        <p:nvPicPr>
          <p:cNvPr id="866" name="Google Shape;866;p133"/>
          <p:cNvPicPr preferRelativeResize="0"/>
          <p:nvPr/>
        </p:nvPicPr>
        <p:blipFill rotWithShape="1">
          <a:blip r:embed="rId4">
            <a:alphaModFix/>
          </a:blip>
          <a:srcRect t="-2431" b="13034"/>
          <a:stretch/>
        </p:blipFill>
        <p:spPr>
          <a:xfrm>
            <a:off x="1485600" y="2676900"/>
            <a:ext cx="2381250" cy="21288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0"/>
        <p:cNvGrpSpPr/>
        <p:nvPr/>
      </p:nvGrpSpPr>
      <p:grpSpPr>
        <a:xfrm>
          <a:off x="0" y="0"/>
          <a:ext cx="0" cy="0"/>
          <a:chOff x="0" y="0"/>
          <a:chExt cx="0" cy="0"/>
        </a:xfrm>
      </p:grpSpPr>
      <p:sp>
        <p:nvSpPr>
          <p:cNvPr id="871" name="Google Shape;871;p134"/>
          <p:cNvSpPr txBox="1"/>
          <p:nvPr/>
        </p:nvSpPr>
        <p:spPr>
          <a:xfrm>
            <a:off x="4037575" y="1363286"/>
            <a:ext cx="4602000" cy="2803800"/>
          </a:xfrm>
          <a:prstGeom prst="rect">
            <a:avLst/>
          </a:prstGeom>
          <a:noFill/>
          <a:ln>
            <a:noFill/>
          </a:ln>
        </p:spPr>
        <p:txBody>
          <a:bodyPr spcFirstLastPara="1" wrap="square" lIns="68575" tIns="34275" rIns="68575" bIns="34275" anchor="t" anchorCtr="0">
            <a:noAutofit/>
          </a:bodyPr>
          <a:lstStyle/>
          <a:p>
            <a:pPr marL="0" lvl="0" indent="0" algn="ctr" rtl="0">
              <a:lnSpc>
                <a:spcPct val="150000"/>
              </a:lnSpc>
              <a:spcBef>
                <a:spcPts val="0"/>
              </a:spcBef>
              <a:spcAft>
                <a:spcPts val="0"/>
              </a:spcAft>
              <a:buNone/>
            </a:pPr>
            <a:r>
              <a:rPr lang="en" sz="3200" b="1">
                <a:solidFill>
                  <a:schemeClr val="dk1"/>
                </a:solidFill>
                <a:latin typeface="Calibri"/>
                <a:ea typeface="Calibri"/>
                <a:cs typeface="Calibri"/>
                <a:sym typeface="Calibri"/>
              </a:rPr>
              <a:t>Thank YOU</a:t>
            </a:r>
            <a:r>
              <a:rPr lang="en" sz="3000" b="1">
                <a:solidFill>
                  <a:schemeClr val="dk1"/>
                </a:solidFill>
                <a:latin typeface="Calibri"/>
                <a:ea typeface="Calibri"/>
                <a:cs typeface="Calibri"/>
                <a:sym typeface="Calibri"/>
              </a:rPr>
              <a:t> </a:t>
            </a:r>
            <a:endParaRPr sz="3000" b="1">
              <a:solidFill>
                <a:schemeClr val="dk1"/>
              </a:solidFill>
              <a:latin typeface="Calibri"/>
              <a:ea typeface="Calibri"/>
              <a:cs typeface="Calibri"/>
              <a:sym typeface="Calibri"/>
            </a:endParaRPr>
          </a:p>
          <a:p>
            <a:pPr marL="0" lvl="0" indent="0" algn="ctr" rtl="0">
              <a:lnSpc>
                <a:spcPct val="150000"/>
              </a:lnSpc>
              <a:spcBef>
                <a:spcPts val="0"/>
              </a:spcBef>
              <a:spcAft>
                <a:spcPts val="0"/>
              </a:spcAft>
              <a:buNone/>
            </a:pPr>
            <a:r>
              <a:rPr lang="en" sz="2300" b="1">
                <a:solidFill>
                  <a:schemeClr val="dk1"/>
                </a:solidFill>
                <a:latin typeface="Calibri"/>
                <a:ea typeface="Calibri"/>
                <a:cs typeface="Calibri"/>
                <a:sym typeface="Calibri"/>
              </a:rPr>
              <a:t>for your ongoing engagement in implementing equity-grounded MTSS to support all students, staff, &amp; families</a:t>
            </a:r>
            <a:r>
              <a:rPr lang="en" sz="2300" b="1">
                <a:solidFill>
                  <a:srgbClr val="2F5496"/>
                </a:solidFill>
                <a:latin typeface="Calibri"/>
                <a:ea typeface="Calibri"/>
                <a:cs typeface="Calibri"/>
                <a:sym typeface="Calibri"/>
              </a:rPr>
              <a:t> </a:t>
            </a:r>
            <a:endParaRPr sz="3000">
              <a:solidFill>
                <a:srgbClr val="595959"/>
              </a:solidFill>
              <a:latin typeface="Calibri"/>
              <a:ea typeface="Calibri"/>
              <a:cs typeface="Calibri"/>
              <a:sym typeface="Calibri"/>
            </a:endParaRPr>
          </a:p>
        </p:txBody>
      </p:sp>
      <p:pic>
        <p:nvPicPr>
          <p:cNvPr id="872" name="Google Shape;872;p134" descr="DE-MTSS graphic "/>
          <p:cNvPicPr preferRelativeResize="0"/>
          <p:nvPr/>
        </p:nvPicPr>
        <p:blipFill rotWithShape="1">
          <a:blip r:embed="rId4">
            <a:alphaModFix/>
          </a:blip>
          <a:srcRect/>
          <a:stretch/>
        </p:blipFill>
        <p:spPr>
          <a:xfrm>
            <a:off x="386875" y="1294000"/>
            <a:ext cx="3100775" cy="31007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7"/>
        <p:cNvGrpSpPr/>
        <p:nvPr/>
      </p:nvGrpSpPr>
      <p:grpSpPr>
        <a:xfrm>
          <a:off x="0" y="0"/>
          <a:ext cx="0" cy="0"/>
          <a:chOff x="0" y="0"/>
          <a:chExt cx="0" cy="0"/>
        </a:xfrm>
      </p:grpSpPr>
      <p:sp>
        <p:nvSpPr>
          <p:cNvPr id="878" name="Google Shape;878;p135"/>
          <p:cNvSpPr txBox="1">
            <a:spLocks noGrp="1"/>
          </p:cNvSpPr>
          <p:nvPr>
            <p:ph type="title"/>
          </p:nvPr>
        </p:nvSpPr>
        <p:spPr>
          <a:xfrm>
            <a:off x="628650" y="113566"/>
            <a:ext cx="7886700" cy="6624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400"/>
              <a:buFont typeface="Arial"/>
              <a:buNone/>
            </a:pPr>
            <a:r>
              <a:rPr lang="en" sz="3400" b="1">
                <a:solidFill>
                  <a:schemeClr val="lt1"/>
                </a:solidFill>
                <a:latin typeface="Calibri"/>
                <a:ea typeface="Calibri"/>
                <a:cs typeface="Calibri"/>
                <a:sym typeface="Calibri"/>
              </a:rPr>
              <a:t>DE-MTSS Resources and Supports</a:t>
            </a:r>
            <a:endParaRPr>
              <a:solidFill>
                <a:schemeClr val="lt1"/>
              </a:solidFill>
              <a:latin typeface="Calibri"/>
              <a:ea typeface="Calibri"/>
              <a:cs typeface="Calibri"/>
              <a:sym typeface="Calibri"/>
            </a:endParaRPr>
          </a:p>
        </p:txBody>
      </p:sp>
      <p:sp>
        <p:nvSpPr>
          <p:cNvPr id="879" name="Google Shape;879;p135"/>
          <p:cNvSpPr txBox="1">
            <a:spLocks noGrp="1"/>
          </p:cNvSpPr>
          <p:nvPr>
            <p:ph type="body" idx="1"/>
          </p:nvPr>
        </p:nvSpPr>
        <p:spPr>
          <a:xfrm>
            <a:off x="628650" y="928675"/>
            <a:ext cx="8156100" cy="3918300"/>
          </a:xfrm>
          <a:prstGeom prst="rect">
            <a:avLst/>
          </a:prstGeom>
        </p:spPr>
        <p:txBody>
          <a:bodyPr spcFirstLastPara="1" wrap="square" lIns="91425" tIns="45700" rIns="91425" bIns="45700" anchor="t" anchorCtr="0">
            <a:normAutofit/>
          </a:bodyPr>
          <a:lstStyle/>
          <a:p>
            <a:pPr marL="457200" lvl="0" indent="-368300" algn="l" rtl="0">
              <a:lnSpc>
                <a:spcPct val="150000"/>
              </a:lnSpc>
              <a:spcBef>
                <a:spcPts val="0"/>
              </a:spcBef>
              <a:spcAft>
                <a:spcPts val="0"/>
              </a:spcAft>
              <a:buSzPts val="2200"/>
              <a:buFont typeface="Calibri"/>
              <a:buChar char="•"/>
            </a:pPr>
            <a:r>
              <a:rPr lang="en" sz="22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MTSS Implementation Guide</a:t>
            </a:r>
            <a:endParaRPr sz="2200">
              <a:solidFill>
                <a:srgbClr val="0000FF"/>
              </a:solidFill>
              <a:latin typeface="Calibri"/>
              <a:ea typeface="Calibri"/>
              <a:cs typeface="Calibri"/>
              <a:sym typeface="Calibri"/>
            </a:endParaRPr>
          </a:p>
          <a:p>
            <a:pPr marL="457200" lvl="0" indent="-368300" algn="l" rtl="0">
              <a:lnSpc>
                <a:spcPct val="150000"/>
              </a:lnSpc>
              <a:spcBef>
                <a:spcPts val="0"/>
              </a:spcBef>
              <a:spcAft>
                <a:spcPts val="0"/>
              </a:spcAft>
              <a:buSzPts val="2200"/>
              <a:buFont typeface="Calibri"/>
              <a:buChar char="•"/>
            </a:pPr>
            <a:r>
              <a:rPr lang="en" sz="22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3 Quick Reference Guides</a:t>
            </a:r>
            <a:r>
              <a:rPr lang="en" sz="2200">
                <a:solidFill>
                  <a:schemeClr val="dk1"/>
                </a:solidFill>
                <a:latin typeface="Calibri"/>
                <a:ea typeface="Calibri"/>
                <a:cs typeface="Calibri"/>
                <a:sym typeface="Calibri"/>
              </a:rPr>
              <a:t>  – District, Building/School, Classroom</a:t>
            </a:r>
            <a:endParaRPr sz="2200">
              <a:solidFill>
                <a:schemeClr val="dk1"/>
              </a:solidFill>
              <a:latin typeface="Calibri"/>
              <a:ea typeface="Calibri"/>
              <a:cs typeface="Calibri"/>
              <a:sym typeface="Calibri"/>
            </a:endParaRPr>
          </a:p>
          <a:p>
            <a:pPr marL="457200" lvl="0" indent="-368300" algn="l" rtl="0">
              <a:lnSpc>
                <a:spcPct val="150000"/>
              </a:lnSpc>
              <a:spcBef>
                <a:spcPts val="0"/>
              </a:spcBef>
              <a:spcAft>
                <a:spcPts val="0"/>
              </a:spcAft>
              <a:buSzPts val="2200"/>
              <a:buFont typeface="Calibri"/>
              <a:buChar char="•"/>
            </a:pPr>
            <a:r>
              <a:rPr lang="en" sz="22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5 Essential Component One Pagers</a:t>
            </a:r>
            <a:r>
              <a:rPr lang="en" sz="2200">
                <a:solidFill>
                  <a:srgbClr val="0000FF"/>
                </a:solidFill>
                <a:latin typeface="Calibri"/>
                <a:ea typeface="Calibri"/>
                <a:cs typeface="Calibri"/>
                <a:sym typeface="Calibri"/>
              </a:rPr>
              <a:t> </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pic>
        <p:nvPicPr>
          <p:cNvPr id="880" name="Google Shape;880;p135"/>
          <p:cNvPicPr preferRelativeResize="0"/>
          <p:nvPr/>
        </p:nvPicPr>
        <p:blipFill>
          <a:blip r:embed="rId7">
            <a:alphaModFix/>
          </a:blip>
          <a:stretch>
            <a:fillRect/>
          </a:stretch>
        </p:blipFill>
        <p:spPr>
          <a:xfrm>
            <a:off x="628650" y="2596151"/>
            <a:ext cx="1821656" cy="2394942"/>
          </a:xfrm>
          <a:prstGeom prst="rect">
            <a:avLst/>
          </a:prstGeom>
          <a:noFill/>
          <a:ln>
            <a:noFill/>
          </a:ln>
        </p:spPr>
      </p:pic>
      <p:pic>
        <p:nvPicPr>
          <p:cNvPr id="881" name="Google Shape;881;p135"/>
          <p:cNvPicPr preferRelativeResize="0"/>
          <p:nvPr/>
        </p:nvPicPr>
        <p:blipFill>
          <a:blip r:embed="rId8">
            <a:alphaModFix/>
          </a:blip>
          <a:stretch>
            <a:fillRect/>
          </a:stretch>
        </p:blipFill>
        <p:spPr>
          <a:xfrm>
            <a:off x="6715139" y="2684562"/>
            <a:ext cx="1800225" cy="2218134"/>
          </a:xfrm>
          <a:prstGeom prst="rect">
            <a:avLst/>
          </a:prstGeom>
          <a:noFill/>
          <a:ln>
            <a:noFill/>
          </a:ln>
        </p:spPr>
      </p:pic>
      <p:pic>
        <p:nvPicPr>
          <p:cNvPr id="882" name="Google Shape;882;p135"/>
          <p:cNvPicPr preferRelativeResize="0"/>
          <p:nvPr/>
        </p:nvPicPr>
        <p:blipFill>
          <a:blip r:embed="rId9">
            <a:alphaModFix/>
          </a:blip>
          <a:stretch>
            <a:fillRect/>
          </a:stretch>
        </p:blipFill>
        <p:spPr>
          <a:xfrm>
            <a:off x="3610273" y="2596151"/>
            <a:ext cx="1944886" cy="239494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6"/>
        <p:cNvGrpSpPr/>
        <p:nvPr/>
      </p:nvGrpSpPr>
      <p:grpSpPr>
        <a:xfrm>
          <a:off x="0" y="0"/>
          <a:ext cx="0" cy="0"/>
          <a:chOff x="0" y="0"/>
          <a:chExt cx="0" cy="0"/>
        </a:xfrm>
      </p:grpSpPr>
      <p:sp>
        <p:nvSpPr>
          <p:cNvPr id="887" name="Google Shape;887;p136"/>
          <p:cNvSpPr txBox="1">
            <a:spLocks noGrp="1"/>
          </p:cNvSpPr>
          <p:nvPr>
            <p:ph type="title"/>
          </p:nvPr>
        </p:nvSpPr>
        <p:spPr>
          <a:xfrm>
            <a:off x="457200" y="68600"/>
            <a:ext cx="8229600" cy="7431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sz="3000" b="1">
                <a:solidFill>
                  <a:schemeClr val="lt1"/>
                </a:solidFill>
                <a:latin typeface="Calibri"/>
                <a:ea typeface="Calibri"/>
                <a:cs typeface="Calibri"/>
                <a:sym typeface="Calibri"/>
              </a:rPr>
              <a:t>References &amp; Additional Resources </a:t>
            </a:r>
            <a:endParaRPr sz="3000" b="1">
              <a:solidFill>
                <a:schemeClr val="lt1"/>
              </a:solidFill>
              <a:latin typeface="Calibri"/>
              <a:ea typeface="Calibri"/>
              <a:cs typeface="Calibri"/>
              <a:sym typeface="Calibri"/>
            </a:endParaRPr>
          </a:p>
        </p:txBody>
      </p:sp>
      <p:sp>
        <p:nvSpPr>
          <p:cNvPr id="888" name="Google Shape;888;p136"/>
          <p:cNvSpPr txBox="1">
            <a:spLocks noGrp="1"/>
          </p:cNvSpPr>
          <p:nvPr>
            <p:ph type="body" idx="1"/>
          </p:nvPr>
        </p:nvSpPr>
        <p:spPr>
          <a:xfrm>
            <a:off x="457200" y="942825"/>
            <a:ext cx="8531400" cy="3403800"/>
          </a:xfrm>
          <a:prstGeom prst="rect">
            <a:avLst/>
          </a:prstGeom>
        </p:spPr>
        <p:txBody>
          <a:bodyPr spcFirstLastPara="1" wrap="square" lIns="91425" tIns="45700" rIns="91425" bIns="45700" anchor="t" anchorCtr="0">
            <a:noAutofit/>
          </a:bodyPr>
          <a:lstStyle/>
          <a:p>
            <a:pPr marL="457200" lvl="0" indent="-361950" algn="l" rtl="0">
              <a:spcBef>
                <a:spcPts val="360"/>
              </a:spcBef>
              <a:spcAft>
                <a:spcPts val="0"/>
              </a:spcAft>
              <a:buSzPts val="2100"/>
              <a:buFont typeface="Calibri"/>
              <a:buChar char="•"/>
            </a:pPr>
            <a:r>
              <a:rPr lang="en" sz="2100">
                <a:solidFill>
                  <a:schemeClr val="dk1"/>
                </a:solidFill>
                <a:latin typeface="Calibri"/>
                <a:ea typeface="Calibri"/>
                <a:cs typeface="Calibri"/>
                <a:sym typeface="Calibri"/>
              </a:rPr>
              <a:t>DE-MTSS TA Center: </a:t>
            </a:r>
            <a:endParaRPr sz="2100">
              <a:solidFill>
                <a:schemeClr val="dk1"/>
              </a:solidFill>
              <a:latin typeface="Calibri"/>
              <a:ea typeface="Calibri"/>
              <a:cs typeface="Calibri"/>
              <a:sym typeface="Calibri"/>
            </a:endParaRPr>
          </a:p>
          <a:p>
            <a:pPr marL="914400" lvl="1" indent="-361950" algn="l" rtl="0">
              <a:spcBef>
                <a:spcPts val="0"/>
              </a:spcBef>
              <a:spcAft>
                <a:spcPts val="0"/>
              </a:spcAft>
              <a:buSzPts val="2100"/>
              <a:buFont typeface="Calibri"/>
              <a:buChar char="–"/>
            </a:pPr>
            <a:r>
              <a:rPr lang="en" sz="2100">
                <a:solidFill>
                  <a:schemeClr val="dk1"/>
                </a:solidFill>
                <a:latin typeface="Calibri"/>
                <a:ea typeface="Calibri"/>
                <a:cs typeface="Calibri"/>
                <a:sym typeface="Calibri"/>
              </a:rPr>
              <a:t>DE Access Project - </a:t>
            </a:r>
            <a:r>
              <a:rPr lang="en" sz="21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https://www.deaccessproject.org/</a:t>
            </a:r>
            <a:endParaRPr sz="2100">
              <a:solidFill>
                <a:srgbClr val="0000FF"/>
              </a:solidFill>
              <a:latin typeface="Calibri"/>
              <a:ea typeface="Calibri"/>
              <a:cs typeface="Calibri"/>
              <a:sym typeface="Calibri"/>
            </a:endParaRPr>
          </a:p>
          <a:p>
            <a:pPr marL="914400" lvl="1" indent="-361950" algn="l" rtl="0">
              <a:spcBef>
                <a:spcPts val="0"/>
              </a:spcBef>
              <a:spcAft>
                <a:spcPts val="0"/>
              </a:spcAft>
              <a:buSzPts val="2100"/>
              <a:buFont typeface="Calibri"/>
              <a:buChar char="–"/>
            </a:pPr>
            <a:r>
              <a:rPr lang="en" sz="2100">
                <a:solidFill>
                  <a:schemeClr val="dk1"/>
                </a:solidFill>
                <a:latin typeface="Calibri"/>
                <a:ea typeface="Calibri"/>
                <a:cs typeface="Calibri"/>
                <a:sym typeface="Calibri"/>
              </a:rPr>
              <a:t>DE Positive Behavior Support Project -</a:t>
            </a:r>
            <a:r>
              <a:rPr lang="en" sz="2100">
                <a:latin typeface="Calibri"/>
                <a:ea typeface="Calibri"/>
                <a:cs typeface="Calibri"/>
                <a:sym typeface="Calibri"/>
              </a:rPr>
              <a:t> </a:t>
            </a:r>
            <a:r>
              <a:rPr lang="en" sz="21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https://www.delawarepbs.org/</a:t>
            </a:r>
            <a:r>
              <a:rPr lang="en" sz="2100">
                <a:solidFill>
                  <a:srgbClr val="0000FF"/>
                </a:solidFill>
                <a:latin typeface="Calibri"/>
                <a:ea typeface="Calibri"/>
                <a:cs typeface="Calibri"/>
                <a:sym typeface="Calibri"/>
              </a:rPr>
              <a:t> </a:t>
            </a:r>
            <a:endParaRPr sz="2100">
              <a:solidFill>
                <a:srgbClr val="0000FF"/>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DE-MTSS (DDOE site)</a:t>
            </a:r>
            <a:r>
              <a:rPr lang="en" sz="2100">
                <a:solidFill>
                  <a:srgbClr val="0000FF"/>
                </a:solidFill>
                <a:latin typeface="Calibri"/>
                <a:ea typeface="Calibri"/>
                <a:cs typeface="Calibri"/>
                <a:sym typeface="Calibri"/>
              </a:rPr>
              <a:t> </a:t>
            </a:r>
            <a:r>
              <a:rPr lang="en" sz="2100">
                <a:latin typeface="Calibri"/>
                <a:ea typeface="Calibri"/>
                <a:cs typeface="Calibri"/>
                <a:sym typeface="Calibri"/>
              </a:rPr>
              <a:t> </a:t>
            </a:r>
            <a:endParaRPr sz="2100">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u="sng">
                <a:solidFill>
                  <a:srgbClr val="0000F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Delaware MTSS regulation 508</a:t>
            </a:r>
            <a:r>
              <a:rPr lang="en" sz="2100">
                <a:solidFill>
                  <a:srgbClr val="0000FF"/>
                </a:solidFill>
                <a:latin typeface="Calibri"/>
                <a:ea typeface="Calibri"/>
                <a:cs typeface="Calibri"/>
                <a:sym typeface="Calibri"/>
              </a:rPr>
              <a:t>  </a:t>
            </a:r>
            <a:endParaRPr sz="2100">
              <a:solidFill>
                <a:srgbClr val="0000FF"/>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u="sng">
                <a:solidFill>
                  <a:srgbClr val="0000F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Digital DE</a:t>
            </a:r>
            <a:endParaRPr sz="2100">
              <a:solidFill>
                <a:srgbClr val="0000FF"/>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u="sng">
                <a:solidFill>
                  <a:srgbClr val="0000F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High Quality Instructional Materials (DDOE site) </a:t>
            </a:r>
            <a:endParaRPr sz="2100">
              <a:solidFill>
                <a:schemeClr val="dk1"/>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solidFill>
                  <a:schemeClr val="dk1"/>
                </a:solidFill>
                <a:latin typeface="Calibri"/>
                <a:ea typeface="Calibri"/>
                <a:cs typeface="Calibri"/>
                <a:sym typeface="Calibri"/>
              </a:rPr>
              <a:t>SWiFT Education Center - </a:t>
            </a:r>
            <a:r>
              <a:rPr lang="en" sz="2100" u="sng">
                <a:solidFill>
                  <a:srgbClr val="0000FF"/>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https://swiftschools.org/</a:t>
            </a:r>
            <a:endParaRPr sz="2100">
              <a:solidFill>
                <a:srgbClr val="0000FF"/>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 sz="2100">
                <a:solidFill>
                  <a:schemeClr val="dk1"/>
                </a:solidFill>
                <a:latin typeface="Calibri"/>
                <a:ea typeface="Calibri"/>
                <a:cs typeface="Calibri"/>
                <a:sym typeface="Calibri"/>
              </a:rPr>
              <a:t>Michigan MTSS TA Center </a:t>
            </a:r>
            <a:r>
              <a:rPr lang="en" sz="2100">
                <a:latin typeface="Calibri"/>
                <a:ea typeface="Calibri"/>
                <a:cs typeface="Calibri"/>
                <a:sym typeface="Calibri"/>
              </a:rPr>
              <a:t>- </a:t>
            </a:r>
            <a:r>
              <a:rPr lang="en" sz="2100" u="sng">
                <a:solidFill>
                  <a:srgbClr val="0000FF"/>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https://mimtsstac.org/</a:t>
            </a:r>
            <a:r>
              <a:rPr lang="en" sz="2100">
                <a:solidFill>
                  <a:srgbClr val="0000FF"/>
                </a:solidFill>
                <a:latin typeface="Calibri"/>
                <a:ea typeface="Calibri"/>
                <a:cs typeface="Calibri"/>
                <a:sym typeface="Calibri"/>
              </a:rPr>
              <a:t> </a:t>
            </a:r>
            <a:endParaRPr sz="2100">
              <a:solidFill>
                <a:srgbClr val="0000FF"/>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grpSp>
        <p:nvGrpSpPr>
          <p:cNvPr id="893" name="Google Shape;893;p137"/>
          <p:cNvGrpSpPr/>
          <p:nvPr/>
        </p:nvGrpSpPr>
        <p:grpSpPr>
          <a:xfrm>
            <a:off x="-5" y="5005547"/>
            <a:ext cx="9261851" cy="138138"/>
            <a:chOff x="9" y="0"/>
            <a:chExt cx="24698269" cy="736734"/>
          </a:xfrm>
        </p:grpSpPr>
        <p:grpSp>
          <p:nvGrpSpPr>
            <p:cNvPr id="894" name="Google Shape;894;p137"/>
            <p:cNvGrpSpPr/>
            <p:nvPr/>
          </p:nvGrpSpPr>
          <p:grpSpPr>
            <a:xfrm rot="5400000">
              <a:off x="2836919" y="-2836910"/>
              <a:ext cx="736448" cy="6410269"/>
              <a:chOff x="0" y="-47625"/>
              <a:chExt cx="111600" cy="971400"/>
            </a:xfrm>
          </p:grpSpPr>
          <p:sp>
            <p:nvSpPr>
              <p:cNvPr id="895" name="Google Shape;895;p137"/>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00A0DF"/>
              </a:solidFill>
              <a:ln>
                <a:noFill/>
              </a:ln>
            </p:spPr>
            <p:txBody>
              <a:bodyPr/>
              <a:lstStyle/>
              <a:p>
                <a:endParaRPr lang="en-US"/>
              </a:p>
            </p:txBody>
          </p:sp>
          <p:sp>
            <p:nvSpPr>
              <p:cNvPr id="896" name="Google Shape;896;p137"/>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97" name="Google Shape;897;p137"/>
            <p:cNvGrpSpPr/>
            <p:nvPr/>
          </p:nvGrpSpPr>
          <p:grpSpPr>
            <a:xfrm rot="5400000">
              <a:off x="8932919" y="-2836624"/>
              <a:ext cx="736448" cy="6410269"/>
              <a:chOff x="0" y="-47625"/>
              <a:chExt cx="111600" cy="971400"/>
            </a:xfrm>
          </p:grpSpPr>
          <p:sp>
            <p:nvSpPr>
              <p:cNvPr id="898" name="Google Shape;898;p137"/>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1F5387"/>
              </a:solidFill>
              <a:ln>
                <a:noFill/>
              </a:ln>
            </p:spPr>
            <p:txBody>
              <a:bodyPr/>
              <a:lstStyle/>
              <a:p>
                <a:endParaRPr lang="en-US"/>
              </a:p>
            </p:txBody>
          </p:sp>
          <p:sp>
            <p:nvSpPr>
              <p:cNvPr id="899" name="Google Shape;899;p137"/>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00" name="Google Shape;900;p137"/>
            <p:cNvGrpSpPr/>
            <p:nvPr/>
          </p:nvGrpSpPr>
          <p:grpSpPr>
            <a:xfrm rot="5400000">
              <a:off x="15028919" y="-2836624"/>
              <a:ext cx="736448" cy="6410269"/>
              <a:chOff x="0" y="-47625"/>
              <a:chExt cx="111600" cy="971400"/>
            </a:xfrm>
          </p:grpSpPr>
          <p:sp>
            <p:nvSpPr>
              <p:cNvPr id="901" name="Google Shape;901;p137"/>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EF9921"/>
              </a:solidFill>
              <a:ln>
                <a:noFill/>
              </a:ln>
            </p:spPr>
            <p:txBody>
              <a:bodyPr/>
              <a:lstStyle/>
              <a:p>
                <a:endParaRPr lang="en-US"/>
              </a:p>
            </p:txBody>
          </p:sp>
          <p:sp>
            <p:nvSpPr>
              <p:cNvPr id="902" name="Google Shape;902;p137"/>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03" name="Google Shape;903;p137"/>
            <p:cNvGrpSpPr/>
            <p:nvPr/>
          </p:nvGrpSpPr>
          <p:grpSpPr>
            <a:xfrm rot="5400000">
              <a:off x="21124919" y="-2836624"/>
              <a:ext cx="736448" cy="6410269"/>
              <a:chOff x="0" y="-47625"/>
              <a:chExt cx="111600" cy="971400"/>
            </a:xfrm>
          </p:grpSpPr>
          <p:sp>
            <p:nvSpPr>
              <p:cNvPr id="904" name="Google Shape;904;p137"/>
              <p:cNvSpPr/>
              <p:nvPr/>
            </p:nvSpPr>
            <p:spPr>
              <a:xfrm>
                <a:off x="0" y="0"/>
                <a:ext cx="111453" cy="923773"/>
              </a:xfrm>
              <a:custGeom>
                <a:avLst/>
                <a:gdLst/>
                <a:ahLst/>
                <a:cxnLst/>
                <a:rect l="l" t="t" r="r" b="b"/>
                <a:pathLst>
                  <a:path w="111453" h="923773" extrusionOk="0">
                    <a:moveTo>
                      <a:pt x="0" y="0"/>
                    </a:moveTo>
                    <a:lnTo>
                      <a:pt x="111453" y="0"/>
                    </a:lnTo>
                    <a:lnTo>
                      <a:pt x="111453" y="923773"/>
                    </a:lnTo>
                    <a:lnTo>
                      <a:pt x="0" y="923773"/>
                    </a:lnTo>
                    <a:close/>
                  </a:path>
                </a:pathLst>
              </a:custGeom>
              <a:solidFill>
                <a:srgbClr val="FFD200"/>
              </a:solidFill>
              <a:ln>
                <a:noFill/>
              </a:ln>
            </p:spPr>
            <p:txBody>
              <a:bodyPr/>
              <a:lstStyle/>
              <a:p>
                <a:endParaRPr lang="en-US"/>
              </a:p>
            </p:txBody>
          </p:sp>
          <p:sp>
            <p:nvSpPr>
              <p:cNvPr id="905" name="Google Shape;905;p137"/>
              <p:cNvSpPr txBox="1"/>
              <p:nvPr/>
            </p:nvSpPr>
            <p:spPr>
              <a:xfrm>
                <a:off x="0" y="-47625"/>
                <a:ext cx="111600" cy="971400"/>
              </a:xfrm>
              <a:prstGeom prst="rect">
                <a:avLst/>
              </a:prstGeom>
              <a:noFill/>
              <a:ln>
                <a:noFill/>
              </a:ln>
            </p:spPr>
            <p:txBody>
              <a:bodyPr spcFirstLastPara="1" wrap="square" lIns="25400" tIns="25400" rIns="25400" bIns="25400" anchor="ctr" anchorCtr="0">
                <a:noAutofit/>
              </a:bodyPr>
              <a:lstStyle/>
              <a:p>
                <a:pPr marL="0" marR="0" lvl="0" indent="0" algn="ctr" rtl="0">
                  <a:lnSpc>
                    <a:spcPct val="147777"/>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cxnSp>
        <p:nvCxnSpPr>
          <p:cNvPr id="906" name="Google Shape;906;p137"/>
          <p:cNvCxnSpPr/>
          <p:nvPr/>
        </p:nvCxnSpPr>
        <p:spPr>
          <a:xfrm rot="10800000" flipH="1">
            <a:off x="0" y="1012150"/>
            <a:ext cx="9150000" cy="7800"/>
          </a:xfrm>
          <a:prstGeom prst="straightConnector1">
            <a:avLst/>
          </a:prstGeom>
          <a:noFill/>
          <a:ln w="200025" cap="flat" cmpd="sng">
            <a:solidFill>
              <a:srgbClr val="FFD200"/>
            </a:solidFill>
            <a:prstDash val="solid"/>
            <a:round/>
            <a:headEnd type="none" w="sm" len="sm"/>
            <a:tailEnd type="none" w="sm" len="sm"/>
          </a:ln>
        </p:spPr>
      </p:cxnSp>
      <p:sp>
        <p:nvSpPr>
          <p:cNvPr id="907" name="Google Shape;907;p137"/>
          <p:cNvSpPr/>
          <p:nvPr/>
        </p:nvSpPr>
        <p:spPr>
          <a:xfrm>
            <a:off x="0" y="0"/>
            <a:ext cx="9144000" cy="991324"/>
          </a:xfrm>
          <a:custGeom>
            <a:avLst/>
            <a:gdLst/>
            <a:ahLst/>
            <a:cxnLst/>
            <a:rect l="l" t="t" r="r" b="b"/>
            <a:pathLst>
              <a:path w="18288000" h="4046220" extrusionOk="0">
                <a:moveTo>
                  <a:pt x="0" y="0"/>
                </a:moveTo>
                <a:lnTo>
                  <a:pt x="18288000" y="0"/>
                </a:lnTo>
                <a:lnTo>
                  <a:pt x="18288000" y="4046220"/>
                </a:lnTo>
                <a:lnTo>
                  <a:pt x="0" y="4046220"/>
                </a:lnTo>
                <a:lnTo>
                  <a:pt x="0" y="0"/>
                </a:lnTo>
                <a:close/>
              </a:path>
            </a:pathLst>
          </a:custGeom>
          <a:solidFill>
            <a:srgbClr val="00539F"/>
          </a:solidFill>
          <a:ln>
            <a:noFill/>
          </a:ln>
        </p:spPr>
        <p:txBody>
          <a:bodyPr/>
          <a:lstStyle/>
          <a:p>
            <a:endParaRPr lang="en-US"/>
          </a:p>
        </p:txBody>
      </p:sp>
      <p:sp>
        <p:nvSpPr>
          <p:cNvPr id="908" name="Google Shape;908;p137"/>
          <p:cNvSpPr txBox="1"/>
          <p:nvPr/>
        </p:nvSpPr>
        <p:spPr>
          <a:xfrm>
            <a:off x="0" y="81675"/>
            <a:ext cx="9144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800" b="1">
                <a:solidFill>
                  <a:srgbClr val="FEFEFF"/>
                </a:solidFill>
                <a:latin typeface="Calibri"/>
                <a:ea typeface="Calibri"/>
                <a:cs typeface="Calibri"/>
                <a:sym typeface="Calibri"/>
              </a:rPr>
              <a:t>Today's session was grounded in the </a:t>
            </a:r>
            <a:endParaRPr sz="2800" b="1">
              <a:solidFill>
                <a:srgbClr val="FEFEFF"/>
              </a:solidFill>
              <a:latin typeface="Calibri"/>
              <a:ea typeface="Calibri"/>
              <a:cs typeface="Calibri"/>
              <a:sym typeface="Calibri"/>
            </a:endParaRPr>
          </a:p>
          <a:p>
            <a:pPr marL="0" marR="0" lvl="0" indent="0" algn="ctr" rtl="0">
              <a:lnSpc>
                <a:spcPct val="100000"/>
              </a:lnSpc>
              <a:spcBef>
                <a:spcPts val="0"/>
              </a:spcBef>
              <a:spcAft>
                <a:spcPts val="0"/>
              </a:spcAft>
              <a:buNone/>
            </a:pPr>
            <a:r>
              <a:rPr lang="en" sz="2800" b="1">
                <a:solidFill>
                  <a:srgbClr val="FEFEFF"/>
                </a:solidFill>
                <a:latin typeface="Calibri"/>
                <a:ea typeface="Calibri"/>
                <a:cs typeface="Calibri"/>
                <a:sym typeface="Calibri"/>
              </a:rPr>
              <a:t>Transformational Processes Standard</a:t>
            </a:r>
            <a:endParaRPr sz="2800" b="1">
              <a:latin typeface="Calibri"/>
              <a:ea typeface="Calibri"/>
              <a:cs typeface="Calibri"/>
              <a:sym typeface="Calibri"/>
            </a:endParaRPr>
          </a:p>
        </p:txBody>
      </p:sp>
      <p:sp>
        <p:nvSpPr>
          <p:cNvPr id="909" name="Google Shape;909;p137"/>
          <p:cNvSpPr txBox="1"/>
          <p:nvPr/>
        </p:nvSpPr>
        <p:spPr>
          <a:xfrm>
            <a:off x="484800" y="1480413"/>
            <a:ext cx="5671500" cy="28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Transformational Processes Standard:  IMPLEMENTATION</a:t>
            </a:r>
            <a:endParaRPr sz="1800" b="1">
              <a:solidFill>
                <a:schemeClr val="dk1"/>
              </a:solidFill>
              <a:latin typeface="Calibri"/>
              <a:ea typeface="Calibri"/>
              <a:cs typeface="Calibri"/>
              <a:sym typeface="Calibri"/>
            </a:endParaRPr>
          </a:p>
          <a:p>
            <a:pPr marL="0" lvl="0" indent="0" algn="l" rtl="0">
              <a:spcBef>
                <a:spcPts val="1000"/>
              </a:spcBef>
              <a:spcAft>
                <a:spcPts val="0"/>
              </a:spcAft>
              <a:buNone/>
            </a:pPr>
            <a:r>
              <a:rPr lang="en" sz="1800">
                <a:solidFill>
                  <a:schemeClr val="dk1"/>
                </a:solidFill>
                <a:latin typeface="Calibri"/>
                <a:ea typeface="Calibri"/>
                <a:cs typeface="Calibri"/>
                <a:sym typeface="Calibri"/>
              </a:rPr>
              <a:t>Professional learning results in equitable and excellent outcomes for all students when:</a:t>
            </a:r>
            <a:endParaRPr sz="1800">
              <a:solidFill>
                <a:schemeClr val="dk1"/>
              </a:solidFill>
              <a:latin typeface="Calibri"/>
              <a:ea typeface="Calibri"/>
              <a:cs typeface="Calibri"/>
              <a:sym typeface="Calibri"/>
            </a:endParaRPr>
          </a:p>
          <a:p>
            <a:pPr marL="457200" lvl="0" indent="-342900" algn="l" rtl="0">
              <a:spcBef>
                <a:spcPts val="100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Educators understand and apply research on change management,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Educators engage in feedback processes, and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n" sz="1800">
                <a:solidFill>
                  <a:schemeClr val="dk1"/>
                </a:solidFill>
                <a:latin typeface="Calibri"/>
                <a:ea typeface="Calibri"/>
                <a:cs typeface="Calibri"/>
                <a:sym typeface="Calibri"/>
              </a:rPr>
              <a:t>Educators implement and sustain professional learning.</a:t>
            </a:r>
            <a:endParaRPr sz="1800">
              <a:solidFill>
                <a:schemeClr val="dk1"/>
              </a:solidFill>
              <a:latin typeface="Calibri"/>
              <a:ea typeface="Calibri"/>
              <a:cs typeface="Calibri"/>
              <a:sym typeface="Calibri"/>
            </a:endParaRPr>
          </a:p>
          <a:p>
            <a:pPr marL="0" lvl="0" indent="0" algn="l" rtl="0">
              <a:spcBef>
                <a:spcPts val="1000"/>
              </a:spcBef>
              <a:spcAft>
                <a:spcPts val="0"/>
              </a:spcAft>
              <a:buNone/>
            </a:pPr>
            <a:r>
              <a:rPr lang="en" sz="1800">
                <a:solidFill>
                  <a:schemeClr val="dk1"/>
                </a:solidFill>
                <a:latin typeface="Calibri"/>
                <a:ea typeface="Calibri"/>
                <a:cs typeface="Calibri"/>
                <a:sym typeface="Calibri"/>
              </a:rPr>
              <a:t>(Learning Forward, 2023)</a:t>
            </a:r>
            <a:endParaRPr sz="1800">
              <a:solidFill>
                <a:schemeClr val="dk1"/>
              </a:solidFill>
              <a:latin typeface="Calibri"/>
              <a:ea typeface="Calibri"/>
              <a:cs typeface="Calibri"/>
              <a:sym typeface="Calibri"/>
            </a:endParaRPr>
          </a:p>
          <a:p>
            <a:pPr marL="457200" lvl="0" indent="0" algn="l" rtl="0">
              <a:spcBef>
                <a:spcPts val="1000"/>
              </a:spcBef>
              <a:spcAft>
                <a:spcPts val="0"/>
              </a:spcAft>
              <a:buNone/>
            </a:pPr>
            <a:endParaRPr sz="1800">
              <a:solidFill>
                <a:schemeClr val="dk1"/>
              </a:solidFill>
              <a:latin typeface="Calibri"/>
              <a:ea typeface="Calibri"/>
              <a:cs typeface="Calibri"/>
              <a:sym typeface="Calibri"/>
            </a:endParaRPr>
          </a:p>
          <a:p>
            <a:pPr marL="457200" lvl="0" indent="0" algn="l" rtl="0">
              <a:spcBef>
                <a:spcPts val="1000"/>
              </a:spcBef>
              <a:spcAft>
                <a:spcPts val="0"/>
              </a:spcAft>
              <a:buNone/>
            </a:pPr>
            <a:endParaRPr sz="1800">
              <a:solidFill>
                <a:schemeClr val="dk1"/>
              </a:solidFill>
              <a:latin typeface="Calibri"/>
              <a:ea typeface="Calibri"/>
              <a:cs typeface="Calibri"/>
              <a:sym typeface="Calibri"/>
            </a:endParaRPr>
          </a:p>
          <a:p>
            <a:pPr marL="0" lvl="0" indent="0" algn="ctr" rtl="0">
              <a:lnSpc>
                <a:spcPct val="100000"/>
              </a:lnSpc>
              <a:spcBef>
                <a:spcPts val="100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0"/>
              </a:spcAft>
              <a:buNone/>
            </a:pPr>
            <a:endParaRPr sz="2300">
              <a:solidFill>
                <a:schemeClr val="dk1"/>
              </a:solidFill>
              <a:latin typeface="Calibri"/>
              <a:ea typeface="Calibri"/>
              <a:cs typeface="Calibri"/>
              <a:sym typeface="Calibri"/>
            </a:endParaRPr>
          </a:p>
        </p:txBody>
      </p:sp>
      <p:pic>
        <p:nvPicPr>
          <p:cNvPr id="910" name="Google Shape;910;p137"/>
          <p:cNvPicPr preferRelativeResize="0"/>
          <p:nvPr/>
        </p:nvPicPr>
        <p:blipFill>
          <a:blip r:embed="rId3">
            <a:alphaModFix/>
          </a:blip>
          <a:stretch>
            <a:fillRect/>
          </a:stretch>
        </p:blipFill>
        <p:spPr>
          <a:xfrm>
            <a:off x="6352925" y="1623387"/>
            <a:ext cx="1907249" cy="1896725"/>
          </a:xfrm>
          <a:prstGeom prst="rect">
            <a:avLst/>
          </a:prstGeom>
          <a:noFill/>
          <a:ln>
            <a:noFill/>
          </a:ln>
        </p:spPr>
      </p:pic>
      <p:sp>
        <p:nvSpPr>
          <p:cNvPr id="911" name="Google Shape;911;p137"/>
          <p:cNvSpPr txBox="1"/>
          <p:nvPr/>
        </p:nvSpPr>
        <p:spPr>
          <a:xfrm>
            <a:off x="5886663" y="3637975"/>
            <a:ext cx="3000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i="1">
                <a:solidFill>
                  <a:srgbClr val="000000"/>
                </a:solidFill>
                <a:highlight>
                  <a:srgbClr val="FFFFFF"/>
                </a:highlight>
                <a:latin typeface="Calibri"/>
                <a:ea typeface="Calibri"/>
                <a:cs typeface="Calibri"/>
                <a:sym typeface="Calibri"/>
              </a:rPr>
              <a:t>Learn more about the Professional Learning Standards</a:t>
            </a:r>
            <a:r>
              <a:rPr lang="en" i="1">
                <a:solidFill>
                  <a:srgbClr val="006096"/>
                </a:solidFill>
                <a:highlight>
                  <a:srgbClr val="FFFFFF"/>
                </a:highlight>
                <a:latin typeface="Calibri"/>
                <a:ea typeface="Calibri"/>
                <a:cs typeface="Calibri"/>
                <a:sym typeface="Calibri"/>
              </a:rPr>
              <a:t> </a:t>
            </a:r>
            <a:r>
              <a:rPr lang="en" b="1" i="1" u="sng">
                <a:solidFill>
                  <a:srgbClr val="0000FF"/>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here</a:t>
            </a:r>
            <a:r>
              <a:rPr lang="en" i="1">
                <a:solidFill>
                  <a:srgbClr val="0000FF"/>
                </a:solidFill>
                <a:highlight>
                  <a:srgbClr val="FFFFFF"/>
                </a:highlight>
                <a:latin typeface="Calibri"/>
                <a:ea typeface="Calibri"/>
                <a:cs typeface="Calibri"/>
                <a:sym typeface="Calibri"/>
              </a:rPr>
              <a:t> </a:t>
            </a:r>
            <a:r>
              <a:rPr lang="en" i="1">
                <a:solidFill>
                  <a:srgbClr val="000000"/>
                </a:solidFill>
                <a:highlight>
                  <a:srgbClr val="FFFFFF"/>
                </a:highlight>
                <a:latin typeface="Calibri"/>
                <a:ea typeface="Calibri"/>
                <a:cs typeface="Calibri"/>
                <a:sym typeface="Calibri"/>
              </a:rPr>
              <a:t>and the Delaware Professional Development Standards guidance</a:t>
            </a:r>
            <a:r>
              <a:rPr lang="en" i="1">
                <a:solidFill>
                  <a:srgbClr val="006096"/>
                </a:solidFill>
                <a:highlight>
                  <a:srgbClr val="FFFFFF"/>
                </a:highlight>
                <a:latin typeface="Calibri"/>
                <a:ea typeface="Calibri"/>
                <a:cs typeface="Calibri"/>
                <a:sym typeface="Calibri"/>
              </a:rPr>
              <a:t> </a:t>
            </a:r>
            <a:r>
              <a:rPr lang="en" b="1" i="1" u="sng">
                <a:solidFill>
                  <a:srgbClr val="0000FF"/>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here</a:t>
            </a:r>
            <a:r>
              <a:rPr lang="en" i="1">
                <a:solidFill>
                  <a:srgbClr val="006096"/>
                </a:solidFill>
                <a:highlight>
                  <a:srgbClr val="FFFFFF"/>
                </a:highlight>
                <a:latin typeface="Calibri"/>
                <a:ea typeface="Calibri"/>
                <a:cs typeface="Calibri"/>
                <a:sym typeface="Calibri"/>
              </a:rPr>
              <a:t>. </a:t>
            </a:r>
            <a:endParaRPr sz="1000" i="1">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Google Shape;389;p75"/>
          <p:cNvGrpSpPr/>
          <p:nvPr/>
        </p:nvGrpSpPr>
        <p:grpSpPr>
          <a:xfrm>
            <a:off x="2014751" y="151451"/>
            <a:ext cx="2542749" cy="2542749"/>
            <a:chOff x="1280726" y="69176"/>
            <a:chExt cx="2542749" cy="2542749"/>
          </a:xfrm>
        </p:grpSpPr>
        <p:sp>
          <p:nvSpPr>
            <p:cNvPr id="390" name="Google Shape;390;p75"/>
            <p:cNvSpPr txBox="1"/>
            <p:nvPr/>
          </p:nvSpPr>
          <p:spPr>
            <a:xfrm>
              <a:off x="1878575" y="960500"/>
              <a:ext cx="14325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Continuous Action Planning</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391" name="Google Shape;391;p75"/>
            <p:cNvPicPr preferRelativeResize="0"/>
            <p:nvPr/>
          </p:nvPicPr>
          <p:blipFill>
            <a:blip r:embed="rId3">
              <a:alphaModFix/>
            </a:blip>
            <a:stretch>
              <a:fillRect/>
            </a:stretch>
          </p:blipFill>
          <p:spPr>
            <a:xfrm rot="128951">
              <a:off x="1325850" y="114300"/>
              <a:ext cx="2452501" cy="2452501"/>
            </a:xfrm>
            <a:prstGeom prst="rect">
              <a:avLst/>
            </a:prstGeom>
            <a:noFill/>
            <a:ln>
              <a:noFill/>
            </a:ln>
          </p:spPr>
        </p:pic>
      </p:grpSp>
      <p:grpSp>
        <p:nvGrpSpPr>
          <p:cNvPr id="392" name="Google Shape;392;p75"/>
          <p:cNvGrpSpPr/>
          <p:nvPr/>
        </p:nvGrpSpPr>
        <p:grpSpPr>
          <a:xfrm>
            <a:off x="526669" y="2161241"/>
            <a:ext cx="2878400" cy="2878400"/>
            <a:chOff x="-98325" y="2008850"/>
            <a:chExt cx="2878400" cy="2878400"/>
          </a:xfrm>
        </p:grpSpPr>
        <p:pic>
          <p:nvPicPr>
            <p:cNvPr id="393" name="Google Shape;393;p75"/>
            <p:cNvPicPr preferRelativeResize="0"/>
            <p:nvPr/>
          </p:nvPicPr>
          <p:blipFill>
            <a:blip r:embed="rId3">
              <a:alphaModFix/>
            </a:blip>
            <a:stretch>
              <a:fillRect/>
            </a:stretch>
          </p:blipFill>
          <p:spPr>
            <a:xfrm>
              <a:off x="-98325" y="2008850"/>
              <a:ext cx="2878400" cy="2878400"/>
            </a:xfrm>
            <a:prstGeom prst="rect">
              <a:avLst/>
            </a:prstGeom>
            <a:noFill/>
            <a:ln>
              <a:noFill/>
            </a:ln>
          </p:spPr>
        </p:pic>
        <p:sp>
          <p:nvSpPr>
            <p:cNvPr id="394" name="Google Shape;394;p75"/>
            <p:cNvSpPr txBox="1"/>
            <p:nvPr/>
          </p:nvSpPr>
          <p:spPr>
            <a:xfrm>
              <a:off x="670450" y="3070750"/>
              <a:ext cx="14325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Team-Based Implementation</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pSp>
      <p:grpSp>
        <p:nvGrpSpPr>
          <p:cNvPr id="395" name="Google Shape;395;p75"/>
          <p:cNvGrpSpPr/>
          <p:nvPr/>
        </p:nvGrpSpPr>
        <p:grpSpPr>
          <a:xfrm>
            <a:off x="3229225" y="2556374"/>
            <a:ext cx="2425550" cy="2483277"/>
            <a:chOff x="2561225" y="2403974"/>
            <a:chExt cx="2425550" cy="2483277"/>
          </a:xfrm>
        </p:grpSpPr>
        <p:pic>
          <p:nvPicPr>
            <p:cNvPr id="396" name="Google Shape;396;p75"/>
            <p:cNvPicPr preferRelativeResize="0"/>
            <p:nvPr/>
          </p:nvPicPr>
          <p:blipFill>
            <a:blip r:embed="rId3">
              <a:alphaModFix/>
            </a:blip>
            <a:stretch>
              <a:fillRect/>
            </a:stretch>
          </p:blipFill>
          <p:spPr>
            <a:xfrm rot="-2">
              <a:off x="2561225" y="2403975"/>
              <a:ext cx="2425550" cy="2483275"/>
            </a:xfrm>
            <a:prstGeom prst="rect">
              <a:avLst/>
            </a:prstGeom>
            <a:noFill/>
            <a:ln>
              <a:noFill/>
            </a:ln>
          </p:spPr>
        </p:pic>
        <p:sp>
          <p:nvSpPr>
            <p:cNvPr id="397" name="Google Shape;397;p75"/>
            <p:cNvSpPr txBox="1"/>
            <p:nvPr/>
          </p:nvSpPr>
          <p:spPr>
            <a:xfrm>
              <a:off x="3161625" y="3274163"/>
              <a:ext cx="14325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Promoting &amp; Sustaining Staff Engagement </a:t>
              </a:r>
              <a:endParaRPr sz="1800">
                <a:solidFill>
                  <a:schemeClr val="dk1"/>
                </a:solidFill>
                <a:latin typeface="Calibri"/>
                <a:ea typeface="Calibri"/>
                <a:cs typeface="Calibri"/>
                <a:sym typeface="Calibri"/>
              </a:endParaRPr>
            </a:p>
          </p:txBody>
        </p:sp>
      </p:grpSp>
      <p:grpSp>
        <p:nvGrpSpPr>
          <p:cNvPr id="398" name="Google Shape;398;p75"/>
          <p:cNvGrpSpPr/>
          <p:nvPr/>
        </p:nvGrpSpPr>
        <p:grpSpPr>
          <a:xfrm>
            <a:off x="4287973" y="398499"/>
            <a:ext cx="2671003" cy="2671003"/>
            <a:chOff x="3570523" y="125349"/>
            <a:chExt cx="2671003" cy="2671003"/>
          </a:xfrm>
        </p:grpSpPr>
        <p:pic>
          <p:nvPicPr>
            <p:cNvPr id="399" name="Google Shape;399;p75"/>
            <p:cNvPicPr preferRelativeResize="0"/>
            <p:nvPr/>
          </p:nvPicPr>
          <p:blipFill>
            <a:blip r:embed="rId3">
              <a:alphaModFix/>
            </a:blip>
            <a:stretch>
              <a:fillRect/>
            </a:stretch>
          </p:blipFill>
          <p:spPr>
            <a:xfrm rot="321803">
              <a:off x="3679775" y="234600"/>
              <a:ext cx="2452500" cy="2452500"/>
            </a:xfrm>
            <a:prstGeom prst="rect">
              <a:avLst/>
            </a:prstGeom>
            <a:noFill/>
            <a:ln>
              <a:noFill/>
            </a:ln>
          </p:spPr>
        </p:pic>
        <p:sp>
          <p:nvSpPr>
            <p:cNvPr id="400" name="Google Shape;400;p75"/>
            <p:cNvSpPr txBox="1"/>
            <p:nvPr/>
          </p:nvSpPr>
          <p:spPr>
            <a:xfrm>
              <a:off x="4301625" y="926100"/>
              <a:ext cx="14325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Embedded &amp; Ongoing Professional Development </a:t>
              </a:r>
              <a:endParaRPr sz="1800">
                <a:solidFill>
                  <a:schemeClr val="dk1"/>
                </a:solidFill>
                <a:latin typeface="Calibri"/>
                <a:ea typeface="Calibri"/>
                <a:cs typeface="Calibri"/>
                <a:sym typeface="Calibri"/>
              </a:endParaRPr>
            </a:p>
          </p:txBody>
        </p:sp>
      </p:grpSp>
      <p:grpSp>
        <p:nvGrpSpPr>
          <p:cNvPr id="401" name="Google Shape;401;p75"/>
          <p:cNvGrpSpPr/>
          <p:nvPr/>
        </p:nvGrpSpPr>
        <p:grpSpPr>
          <a:xfrm rot="296353">
            <a:off x="5934551" y="2841539"/>
            <a:ext cx="2428828" cy="2428828"/>
            <a:chOff x="4669227" y="2753903"/>
            <a:chExt cx="2428795" cy="2428795"/>
          </a:xfrm>
        </p:grpSpPr>
        <p:pic>
          <p:nvPicPr>
            <p:cNvPr id="402" name="Google Shape;402;p75"/>
            <p:cNvPicPr preferRelativeResize="0"/>
            <p:nvPr/>
          </p:nvPicPr>
          <p:blipFill>
            <a:blip r:embed="rId3">
              <a:alphaModFix/>
            </a:blip>
            <a:stretch>
              <a:fillRect/>
            </a:stretch>
          </p:blipFill>
          <p:spPr>
            <a:xfrm rot="499006">
              <a:off x="4812850" y="2897525"/>
              <a:ext cx="2141550" cy="2141550"/>
            </a:xfrm>
            <a:prstGeom prst="rect">
              <a:avLst/>
            </a:prstGeom>
            <a:noFill/>
            <a:ln>
              <a:noFill/>
            </a:ln>
          </p:spPr>
        </p:pic>
        <p:sp>
          <p:nvSpPr>
            <p:cNvPr id="403" name="Google Shape;403;p75"/>
            <p:cNvSpPr txBox="1"/>
            <p:nvPr/>
          </p:nvSpPr>
          <p:spPr>
            <a:xfrm rot="-296282">
              <a:off x="5387978" y="3574733"/>
              <a:ext cx="1432417" cy="6766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Staff Recognition</a:t>
              </a:r>
              <a:endParaRPr sz="1800">
                <a:solidFill>
                  <a:schemeClr val="dk1"/>
                </a:solidFill>
                <a:latin typeface="Calibri"/>
                <a:ea typeface="Calibri"/>
                <a:cs typeface="Calibri"/>
                <a:sym typeface="Calibri"/>
              </a:endParaRPr>
            </a:p>
          </p:txBody>
        </p:sp>
      </p:grpSp>
      <p:grpSp>
        <p:nvGrpSpPr>
          <p:cNvPr id="404" name="Google Shape;404;p75"/>
          <p:cNvGrpSpPr/>
          <p:nvPr/>
        </p:nvGrpSpPr>
        <p:grpSpPr>
          <a:xfrm>
            <a:off x="6533175" y="685301"/>
            <a:ext cx="2636400" cy="2636400"/>
            <a:chOff x="5797600" y="820501"/>
            <a:chExt cx="2636400" cy="2636400"/>
          </a:xfrm>
        </p:grpSpPr>
        <p:pic>
          <p:nvPicPr>
            <p:cNvPr id="405" name="Google Shape;405;p75"/>
            <p:cNvPicPr preferRelativeResize="0"/>
            <p:nvPr/>
          </p:nvPicPr>
          <p:blipFill>
            <a:blip r:embed="rId3">
              <a:alphaModFix/>
            </a:blip>
            <a:stretch>
              <a:fillRect/>
            </a:stretch>
          </p:blipFill>
          <p:spPr>
            <a:xfrm rot="-268533">
              <a:off x="5889550" y="912450"/>
              <a:ext cx="2452501" cy="2452501"/>
            </a:xfrm>
            <a:prstGeom prst="rect">
              <a:avLst/>
            </a:prstGeom>
            <a:noFill/>
            <a:ln>
              <a:noFill/>
            </a:ln>
          </p:spPr>
        </p:pic>
        <p:sp>
          <p:nvSpPr>
            <p:cNvPr id="406" name="Google Shape;406;p75"/>
            <p:cNvSpPr txBox="1"/>
            <p:nvPr/>
          </p:nvSpPr>
          <p:spPr>
            <a:xfrm>
              <a:off x="6701825" y="1800450"/>
              <a:ext cx="1122300" cy="6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Data Routines</a:t>
              </a:r>
              <a:endParaRPr sz="1800">
                <a:solidFill>
                  <a:schemeClr val="dk1"/>
                </a:solidFill>
                <a:latin typeface="Calibri"/>
                <a:ea typeface="Calibri"/>
                <a:cs typeface="Calibri"/>
                <a:sym typeface="Calibri"/>
              </a:endParaRPr>
            </a:p>
          </p:txBody>
        </p:sp>
      </p:grpSp>
      <p:sp>
        <p:nvSpPr>
          <p:cNvPr id="407" name="Google Shape;407;p75"/>
          <p:cNvSpPr/>
          <p:nvPr/>
        </p:nvSpPr>
        <p:spPr>
          <a:xfrm>
            <a:off x="2564450" y="685300"/>
            <a:ext cx="1428300" cy="1476000"/>
          </a:xfrm>
          <a:prstGeom prst="ellipse">
            <a:avLst/>
          </a:prstGeom>
          <a:noFill/>
          <a:ln w="152400"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8" name="Google Shape;408;p75"/>
          <p:cNvSpPr/>
          <p:nvPr/>
        </p:nvSpPr>
        <p:spPr>
          <a:xfrm>
            <a:off x="1099250" y="2778800"/>
            <a:ext cx="1709400" cy="1687200"/>
          </a:xfrm>
          <a:prstGeom prst="ellipse">
            <a:avLst/>
          </a:prstGeom>
          <a:noFill/>
          <a:ln w="152400"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9" name="Google Shape;409;p75"/>
          <p:cNvSpPr/>
          <p:nvPr/>
        </p:nvSpPr>
        <p:spPr>
          <a:xfrm>
            <a:off x="3687600" y="3070450"/>
            <a:ext cx="1477200" cy="1476000"/>
          </a:xfrm>
          <a:prstGeom prst="ellipse">
            <a:avLst/>
          </a:prstGeom>
          <a:noFill/>
          <a:ln w="152400"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0" name="Google Shape;410;p75"/>
          <p:cNvSpPr/>
          <p:nvPr/>
        </p:nvSpPr>
        <p:spPr>
          <a:xfrm>
            <a:off x="4869825" y="996950"/>
            <a:ext cx="1477200" cy="1476000"/>
          </a:xfrm>
          <a:prstGeom prst="ellipse">
            <a:avLst/>
          </a:prstGeom>
          <a:noFill/>
          <a:ln w="152400"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1" name="Google Shape;411;p75"/>
          <p:cNvSpPr/>
          <p:nvPr/>
        </p:nvSpPr>
        <p:spPr>
          <a:xfrm>
            <a:off x="6508000" y="3405863"/>
            <a:ext cx="1281900" cy="1300200"/>
          </a:xfrm>
          <a:prstGeom prst="ellipse">
            <a:avLst/>
          </a:prstGeom>
          <a:noFill/>
          <a:ln w="152400"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2" name="Google Shape;412;p75"/>
          <p:cNvSpPr/>
          <p:nvPr/>
        </p:nvSpPr>
        <p:spPr>
          <a:xfrm>
            <a:off x="7112775" y="1265500"/>
            <a:ext cx="1477200" cy="1476000"/>
          </a:xfrm>
          <a:prstGeom prst="ellipse">
            <a:avLst/>
          </a:prstGeom>
          <a:noFill/>
          <a:ln w="152400"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3" name="Google Shape;413;p75"/>
          <p:cNvSpPr txBox="1"/>
          <p:nvPr/>
        </p:nvSpPr>
        <p:spPr>
          <a:xfrm>
            <a:off x="205100" y="152400"/>
            <a:ext cx="1794600" cy="172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Calibri"/>
                <a:ea typeface="Calibri"/>
                <a:cs typeface="Calibri"/>
                <a:sym typeface="Calibri"/>
              </a:rPr>
              <a:t>Systems SUPPORT</a:t>
            </a: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 sz="1800" b="1">
                <a:solidFill>
                  <a:schemeClr val="dk1"/>
                </a:solidFill>
                <a:latin typeface="Calibri"/>
                <a:ea typeface="Calibri"/>
                <a:cs typeface="Calibri"/>
                <a:sym typeface="Calibri"/>
              </a:rPr>
              <a:t>implementation to occur with fidelity</a:t>
            </a: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2"/>
                </a:solidFill>
                <a:latin typeface="Calibri"/>
                <a:ea typeface="Calibri"/>
                <a:cs typeface="Calibri"/>
                <a:sym typeface="Calibri"/>
              </a:rPr>
              <a:t> </a:t>
            </a:r>
            <a:endParaRPr sz="1800">
              <a:solidFill>
                <a:schemeClr val="dk2"/>
              </a:solidFill>
              <a:latin typeface="Calibri"/>
              <a:ea typeface="Calibri"/>
              <a:cs typeface="Calibri"/>
              <a:sym typeface="Calibri"/>
            </a:endParaRPr>
          </a:p>
        </p:txBody>
      </p:sp>
      <p:sp>
        <p:nvSpPr>
          <p:cNvPr id="414" name="Google Shape;414;p75"/>
          <p:cNvSpPr/>
          <p:nvPr/>
        </p:nvSpPr>
        <p:spPr>
          <a:xfrm rot="-3034059" flipH="1">
            <a:off x="972021" y="1827808"/>
            <a:ext cx="972973" cy="601261"/>
          </a:xfrm>
          <a:prstGeom prst="bentArrow">
            <a:avLst>
              <a:gd name="adj1" fmla="val 25000"/>
              <a:gd name="adj2" fmla="val 25000"/>
              <a:gd name="adj3" fmla="val 25000"/>
              <a:gd name="adj4" fmla="val 43750"/>
            </a:avLst>
          </a:prstGeom>
          <a:solidFill>
            <a:srgbClr val="F5BDD6"/>
          </a:solidFill>
          <a:ln w="9525"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5" name="Google Shape;415;p75"/>
          <p:cNvSpPr/>
          <p:nvPr/>
        </p:nvSpPr>
        <p:spPr>
          <a:xfrm rot="-3033399">
            <a:off x="1829293" y="231999"/>
            <a:ext cx="777724" cy="601261"/>
          </a:xfrm>
          <a:prstGeom prst="bentArrow">
            <a:avLst>
              <a:gd name="adj1" fmla="val 25000"/>
              <a:gd name="adj2" fmla="val 25000"/>
              <a:gd name="adj3" fmla="val 25000"/>
              <a:gd name="adj4" fmla="val 43750"/>
            </a:avLst>
          </a:prstGeom>
          <a:solidFill>
            <a:srgbClr val="F5BDD6"/>
          </a:solidFill>
          <a:ln w="9525"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6" name="Google Shape;416;p75"/>
          <p:cNvSpPr/>
          <p:nvPr/>
        </p:nvSpPr>
        <p:spPr>
          <a:xfrm rot="-3034059" flipH="1">
            <a:off x="4327646" y="266058"/>
            <a:ext cx="972973" cy="601261"/>
          </a:xfrm>
          <a:prstGeom prst="bentArrow">
            <a:avLst>
              <a:gd name="adj1" fmla="val 25000"/>
              <a:gd name="adj2" fmla="val 25000"/>
              <a:gd name="adj3" fmla="val 25000"/>
              <a:gd name="adj4" fmla="val 43750"/>
            </a:avLst>
          </a:prstGeom>
          <a:solidFill>
            <a:srgbClr val="F5BDD6"/>
          </a:solidFill>
          <a:ln w="9525"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7" name="Google Shape;417;p75"/>
          <p:cNvSpPr/>
          <p:nvPr/>
        </p:nvSpPr>
        <p:spPr>
          <a:xfrm rot="5252654">
            <a:off x="5064534" y="3496376"/>
            <a:ext cx="1414299" cy="588540"/>
          </a:xfrm>
          <a:prstGeom prst="bentArrow">
            <a:avLst>
              <a:gd name="adj1" fmla="val 25000"/>
              <a:gd name="adj2" fmla="val 26178"/>
              <a:gd name="adj3" fmla="val 25000"/>
              <a:gd name="adj4" fmla="val 43750"/>
            </a:avLst>
          </a:prstGeom>
          <a:solidFill>
            <a:srgbClr val="F5BDD6"/>
          </a:solidFill>
          <a:ln w="9525"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8" name="Google Shape;418;p75"/>
          <p:cNvSpPr/>
          <p:nvPr/>
        </p:nvSpPr>
        <p:spPr>
          <a:xfrm rot="2700000">
            <a:off x="7812822" y="410444"/>
            <a:ext cx="1112845" cy="623668"/>
          </a:xfrm>
          <a:prstGeom prst="bentArrow">
            <a:avLst>
              <a:gd name="adj1" fmla="val 25000"/>
              <a:gd name="adj2" fmla="val 25000"/>
              <a:gd name="adj3" fmla="val 25000"/>
              <a:gd name="adj4" fmla="val 43750"/>
            </a:avLst>
          </a:prstGeom>
          <a:solidFill>
            <a:srgbClr val="F5BDD6"/>
          </a:solidFill>
          <a:ln w="9525" cap="flat" cmpd="sng">
            <a:solidFill>
              <a:srgbClr val="F5BD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39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1000" fill="hold"/>
                                        <p:tgtEl>
                                          <p:spTgt spid="38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1000" fill="hold"/>
                                        <p:tgtEl>
                                          <p:spTgt spid="39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1000" fill="hold"/>
                                        <p:tgtEl>
                                          <p:spTgt spid="39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1" fill="hold"/>
                                        <p:tgtEl>
                                          <p:spTgt spid="40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1000" fill="hold"/>
                                        <p:tgtEl>
                                          <p:spTgt spid="40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1000" fill="hold"/>
                                        <p:tgtEl>
                                          <p:spTgt spid="4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7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Clr>
                <a:schemeClr val="dk1"/>
              </a:buClr>
              <a:buSzPts val="1100"/>
              <a:buFont typeface="Arial"/>
              <a:buNone/>
            </a:pPr>
            <a:r>
              <a:rPr lang="en" sz="3000" b="1">
                <a:solidFill>
                  <a:schemeClr val="lt1"/>
                </a:solidFill>
                <a:latin typeface="Calibri"/>
                <a:ea typeface="Calibri"/>
                <a:cs typeface="Calibri"/>
                <a:sym typeface="Calibri"/>
              </a:rPr>
              <a:t>Tiered System of Support</a:t>
            </a:r>
            <a:r>
              <a:rPr lang="en" sz="3000">
                <a:solidFill>
                  <a:schemeClr val="lt1"/>
                </a:solidFill>
                <a:latin typeface="Calibri"/>
                <a:ea typeface="Calibri"/>
                <a:cs typeface="Calibri"/>
                <a:sym typeface="Calibri"/>
              </a:rPr>
              <a:t> </a:t>
            </a:r>
            <a:endParaRPr sz="3000">
              <a:solidFill>
                <a:schemeClr val="lt1"/>
              </a:solidFill>
              <a:latin typeface="Calibri"/>
              <a:ea typeface="Calibri"/>
              <a:cs typeface="Calibri"/>
              <a:sym typeface="Calibri"/>
            </a:endParaRPr>
          </a:p>
        </p:txBody>
      </p:sp>
      <p:sp>
        <p:nvSpPr>
          <p:cNvPr id="424" name="Google Shape;424;p76"/>
          <p:cNvSpPr txBox="1">
            <a:spLocks noGrp="1"/>
          </p:cNvSpPr>
          <p:nvPr>
            <p:ph type="body" idx="1"/>
          </p:nvPr>
        </p:nvSpPr>
        <p:spPr>
          <a:xfrm>
            <a:off x="190950" y="1128325"/>
            <a:ext cx="4151400" cy="3416400"/>
          </a:xfrm>
          <a:prstGeom prst="rect">
            <a:avLst/>
          </a:prstGeom>
          <a:solidFill>
            <a:srgbClr val="D1E3F2"/>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800"/>
              </a:spcBef>
              <a:spcAft>
                <a:spcPts val="0"/>
              </a:spcAft>
              <a:buClr>
                <a:schemeClr val="dk1"/>
              </a:buClr>
              <a:buSzPts val="1300"/>
              <a:buFont typeface="Arial"/>
              <a:buNone/>
            </a:pPr>
            <a:r>
              <a:rPr lang="en" sz="2500">
                <a:solidFill>
                  <a:schemeClr val="dk1"/>
                </a:solidFill>
                <a:latin typeface="Calibri"/>
                <a:ea typeface="Calibri"/>
                <a:cs typeface="Calibri"/>
                <a:sym typeface="Calibri"/>
              </a:rPr>
              <a:t>Includes a multi-level prevention system that is focused on high-quality core curriculum and universal practices with evidence-based instruction and intervention organized along a continuum of supports</a:t>
            </a:r>
            <a:endParaRPr sz="2500">
              <a:latin typeface="Calibri"/>
              <a:ea typeface="Calibri"/>
              <a:cs typeface="Calibri"/>
              <a:sym typeface="Calibri"/>
            </a:endParaRPr>
          </a:p>
        </p:txBody>
      </p:sp>
      <p:pic>
        <p:nvPicPr>
          <p:cNvPr id="425" name="Google Shape;425;p76"/>
          <p:cNvPicPr preferRelativeResize="0"/>
          <p:nvPr/>
        </p:nvPicPr>
        <p:blipFill rotWithShape="1">
          <a:blip r:embed="rId4">
            <a:alphaModFix/>
          </a:blip>
          <a:srcRect/>
          <a:stretch/>
        </p:blipFill>
        <p:spPr>
          <a:xfrm>
            <a:off x="8108025" y="75011"/>
            <a:ext cx="680438" cy="637907"/>
          </a:xfrm>
          <a:prstGeom prst="rect">
            <a:avLst/>
          </a:prstGeom>
          <a:noFill/>
          <a:ln>
            <a:noFill/>
          </a:ln>
        </p:spPr>
      </p:pic>
      <p:pic>
        <p:nvPicPr>
          <p:cNvPr id="426" name="Google Shape;426;p76"/>
          <p:cNvPicPr preferRelativeResize="0"/>
          <p:nvPr/>
        </p:nvPicPr>
        <p:blipFill>
          <a:blip r:embed="rId5">
            <a:alphaModFix/>
          </a:blip>
          <a:stretch>
            <a:fillRect/>
          </a:stretch>
        </p:blipFill>
        <p:spPr>
          <a:xfrm>
            <a:off x="4523952" y="1431575"/>
            <a:ext cx="4500025" cy="2603911"/>
          </a:xfrm>
          <a:prstGeom prst="rect">
            <a:avLst/>
          </a:prstGeom>
          <a:noFill/>
          <a:ln w="28575" cap="flat" cmpd="sng">
            <a:solidFill>
              <a:srgbClr val="0000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7"/>
          <p:cNvSpPr txBox="1">
            <a:spLocks noGrp="1"/>
          </p:cNvSpPr>
          <p:nvPr>
            <p:ph type="title"/>
          </p:nvPr>
        </p:nvSpPr>
        <p:spPr>
          <a:xfrm>
            <a:off x="311700" y="1046375"/>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Clr>
                <a:schemeClr val="dk1"/>
              </a:buClr>
              <a:buSzPts val="990"/>
              <a:buFont typeface="Arial"/>
              <a:buNone/>
            </a:pPr>
            <a:r>
              <a:rPr lang="en" sz="4800" b="1">
                <a:solidFill>
                  <a:srgbClr val="1155CC"/>
                </a:solidFill>
              </a:rPr>
              <a:t>Teaming: Organizing for Efficiency</a:t>
            </a:r>
            <a:endParaRPr>
              <a:solidFill>
                <a:schemeClr val="dk1"/>
              </a:solidFill>
            </a:endParaRPr>
          </a:p>
        </p:txBody>
      </p:sp>
      <p:pic>
        <p:nvPicPr>
          <p:cNvPr id="432" name="Google Shape;432;p77"/>
          <p:cNvPicPr preferRelativeResize="0"/>
          <p:nvPr/>
        </p:nvPicPr>
        <p:blipFill>
          <a:blip r:embed="rId3">
            <a:alphaModFix/>
          </a:blip>
          <a:stretch>
            <a:fillRect/>
          </a:stretch>
        </p:blipFill>
        <p:spPr>
          <a:xfrm>
            <a:off x="2606302" y="2064925"/>
            <a:ext cx="3931400" cy="26223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3761</Words>
  <Application>Microsoft Office PowerPoint</Application>
  <PresentationFormat>On-screen Show (16:9)</PresentationFormat>
  <Paragraphs>495</Paragraphs>
  <Slides>69</Slides>
  <Notes>69</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69</vt:i4>
      </vt:variant>
    </vt:vector>
  </HeadingPairs>
  <TitlesOfParts>
    <vt:vector size="88" baseType="lpstr">
      <vt:lpstr>Play</vt:lpstr>
      <vt:lpstr>Alfa Slab One</vt:lpstr>
      <vt:lpstr>Arial</vt:lpstr>
      <vt:lpstr>Belleza</vt:lpstr>
      <vt:lpstr>Times New Roman</vt:lpstr>
      <vt:lpstr>Roboto</vt:lpstr>
      <vt:lpstr>Calibri</vt:lpstr>
      <vt:lpstr>Open Sans</vt:lpstr>
      <vt:lpstr>Verdana</vt:lpstr>
      <vt:lpstr>Proxima Nova</vt:lpstr>
      <vt:lpstr>Oswald</vt:lpstr>
      <vt:lpstr>Helvetica Neue</vt:lpstr>
      <vt:lpstr>Libre Franklin</vt:lpstr>
      <vt:lpstr>Simple Light</vt:lpstr>
      <vt:lpstr>Simple Light</vt:lpstr>
      <vt:lpstr>Simple Light</vt:lpstr>
      <vt:lpstr>Simple Light</vt:lpstr>
      <vt:lpstr>Gameday</vt:lpstr>
      <vt:lpstr>Simple Light</vt:lpstr>
      <vt:lpstr>MTSS Summer Start-Up Workshop:  Tools to Boost your Systems  </vt:lpstr>
      <vt:lpstr>PowerPoint Presentation</vt:lpstr>
      <vt:lpstr>PowerPoint Presentation</vt:lpstr>
      <vt:lpstr>Cascade of MTSS Implementation to  Support the Whole Child</vt:lpstr>
      <vt:lpstr>Defining MTSS in Delaware </vt:lpstr>
      <vt:lpstr>PowerPoint Presentation</vt:lpstr>
      <vt:lpstr>PowerPoint Presentation</vt:lpstr>
      <vt:lpstr>Tiered System of Support </vt:lpstr>
      <vt:lpstr>Teaming: Organizing for Efficiency</vt:lpstr>
      <vt:lpstr>Keys to Successful Teaming</vt:lpstr>
      <vt:lpstr>Teams become more efficient and effective at solving problems with: </vt:lpstr>
      <vt:lpstr>PowerPoint Presentation</vt:lpstr>
      <vt:lpstr>Reflect</vt:lpstr>
      <vt:lpstr>Why is teaming so important?</vt:lpstr>
      <vt:lpstr>Team Representation </vt:lpstr>
      <vt:lpstr>Tier 1 Team Composition</vt:lpstr>
      <vt:lpstr>GOAL</vt:lpstr>
      <vt:lpstr>Team Composition Reflection</vt:lpstr>
      <vt:lpstr>Dream Team Activity </vt:lpstr>
      <vt:lpstr>Meeting Foundations </vt:lpstr>
      <vt:lpstr>PowerPoint Presentation</vt:lpstr>
      <vt:lpstr>Elements of Meeting Foundations </vt:lpstr>
      <vt:lpstr>Common Purpose </vt:lpstr>
      <vt:lpstr>Structured Agenda: Purpose  </vt:lpstr>
      <vt:lpstr>Common Purpose </vt:lpstr>
      <vt:lpstr>Tier 1 Team Mission Example</vt:lpstr>
      <vt:lpstr>Mission and Vision….</vt:lpstr>
      <vt:lpstr>Step 1 Toward a Mission &amp; Vision </vt:lpstr>
      <vt:lpstr>PowerPoint Presentation</vt:lpstr>
      <vt:lpstr>PowerPoint Presentation</vt:lpstr>
      <vt:lpstr>Honing in on the Tier 1 Team</vt:lpstr>
      <vt:lpstr>Structured Agenda: Components  </vt:lpstr>
      <vt:lpstr>Logistics </vt:lpstr>
      <vt:lpstr>Roles and Responsibilities</vt:lpstr>
      <vt:lpstr>Fidelity Tools</vt:lpstr>
      <vt:lpstr>Fidelity Checks &amp; Self-Assessment</vt:lpstr>
      <vt:lpstr>School Leadership Team Agenda Self-Assessment Example </vt:lpstr>
      <vt:lpstr>PowerPoint Presentation</vt:lpstr>
      <vt:lpstr>Agenda Audit (part 1)</vt:lpstr>
      <vt:lpstr>Using Data to Select Tier 1 Instructional Practices </vt:lpstr>
      <vt:lpstr>A 6 Step Problem Solving Process </vt:lpstr>
      <vt:lpstr>Problem Definition/Identification</vt:lpstr>
      <vt:lpstr>2. Problem Clarification </vt:lpstr>
      <vt:lpstr>PowerPoint Presentation</vt:lpstr>
      <vt:lpstr>Areas to analyze for hypothesis development </vt:lpstr>
      <vt:lpstr>Possible sources of information</vt:lpstr>
      <vt:lpstr>3. Solution Planning</vt:lpstr>
      <vt:lpstr>Where can I find Tier 1 strategies?</vt:lpstr>
      <vt:lpstr>4. Goal Setting</vt:lpstr>
      <vt:lpstr>5. Intervention Implementation</vt:lpstr>
      <vt:lpstr>PowerPoint Presentation</vt:lpstr>
      <vt:lpstr>6. Evaluation</vt:lpstr>
      <vt:lpstr>Apply the steps to an example </vt:lpstr>
      <vt:lpstr>PowerPoint Presentation</vt:lpstr>
      <vt:lpstr>PowerPoint Presentation</vt:lpstr>
      <vt:lpstr>Hypothesis #1 Problem Analysis</vt:lpstr>
      <vt:lpstr>Hypothesis #2 Problem Analysis</vt:lpstr>
      <vt:lpstr>PowerPoint Presentation</vt:lpstr>
      <vt:lpstr>PowerPoint Presentation</vt:lpstr>
      <vt:lpstr>PowerPoint Presentation</vt:lpstr>
      <vt:lpstr>PowerPoint Presentation</vt:lpstr>
      <vt:lpstr>PowerPoint Presentation</vt:lpstr>
      <vt:lpstr>Factors that influence group decision making </vt:lpstr>
      <vt:lpstr>Agenda Audit Part 2</vt:lpstr>
      <vt:lpstr>Thank you for being here! </vt:lpstr>
      <vt:lpstr>PowerPoint Presentation</vt:lpstr>
      <vt:lpstr>DE-MTSS Resources and Supports</vt:lpstr>
      <vt:lpstr>References &amp; 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Hearn, Sarah</dc:creator>
  <cp:lastModifiedBy>Hearn, Sarah</cp:lastModifiedBy>
  <cp:revision>1</cp:revision>
  <dcterms:modified xsi:type="dcterms:W3CDTF">2024-06-26T21:18:41Z</dcterms:modified>
</cp:coreProperties>
</file>